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1"/>
  </p:handoutMasterIdLst>
  <p:sldIdLst>
    <p:sldId id="266" r:id="rId2"/>
    <p:sldId id="321" r:id="rId3"/>
    <p:sldId id="322" r:id="rId4"/>
    <p:sldId id="323" r:id="rId5"/>
    <p:sldId id="324" r:id="rId6"/>
    <p:sldId id="325" r:id="rId7"/>
    <p:sldId id="326" r:id="rId8"/>
    <p:sldId id="327" r:id="rId9"/>
    <p:sldId id="328" r:id="rId10"/>
    <p:sldId id="329" r:id="rId11"/>
    <p:sldId id="305" r:id="rId12"/>
    <p:sldId id="267" r:id="rId13"/>
    <p:sldId id="268" r:id="rId14"/>
    <p:sldId id="271" r:id="rId15"/>
    <p:sldId id="270" r:id="rId16"/>
    <p:sldId id="269" r:id="rId17"/>
    <p:sldId id="272" r:id="rId18"/>
    <p:sldId id="273" r:id="rId19"/>
    <p:sldId id="274" r:id="rId20"/>
    <p:sldId id="275" r:id="rId21"/>
    <p:sldId id="276" r:id="rId22"/>
    <p:sldId id="277" r:id="rId23"/>
    <p:sldId id="278" r:id="rId24"/>
    <p:sldId id="279" r:id="rId25"/>
    <p:sldId id="280" r:id="rId26"/>
    <p:sldId id="281" r:id="rId27"/>
    <p:sldId id="288" r:id="rId28"/>
    <p:sldId id="282" r:id="rId29"/>
    <p:sldId id="283" r:id="rId30"/>
    <p:sldId id="285" r:id="rId31"/>
    <p:sldId id="286" r:id="rId32"/>
    <p:sldId id="289" r:id="rId33"/>
    <p:sldId id="287"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6" r:id="rId50"/>
    <p:sldId id="307" r:id="rId51"/>
    <p:sldId id="330" r:id="rId52"/>
    <p:sldId id="308" r:id="rId53"/>
    <p:sldId id="309" r:id="rId54"/>
    <p:sldId id="310" r:id="rId55"/>
    <p:sldId id="311" r:id="rId56"/>
    <p:sldId id="312" r:id="rId57"/>
    <p:sldId id="313" r:id="rId58"/>
    <p:sldId id="314" r:id="rId59"/>
    <p:sldId id="331" r:id="rId60"/>
    <p:sldId id="320" r:id="rId61"/>
    <p:sldId id="316" r:id="rId62"/>
    <p:sldId id="317" r:id="rId63"/>
    <p:sldId id="318" r:id="rId64"/>
    <p:sldId id="319" r:id="rId65"/>
    <p:sldId id="332" r:id="rId66"/>
    <p:sldId id="333" r:id="rId67"/>
    <p:sldId id="334" r:id="rId68"/>
    <p:sldId id="335" r:id="rId69"/>
    <p:sldId id="336" r:id="rId7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0E3"/>
    <a:srgbClr val="FFA7A7"/>
    <a:srgbClr val="509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FF712A4-70D3-4AC3-BEFF-AADA2EA8AFFE}" type="datetimeFigureOut">
              <a:rPr lang="fr-BE" smtClean="0"/>
              <a:t>11-06-24</a:t>
            </a:fld>
            <a:endParaRPr lang="fr-BE"/>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48DDAC5-8D50-45BB-B656-EC47D8057775}" type="slidenum">
              <a:rPr lang="fr-BE" smtClean="0"/>
              <a:t>‹N°›</a:t>
            </a:fld>
            <a:endParaRPr lang="fr-BE"/>
          </a:p>
        </p:txBody>
      </p:sp>
    </p:spTree>
    <p:extLst>
      <p:ext uri="{BB962C8B-B14F-4D97-AF65-F5344CB8AC3E}">
        <p14:creationId xmlns:p14="http://schemas.microsoft.com/office/powerpoint/2010/main" val="34078865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BE"/>
          </a:p>
        </p:txBody>
      </p:sp>
      <p:sp>
        <p:nvSpPr>
          <p:cNvPr id="4" name="Espace réservé de la date 3"/>
          <p:cNvSpPr>
            <a:spLocks noGrp="1"/>
          </p:cNvSpPr>
          <p:nvPr>
            <p:ph type="dt" sz="half" idx="10"/>
          </p:nvPr>
        </p:nvSpPr>
        <p:spPr/>
        <p:txBody>
          <a:bodyPr/>
          <a:lstStyle/>
          <a:p>
            <a:fld id="{78416C5C-5CF1-4E74-A092-B486CC1E8FCE}" type="datetimeFigureOut">
              <a:rPr lang="fr-BE" smtClean="0"/>
              <a:t>11-06-24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C7DAC95-6431-4AA4-BDE8-D36E21A17F08}" type="slidenum">
              <a:rPr lang="fr-BE" smtClean="0"/>
              <a:t>‹N°›</a:t>
            </a:fld>
            <a:endParaRPr lang="fr-BE"/>
          </a:p>
        </p:txBody>
      </p:sp>
    </p:spTree>
    <p:extLst>
      <p:ext uri="{BB962C8B-B14F-4D97-AF65-F5344CB8AC3E}">
        <p14:creationId xmlns:p14="http://schemas.microsoft.com/office/powerpoint/2010/main" val="247694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8416C5C-5CF1-4E74-A092-B486CC1E8FCE}" type="datetimeFigureOut">
              <a:rPr lang="fr-BE" smtClean="0"/>
              <a:t>11-06-24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C7DAC95-6431-4AA4-BDE8-D36E21A17F08}" type="slidenum">
              <a:rPr lang="fr-BE" smtClean="0"/>
              <a:t>‹N°›</a:t>
            </a:fld>
            <a:endParaRPr lang="fr-BE"/>
          </a:p>
        </p:txBody>
      </p:sp>
    </p:spTree>
    <p:extLst>
      <p:ext uri="{BB962C8B-B14F-4D97-AF65-F5344CB8AC3E}">
        <p14:creationId xmlns:p14="http://schemas.microsoft.com/office/powerpoint/2010/main" val="25805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8416C5C-5CF1-4E74-A092-B486CC1E8FCE}" type="datetimeFigureOut">
              <a:rPr lang="fr-BE" smtClean="0"/>
              <a:t>11-06-24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C7DAC95-6431-4AA4-BDE8-D36E21A17F08}" type="slidenum">
              <a:rPr lang="fr-BE" smtClean="0"/>
              <a:t>‹N°›</a:t>
            </a:fld>
            <a:endParaRPr lang="fr-BE"/>
          </a:p>
        </p:txBody>
      </p:sp>
    </p:spTree>
    <p:extLst>
      <p:ext uri="{BB962C8B-B14F-4D97-AF65-F5344CB8AC3E}">
        <p14:creationId xmlns:p14="http://schemas.microsoft.com/office/powerpoint/2010/main" val="222633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8416C5C-5CF1-4E74-A092-B486CC1E8FCE}" type="datetimeFigureOut">
              <a:rPr lang="fr-BE" smtClean="0"/>
              <a:t>11-06-24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C7DAC95-6431-4AA4-BDE8-D36E21A17F08}" type="slidenum">
              <a:rPr lang="fr-BE" smtClean="0"/>
              <a:t>‹N°›</a:t>
            </a:fld>
            <a:endParaRPr lang="fr-BE"/>
          </a:p>
        </p:txBody>
      </p:sp>
    </p:spTree>
    <p:extLst>
      <p:ext uri="{BB962C8B-B14F-4D97-AF65-F5344CB8AC3E}">
        <p14:creationId xmlns:p14="http://schemas.microsoft.com/office/powerpoint/2010/main" val="163494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8416C5C-5CF1-4E74-A092-B486CC1E8FCE}" type="datetimeFigureOut">
              <a:rPr lang="fr-BE" smtClean="0"/>
              <a:t>11-06-24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C7DAC95-6431-4AA4-BDE8-D36E21A17F08}" type="slidenum">
              <a:rPr lang="fr-BE" smtClean="0"/>
              <a:t>‹N°›</a:t>
            </a:fld>
            <a:endParaRPr lang="fr-BE"/>
          </a:p>
        </p:txBody>
      </p:sp>
    </p:spTree>
    <p:extLst>
      <p:ext uri="{BB962C8B-B14F-4D97-AF65-F5344CB8AC3E}">
        <p14:creationId xmlns:p14="http://schemas.microsoft.com/office/powerpoint/2010/main" val="2088122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78416C5C-5CF1-4E74-A092-B486CC1E8FCE}" type="datetimeFigureOut">
              <a:rPr lang="fr-BE" smtClean="0"/>
              <a:t>11-06-24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C7DAC95-6431-4AA4-BDE8-D36E21A17F08}" type="slidenum">
              <a:rPr lang="fr-BE" smtClean="0"/>
              <a:t>‹N°›</a:t>
            </a:fld>
            <a:endParaRPr lang="fr-BE"/>
          </a:p>
        </p:txBody>
      </p:sp>
    </p:spTree>
    <p:extLst>
      <p:ext uri="{BB962C8B-B14F-4D97-AF65-F5344CB8AC3E}">
        <p14:creationId xmlns:p14="http://schemas.microsoft.com/office/powerpoint/2010/main" val="294547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78416C5C-5CF1-4E74-A092-B486CC1E8FCE}" type="datetimeFigureOut">
              <a:rPr lang="fr-BE" smtClean="0"/>
              <a:t>11-06-24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C7DAC95-6431-4AA4-BDE8-D36E21A17F08}" type="slidenum">
              <a:rPr lang="fr-BE" smtClean="0"/>
              <a:t>‹N°›</a:t>
            </a:fld>
            <a:endParaRPr lang="fr-BE"/>
          </a:p>
        </p:txBody>
      </p:sp>
    </p:spTree>
    <p:extLst>
      <p:ext uri="{BB962C8B-B14F-4D97-AF65-F5344CB8AC3E}">
        <p14:creationId xmlns:p14="http://schemas.microsoft.com/office/powerpoint/2010/main" val="131713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78416C5C-5CF1-4E74-A092-B486CC1E8FCE}" type="datetimeFigureOut">
              <a:rPr lang="fr-BE" smtClean="0"/>
              <a:t>11-06-24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C7DAC95-6431-4AA4-BDE8-D36E21A17F08}" type="slidenum">
              <a:rPr lang="fr-BE" smtClean="0"/>
              <a:t>‹N°›</a:t>
            </a:fld>
            <a:endParaRPr lang="fr-BE"/>
          </a:p>
        </p:txBody>
      </p:sp>
    </p:spTree>
    <p:extLst>
      <p:ext uri="{BB962C8B-B14F-4D97-AF65-F5344CB8AC3E}">
        <p14:creationId xmlns:p14="http://schemas.microsoft.com/office/powerpoint/2010/main" val="179724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416C5C-5CF1-4E74-A092-B486CC1E8FCE}" type="datetimeFigureOut">
              <a:rPr lang="fr-BE" smtClean="0"/>
              <a:t>11-06-24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C7DAC95-6431-4AA4-BDE8-D36E21A17F08}" type="slidenum">
              <a:rPr lang="fr-BE" smtClean="0"/>
              <a:t>‹N°›</a:t>
            </a:fld>
            <a:endParaRPr lang="fr-BE"/>
          </a:p>
        </p:txBody>
      </p:sp>
    </p:spTree>
    <p:extLst>
      <p:ext uri="{BB962C8B-B14F-4D97-AF65-F5344CB8AC3E}">
        <p14:creationId xmlns:p14="http://schemas.microsoft.com/office/powerpoint/2010/main" val="22125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8416C5C-5CF1-4E74-A092-B486CC1E8FCE}" type="datetimeFigureOut">
              <a:rPr lang="fr-BE" smtClean="0"/>
              <a:t>11-06-24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C7DAC95-6431-4AA4-BDE8-D36E21A17F08}" type="slidenum">
              <a:rPr lang="fr-BE" smtClean="0"/>
              <a:t>‹N°›</a:t>
            </a:fld>
            <a:endParaRPr lang="fr-BE"/>
          </a:p>
        </p:txBody>
      </p:sp>
    </p:spTree>
    <p:extLst>
      <p:ext uri="{BB962C8B-B14F-4D97-AF65-F5344CB8AC3E}">
        <p14:creationId xmlns:p14="http://schemas.microsoft.com/office/powerpoint/2010/main" val="403168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8416C5C-5CF1-4E74-A092-B486CC1E8FCE}" type="datetimeFigureOut">
              <a:rPr lang="fr-BE" smtClean="0"/>
              <a:t>11-06-24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C7DAC95-6431-4AA4-BDE8-D36E21A17F08}" type="slidenum">
              <a:rPr lang="fr-BE" smtClean="0"/>
              <a:t>‹N°›</a:t>
            </a:fld>
            <a:endParaRPr lang="fr-BE"/>
          </a:p>
        </p:txBody>
      </p:sp>
    </p:spTree>
    <p:extLst>
      <p:ext uri="{BB962C8B-B14F-4D97-AF65-F5344CB8AC3E}">
        <p14:creationId xmlns:p14="http://schemas.microsoft.com/office/powerpoint/2010/main" val="322715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16C5C-5CF1-4E74-A092-B486CC1E8FCE}" type="datetimeFigureOut">
              <a:rPr lang="fr-BE" smtClean="0"/>
              <a:t>11-06-24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DAC95-6431-4AA4-BDE8-D36E21A17F08}" type="slidenum">
              <a:rPr lang="fr-BE" smtClean="0"/>
              <a:t>‹N°›</a:t>
            </a:fld>
            <a:endParaRPr lang="fr-BE"/>
          </a:p>
        </p:txBody>
      </p:sp>
    </p:spTree>
    <p:extLst>
      <p:ext uri="{BB962C8B-B14F-4D97-AF65-F5344CB8AC3E}">
        <p14:creationId xmlns:p14="http://schemas.microsoft.com/office/powerpoint/2010/main" val="3592691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flw.be/emprunter/travaux/aides-aux-bailleurs/aides-et-credits/profil-du-bailleur-et-du-bien/"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lw.be/emprunter/travaux/aides-aux-bailleurs/aides-et-credits/les-taux-et-conditions-de-laide/"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flw.be/wp-content/uploads/8-fiches-assemblees-pour-site-web-fev-2024.pdf" TargetMode="External"/><Relationship Id="rId1" Type="http://schemas.openxmlformats.org/officeDocument/2006/relationships/slideLayout" Target="../slideLayouts/slideLayout6.xml"/><Relationship Id="rId6" Type="http://schemas.openxmlformats.org/officeDocument/2006/relationships/image" Target="../media/image1.jpg"/><Relationship Id="rId5" Type="http://schemas.openxmlformats.org/officeDocument/2006/relationships/image" Target="../media/image14.png"/><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8" name="ZoneTexte 7">
            <a:extLst>
              <a:ext uri="{FF2B5EF4-FFF2-40B4-BE49-F238E27FC236}">
                <a16:creationId xmlns:a16="http://schemas.microsoft.com/office/drawing/2014/main" id="{B0438F7B-32B2-A328-3554-D8FDA584A5C3}"/>
              </a:ext>
            </a:extLst>
          </p:cNvPr>
          <p:cNvSpPr txBox="1"/>
          <p:nvPr/>
        </p:nvSpPr>
        <p:spPr>
          <a:xfrm>
            <a:off x="1658219" y="3963680"/>
            <a:ext cx="8377646" cy="769441"/>
          </a:xfrm>
          <a:prstGeom prst="rect">
            <a:avLst/>
          </a:prstGeom>
          <a:noFill/>
        </p:spPr>
        <p:txBody>
          <a:bodyPr wrap="square" rtlCol="0">
            <a:spAutoFit/>
          </a:bodyPr>
          <a:lstStyle/>
          <a:p>
            <a:pPr algn="ctr"/>
            <a:r>
              <a:rPr lang="it-IT" sz="4400" b="1" dirty="0" smtClean="0"/>
              <a:t>BIENVENUE !</a:t>
            </a:r>
            <a:endParaRPr lang="it-IT" sz="4400" b="1" dirty="0"/>
          </a:p>
        </p:txBody>
      </p:sp>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047207" y="1958990"/>
            <a:ext cx="9808677" cy="1325563"/>
          </a:xfrm>
        </p:spPr>
        <p:txBody>
          <a:bodyPr>
            <a:normAutofit/>
          </a:bodyPr>
          <a:lstStyle/>
          <a:p>
            <a:pPr algn="ctr"/>
            <a:r>
              <a:rPr lang="fr-BE" sz="4800" b="1" dirty="0" smtClean="0">
                <a:solidFill>
                  <a:schemeClr val="accent6">
                    <a:lumMod val="50000"/>
                  </a:schemeClr>
                </a:solidFill>
              </a:rPr>
              <a:t>Formation annuelle pour les AOP</a:t>
            </a:r>
            <a:endParaRPr lang="fr-BE" sz="48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7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a:solidFill>
                  <a:schemeClr val="accent6">
                    <a:lumMod val="50000"/>
                  </a:schemeClr>
                </a:solidFill>
              </a:rPr>
              <a:t>La taxe sur le patrimoine des ASBL</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83771" y="2661609"/>
            <a:ext cx="10570028" cy="1107996"/>
          </a:xfrm>
          <a:prstGeom prst="rect">
            <a:avLst/>
          </a:prstGeom>
          <a:noFill/>
        </p:spPr>
        <p:txBody>
          <a:bodyPr wrap="square" rtlCol="0">
            <a:spAutoFit/>
          </a:bodyPr>
          <a:lstStyle/>
          <a:p>
            <a:r>
              <a:rPr lang="fr-BE" sz="6600" b="1" dirty="0" smtClean="0">
                <a:effectLst>
                  <a:outerShdw blurRad="38100" dist="38100" dir="2700000" algn="tl">
                    <a:srgbClr val="000000">
                      <a:alpha val="43137"/>
                    </a:srgbClr>
                  </a:outerShdw>
                </a:effectLst>
              </a:rPr>
              <a:t>Merci de votre attention !</a:t>
            </a:r>
            <a:endParaRPr lang="fr-BE" sz="6600" b="1" dirty="0">
              <a:effectLst>
                <a:outerShdw blurRad="38100" dist="38100" dir="2700000" algn="tl">
                  <a:srgbClr val="000000">
                    <a:alpha val="43137"/>
                  </a:srgbClr>
                </a:outerShdw>
              </a:effectLst>
            </a:endParaRPr>
          </a:p>
        </p:txBody>
      </p:sp>
      <p:pic>
        <p:nvPicPr>
          <p:cNvPr id="10" name="Picture 4" descr="Impôt. Illustration de dessin animé mignon doodle. 629013 Art vectoriel  chez Vectee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1543" y="5408863"/>
            <a:ext cx="1327882" cy="13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47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8" name="ZoneTexte 7">
            <a:extLst>
              <a:ext uri="{FF2B5EF4-FFF2-40B4-BE49-F238E27FC236}">
                <a16:creationId xmlns:a16="http://schemas.microsoft.com/office/drawing/2014/main" id="{B0438F7B-32B2-A328-3554-D8FDA584A5C3}"/>
              </a:ext>
            </a:extLst>
          </p:cNvPr>
          <p:cNvSpPr txBox="1"/>
          <p:nvPr/>
        </p:nvSpPr>
        <p:spPr>
          <a:xfrm>
            <a:off x="1797556" y="1957053"/>
            <a:ext cx="8377646" cy="769441"/>
          </a:xfrm>
          <a:prstGeom prst="rect">
            <a:avLst/>
          </a:prstGeom>
          <a:noFill/>
        </p:spPr>
        <p:txBody>
          <a:bodyPr wrap="square" rtlCol="0">
            <a:spAutoFit/>
          </a:bodyPr>
          <a:lstStyle/>
          <a:p>
            <a:pPr algn="ctr"/>
            <a:r>
              <a:rPr lang="it-IT" sz="4400" b="1" dirty="0" smtClean="0"/>
              <a:t>Un outil d’organisation pratique</a:t>
            </a:r>
            <a:endParaRPr lang="it-IT" sz="4400" b="1" dirty="0"/>
          </a:p>
        </p:txBody>
      </p:sp>
      <p:pic>
        <p:nvPicPr>
          <p:cNvPr id="1026" name="Picture 2" descr="Règlement général des études - Université Lumière Lyo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1484" y="3030583"/>
            <a:ext cx="4749076" cy="3561807"/>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082041" y="1016211"/>
            <a:ext cx="9808677" cy="1325563"/>
          </a:xfrm>
        </p:spPr>
        <p:txBody>
          <a:bodyPr>
            <a:normAutofit/>
          </a:bodyPr>
          <a:lstStyle/>
          <a:p>
            <a:pPr algn="ctr"/>
            <a:r>
              <a:rPr lang="fr-BE" sz="4800" b="1" dirty="0" smtClean="0">
                <a:solidFill>
                  <a:schemeClr val="accent6">
                    <a:lumMod val="50000"/>
                  </a:schemeClr>
                </a:solidFill>
              </a:rPr>
              <a:t>Le Règlement d’Ordre Intérieur</a:t>
            </a:r>
            <a:endParaRPr lang="fr-BE" sz="48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4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83771" y="2661609"/>
            <a:ext cx="9413966" cy="1107996"/>
          </a:xfrm>
          <a:prstGeom prst="rect">
            <a:avLst/>
          </a:prstGeom>
          <a:noFill/>
        </p:spPr>
        <p:txBody>
          <a:bodyPr wrap="square" rtlCol="0">
            <a:spAutoFit/>
          </a:bodyPr>
          <a:lstStyle/>
          <a:p>
            <a:r>
              <a:rPr lang="fr-BE" sz="6600" b="1" dirty="0" smtClean="0">
                <a:effectLst>
                  <a:outerShdw blurRad="38100" dist="38100" dir="2700000" algn="tl">
                    <a:srgbClr val="000000">
                      <a:alpha val="43137"/>
                    </a:srgbClr>
                  </a:outerShdw>
                </a:effectLst>
              </a:rPr>
              <a:t>I. Qu’est-ce qu’un ROI ?</a:t>
            </a:r>
            <a:endParaRPr lang="fr-BE"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175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722812" y="2034145"/>
            <a:ext cx="10578736" cy="4095613"/>
          </a:xfrm>
        </p:spPr>
        <p:txBody>
          <a:bodyPr/>
          <a:lstStyle/>
          <a:p>
            <a:pPr marL="0" indent="0">
              <a:buNone/>
            </a:pPr>
            <a:endParaRPr lang="fr-BE" b="1" dirty="0">
              <a:solidFill>
                <a:srgbClr val="002060"/>
              </a:solidFill>
            </a:endParaRPr>
          </a:p>
          <a:p>
            <a:r>
              <a:rPr lang="fr-FR" dirty="0"/>
              <a:t>Le règlement d’ordre intérieur (ROI) est un document propre à l’association. </a:t>
            </a:r>
            <a:endParaRPr lang="fr-FR" dirty="0" smtClean="0"/>
          </a:p>
          <a:p>
            <a:r>
              <a:rPr lang="fr-FR" dirty="0" smtClean="0"/>
              <a:t>Il n’est pas obligatoire. </a:t>
            </a:r>
          </a:p>
          <a:p>
            <a:r>
              <a:rPr lang="fr-FR" dirty="0" smtClean="0"/>
              <a:t>Il </a:t>
            </a:r>
            <a:r>
              <a:rPr lang="fr-FR" dirty="0"/>
              <a:t>peut préciser voire compléter certaines dispositions statutaires relative au fonctionnement de l’ASBL. </a:t>
            </a:r>
            <a:endParaRPr lang="fr-FR" dirty="0" smtClean="0"/>
          </a:p>
          <a:p>
            <a:r>
              <a:rPr lang="fr-FR" dirty="0" smtClean="0"/>
              <a:t>Le </a:t>
            </a:r>
            <a:r>
              <a:rPr lang="fr-FR" dirty="0"/>
              <a:t>ROI est adopté lorsque l’association prévoit cette possibilité et les modalités d’adoption de ce dernier dans ses </a:t>
            </a:r>
            <a:r>
              <a:rPr lang="fr-FR" dirty="0" smtClean="0"/>
              <a:t>statuts.</a:t>
            </a:r>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7417" y="1312294"/>
            <a:ext cx="9413966" cy="707886"/>
          </a:xfrm>
          <a:prstGeom prst="rect">
            <a:avLst/>
          </a:prstGeom>
          <a:noFill/>
        </p:spPr>
        <p:txBody>
          <a:bodyPr wrap="square" rtlCol="0">
            <a:spAutoFit/>
          </a:bodyPr>
          <a:lstStyle/>
          <a:p>
            <a:r>
              <a:rPr lang="fr-BE" sz="4000" b="1" dirty="0" smtClean="0">
                <a:effectLst>
                  <a:outerShdw blurRad="38100" dist="38100" dir="2700000" algn="tl">
                    <a:srgbClr val="000000">
                      <a:alpha val="43137"/>
                    </a:srgbClr>
                  </a:outerShdw>
                </a:effectLst>
              </a:rPr>
              <a:t>I. Qu’est-ce qu’un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5163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740229" y="3198894"/>
            <a:ext cx="10578736" cy="3088695"/>
          </a:xfrm>
          <a:solidFill>
            <a:srgbClr val="FFA7A7"/>
          </a:solidFill>
          <a:ln>
            <a:noFill/>
          </a:ln>
        </p:spPr>
        <p:txBody>
          <a:bodyPr>
            <a:normAutofit fontScale="77500" lnSpcReduction="20000"/>
          </a:bodyPr>
          <a:lstStyle/>
          <a:p>
            <a:pPr marL="0" indent="0">
              <a:buNone/>
            </a:pPr>
            <a:r>
              <a:rPr lang="fr-FR" b="1" i="1" dirty="0"/>
              <a:t>L’article 2 :59 du CSA dispose que :</a:t>
            </a:r>
          </a:p>
          <a:p>
            <a:pPr marL="0" indent="0">
              <a:buNone/>
            </a:pPr>
            <a:r>
              <a:rPr lang="fr-FR" i="1" dirty="0"/>
              <a:t>« L'organe d'administration peut édicter un règlement d'ordre intérieur moyennant</a:t>
            </a:r>
          </a:p>
          <a:p>
            <a:pPr marL="0" indent="0">
              <a:buNone/>
            </a:pPr>
            <a:r>
              <a:rPr lang="fr-FR" i="1" dirty="0"/>
              <a:t>autorisation statutaire. Pareil règlement d'ordre intérieur ne peut contenir </a:t>
            </a:r>
            <a:r>
              <a:rPr lang="fr-FR" i="1" dirty="0" smtClean="0"/>
              <a:t>de dispositions </a:t>
            </a:r>
            <a:r>
              <a:rPr lang="fr-FR" i="1" dirty="0"/>
              <a:t>:</a:t>
            </a:r>
          </a:p>
          <a:p>
            <a:pPr marL="0" indent="0">
              <a:buNone/>
            </a:pPr>
            <a:r>
              <a:rPr lang="fr-FR" i="1" dirty="0"/>
              <a:t> 1° contraires à des dispositions légales impératives ou aux statuts ;</a:t>
            </a:r>
          </a:p>
          <a:p>
            <a:pPr marL="0" indent="0">
              <a:buNone/>
            </a:pPr>
            <a:r>
              <a:rPr lang="fr-FR" i="1" dirty="0"/>
              <a:t> 2° relatives aux matières pour lesquelles le présent code exige une disposition</a:t>
            </a:r>
          </a:p>
          <a:p>
            <a:pPr marL="0" indent="0">
              <a:buNone/>
            </a:pPr>
            <a:r>
              <a:rPr lang="fr-FR" i="1" dirty="0"/>
              <a:t>statutaire ;</a:t>
            </a:r>
          </a:p>
          <a:p>
            <a:pPr marL="0" indent="0">
              <a:buNone/>
            </a:pPr>
            <a:r>
              <a:rPr lang="fr-FR" i="1" dirty="0"/>
              <a:t> 3° touchant aux droits des (…) membres, aux pouvoirs des organes ou à</a:t>
            </a:r>
          </a:p>
          <a:p>
            <a:pPr marL="0" indent="0">
              <a:buNone/>
            </a:pPr>
            <a:r>
              <a:rPr lang="fr-FR" i="1" dirty="0"/>
              <a:t>l'organisation et au mode de fonctionnement de l'assemblée générale</a:t>
            </a:r>
            <a:endParaRPr lang="fr-BE" i="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7417" y="1312294"/>
            <a:ext cx="9413966" cy="707886"/>
          </a:xfrm>
          <a:prstGeom prst="rect">
            <a:avLst/>
          </a:prstGeom>
          <a:noFill/>
        </p:spPr>
        <p:txBody>
          <a:bodyPr wrap="square" rtlCol="0">
            <a:spAutoFit/>
          </a:bodyPr>
          <a:lstStyle/>
          <a:p>
            <a:r>
              <a:rPr lang="fr-BE" sz="4000" b="1" dirty="0" smtClean="0">
                <a:effectLst>
                  <a:outerShdw blurRad="38100" dist="38100" dir="2700000" algn="tl">
                    <a:srgbClr val="000000">
                      <a:alpha val="43137"/>
                    </a:srgbClr>
                  </a:outerShdw>
                </a:effectLst>
              </a:rPr>
              <a:t>I. Qu’est-ce qu’un ROI ?</a:t>
            </a:r>
            <a:endParaRPr lang="fr-BE" sz="4000" b="1" dirty="0">
              <a:effectLst>
                <a:outerShdw blurRad="38100" dist="38100" dir="2700000" algn="tl">
                  <a:srgbClr val="000000">
                    <a:alpha val="43137"/>
                  </a:srgbClr>
                </a:outerShdw>
              </a:effectLst>
            </a:endParaRPr>
          </a:p>
        </p:txBody>
      </p:sp>
      <p:pic>
        <p:nvPicPr>
          <p:cNvPr id="2050" name="Picture 2" descr="File:Loupe.svg — Wikimedia Commons"/>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126249" y="1565500"/>
            <a:ext cx="2021499" cy="198657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804160" y="2020180"/>
            <a:ext cx="3225437" cy="1077218"/>
          </a:xfrm>
          <a:prstGeom prst="rect">
            <a:avLst/>
          </a:prstGeom>
          <a:noFill/>
        </p:spPr>
        <p:txBody>
          <a:bodyPr wrap="square" rtlCol="0">
            <a:spAutoFit/>
          </a:bodyPr>
          <a:lstStyle/>
          <a:p>
            <a:pPr algn="r"/>
            <a:r>
              <a:rPr lang="fr-BE" sz="3200" b="1" dirty="0" smtClean="0">
                <a:solidFill>
                  <a:srgbClr val="FF0000"/>
                </a:solidFill>
                <a:effectLst>
                  <a:outerShdw blurRad="38100" dist="38100" dir="2700000" algn="tl">
                    <a:srgbClr val="000000">
                      <a:alpha val="43137"/>
                    </a:srgbClr>
                  </a:outerShdw>
                </a:effectLst>
              </a:rPr>
              <a:t>Code des Sociétés et Associations</a:t>
            </a:r>
            <a:endParaRPr lang="fr-BE"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491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lstStyle/>
          <a:p>
            <a:pPr marL="0" indent="0">
              <a:buNone/>
            </a:pPr>
            <a:r>
              <a:rPr lang="fr-BE" dirty="0" smtClean="0"/>
              <a:t>Cela veut donc dire que :</a:t>
            </a:r>
            <a:endParaRPr lang="fr-BE" dirty="0" smtClean="0"/>
          </a:p>
          <a:p>
            <a:r>
              <a:rPr lang="fr-FR" dirty="0"/>
              <a:t>Les statuts désigneront qui, parmi l’organe d’administration ou l’assemblée générale, a le pouvoir d’adopter le ROI </a:t>
            </a:r>
            <a:endParaRPr lang="fr-FR" dirty="0" smtClean="0"/>
          </a:p>
          <a:p>
            <a:r>
              <a:rPr lang="fr-FR" dirty="0" smtClean="0"/>
              <a:t>Le </a:t>
            </a:r>
            <a:r>
              <a:rPr lang="fr-FR" dirty="0"/>
              <a:t>ROI ne peut contrevenir aux statuts </a:t>
            </a:r>
            <a:endParaRPr lang="fr-FR" dirty="0" smtClean="0"/>
          </a:p>
          <a:p>
            <a:r>
              <a:rPr lang="fr-FR" dirty="0"/>
              <a:t>Si ROI il y a au sein d’une ASBL, la dernière version doit </a:t>
            </a:r>
            <a:r>
              <a:rPr lang="fr-FR" dirty="0" smtClean="0"/>
              <a:t>impérativement </a:t>
            </a:r>
            <a:r>
              <a:rPr lang="fr-FR" dirty="0"/>
              <a:t>être mentionnée dans les statuts. </a:t>
            </a:r>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smtClean="0">
                <a:effectLst>
                  <a:outerShdw blurRad="38100" dist="38100" dir="2700000" algn="tl">
                    <a:srgbClr val="000000">
                      <a:alpha val="43137"/>
                    </a:srgbClr>
                  </a:outerShdw>
                </a:effectLst>
              </a:rPr>
              <a:t>I. Qu’est-ce qu’un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285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740229" y="3198894"/>
            <a:ext cx="10578736" cy="2329498"/>
          </a:xfrm>
          <a:solidFill>
            <a:schemeClr val="accent1">
              <a:lumMod val="60000"/>
              <a:lumOff val="40000"/>
            </a:schemeClr>
          </a:solidFill>
          <a:ln>
            <a:noFill/>
          </a:ln>
        </p:spPr>
        <p:txBody>
          <a:bodyPr/>
          <a:lstStyle/>
          <a:p>
            <a:pPr marL="0" indent="0">
              <a:buNone/>
            </a:pPr>
            <a:r>
              <a:rPr lang="fr-BE" i="1" dirty="0" smtClean="0"/>
              <a:t>Art. 17 – RÈGLEMENT D’ORDRE INTÉRIEUR</a:t>
            </a:r>
          </a:p>
          <a:p>
            <a:pPr marL="0" indent="0">
              <a:buNone/>
            </a:pPr>
            <a:endParaRPr lang="fr-BE" i="1" dirty="0" smtClean="0"/>
          </a:p>
          <a:p>
            <a:pPr marL="0" indent="0">
              <a:buNone/>
            </a:pPr>
            <a:r>
              <a:rPr lang="fr-BE" i="1" dirty="0" smtClean="0"/>
              <a:t>L’Organe d’Administration peut édicter un règlement d’ordre intérieur. Le règlement d’ordre intérieur et toute modification doivent être présentés pour approbation à l’Assemblée Générale.</a:t>
            </a:r>
            <a:endParaRPr lang="fr-BE" i="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7417" y="1312294"/>
            <a:ext cx="9413966" cy="707886"/>
          </a:xfrm>
          <a:prstGeom prst="rect">
            <a:avLst/>
          </a:prstGeom>
          <a:noFill/>
        </p:spPr>
        <p:txBody>
          <a:bodyPr wrap="square" rtlCol="0">
            <a:spAutoFit/>
          </a:bodyPr>
          <a:lstStyle/>
          <a:p>
            <a:r>
              <a:rPr lang="fr-BE" sz="4000" b="1" dirty="0" smtClean="0">
                <a:effectLst>
                  <a:outerShdw blurRad="38100" dist="38100" dir="2700000" algn="tl">
                    <a:srgbClr val="000000">
                      <a:alpha val="43137"/>
                    </a:srgbClr>
                  </a:outerShdw>
                </a:effectLst>
              </a:rPr>
              <a:t>I. Qu’est-ce qu’un ROI ?</a:t>
            </a:r>
            <a:endParaRPr lang="fr-BE" sz="4000" b="1" dirty="0">
              <a:effectLst>
                <a:outerShdw blurRad="38100" dist="38100" dir="2700000" algn="tl">
                  <a:srgbClr val="000000">
                    <a:alpha val="43137"/>
                  </a:srgbClr>
                </a:outerShdw>
              </a:effectLst>
            </a:endParaRPr>
          </a:p>
        </p:txBody>
      </p:sp>
      <p:pic>
        <p:nvPicPr>
          <p:cNvPr id="2050" name="Picture 2" descr="File:Loupe.svg — Wikimedia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0718" y="1798511"/>
            <a:ext cx="2021499" cy="198657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804160" y="2020180"/>
            <a:ext cx="3225437" cy="1077218"/>
          </a:xfrm>
          <a:prstGeom prst="rect">
            <a:avLst/>
          </a:prstGeom>
          <a:noFill/>
        </p:spPr>
        <p:txBody>
          <a:bodyPr wrap="square" rtlCol="0">
            <a:spAutoFit/>
          </a:bodyPr>
          <a:lstStyle/>
          <a:p>
            <a:pPr algn="r"/>
            <a:r>
              <a:rPr lang="fr-BE" sz="3200" b="1" dirty="0" smtClean="0">
                <a:solidFill>
                  <a:srgbClr val="5090EB"/>
                </a:solidFill>
                <a:effectLst>
                  <a:outerShdw blurRad="38100" dist="38100" dir="2700000" algn="tl">
                    <a:srgbClr val="000000">
                      <a:alpha val="43137"/>
                    </a:srgbClr>
                  </a:outerShdw>
                </a:effectLst>
              </a:rPr>
              <a:t>Statuts-types </a:t>
            </a:r>
          </a:p>
          <a:p>
            <a:pPr algn="r"/>
            <a:r>
              <a:rPr lang="fr-BE" sz="3200" b="1" dirty="0" smtClean="0">
                <a:solidFill>
                  <a:srgbClr val="5090EB"/>
                </a:solidFill>
                <a:effectLst>
                  <a:outerShdw blurRad="38100" dist="38100" dir="2700000" algn="tl">
                    <a:srgbClr val="000000">
                      <a:alpha val="43137"/>
                    </a:srgbClr>
                  </a:outerShdw>
                </a:effectLst>
              </a:rPr>
              <a:t>des AOP</a:t>
            </a:r>
            <a:endParaRPr lang="fr-BE" sz="3200" b="1" dirty="0">
              <a:solidFill>
                <a:srgbClr val="5090E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429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lstStyle/>
          <a:p>
            <a:pPr marL="0" indent="0">
              <a:buNone/>
            </a:pPr>
            <a:r>
              <a:rPr lang="fr-BE" dirty="0" smtClean="0"/>
              <a:t>Le ROI est un instrument moins rigide que les statuts :</a:t>
            </a:r>
            <a:endParaRPr lang="fr-BE" dirty="0" smtClean="0"/>
          </a:p>
          <a:p>
            <a:r>
              <a:rPr lang="fr-FR" dirty="0"/>
              <a:t>Il ne doit pas être publié aux annexes du Moniteur belge </a:t>
            </a:r>
            <a:endParaRPr lang="fr-FR" dirty="0" smtClean="0"/>
          </a:p>
          <a:p>
            <a:r>
              <a:rPr lang="fr-FR" dirty="0"/>
              <a:t>Sa modification n’exige en principe pas le respect de règles aussi strictes en termes de quorum de présence et de </a:t>
            </a:r>
            <a:r>
              <a:rPr lang="fr-FR" dirty="0" smtClean="0"/>
              <a:t>vote</a:t>
            </a:r>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smtClean="0">
                <a:effectLst>
                  <a:outerShdw blurRad="38100" dist="38100" dir="2700000" algn="tl">
                    <a:srgbClr val="000000">
                      <a:alpha val="43137"/>
                    </a:srgbClr>
                  </a:outerShdw>
                </a:effectLst>
              </a:rPr>
              <a:t>I. Qu’est-ce qu’un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6916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lstStyle/>
          <a:p>
            <a:r>
              <a:rPr lang="fr-FR" dirty="0" smtClean="0"/>
              <a:t>Le </a:t>
            </a:r>
            <a:r>
              <a:rPr lang="fr-FR" dirty="0"/>
              <a:t>ROI s’impose en général aux membres effectifs, adhérents et aux administrateurs de l’association. </a:t>
            </a:r>
            <a:endParaRPr lang="fr-FR" dirty="0" smtClean="0"/>
          </a:p>
          <a:p>
            <a:r>
              <a:rPr lang="fr-FR" dirty="0" smtClean="0"/>
              <a:t>Cependant</a:t>
            </a:r>
            <a:r>
              <a:rPr lang="fr-FR" dirty="0"/>
              <a:t>, des tiers à l’association peuvent être concernés par certaines dispositions (travailleurs, volontaires, bénéficiaires du service, etc</a:t>
            </a:r>
            <a:r>
              <a:rPr lang="fr-FR" dirty="0" smtClean="0"/>
              <a:t>.).</a:t>
            </a:r>
          </a:p>
          <a:p>
            <a:r>
              <a:rPr lang="fr-FR" dirty="0"/>
              <a:t>Le ROI doit donc être connu de ses destinataires et pour ce faire, il leur sera personnellement remis (envoi mail, copie papier, etc.) ou disponible à un endroit accessible (affichage dans les locaux </a:t>
            </a:r>
            <a:r>
              <a:rPr lang="fr-FR" dirty="0" smtClean="0"/>
              <a:t>                de </a:t>
            </a:r>
            <a:r>
              <a:rPr lang="fr-FR" dirty="0"/>
              <a:t>l’ASBL, sur le site web, etc.). </a:t>
            </a:r>
            <a:endParaRPr lang="fr-FR" dirty="0" smtClean="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smtClean="0">
                <a:effectLst>
                  <a:outerShdw blurRad="38100" dist="38100" dir="2700000" algn="tl">
                    <a:srgbClr val="000000">
                      <a:alpha val="43137"/>
                    </a:srgbClr>
                  </a:outerShdw>
                </a:effectLst>
              </a:rPr>
              <a:t>I. Qu’est-ce qu’un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3668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83771" y="2661609"/>
            <a:ext cx="10570028" cy="1107996"/>
          </a:xfrm>
          <a:prstGeom prst="rect">
            <a:avLst/>
          </a:prstGeom>
          <a:noFill/>
        </p:spPr>
        <p:txBody>
          <a:bodyPr wrap="square" rtlCol="0">
            <a:spAutoFit/>
          </a:bodyPr>
          <a:lstStyle/>
          <a:p>
            <a:r>
              <a:rPr lang="fr-BE" sz="6600" b="1" dirty="0" smtClean="0">
                <a:effectLst>
                  <a:outerShdw blurRad="38100" dist="38100" dir="2700000" algn="tl">
                    <a:srgbClr val="000000">
                      <a:alpha val="43137"/>
                    </a:srgbClr>
                  </a:outerShdw>
                </a:effectLst>
              </a:rPr>
              <a:t>II. Que peut contenir un ROI ?</a:t>
            </a:r>
            <a:endParaRPr lang="fr-BE"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610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8" name="ZoneTexte 7">
            <a:extLst>
              <a:ext uri="{FF2B5EF4-FFF2-40B4-BE49-F238E27FC236}">
                <a16:creationId xmlns:a16="http://schemas.microsoft.com/office/drawing/2014/main" id="{B0438F7B-32B2-A328-3554-D8FDA584A5C3}"/>
              </a:ext>
            </a:extLst>
          </p:cNvPr>
          <p:cNvSpPr txBox="1"/>
          <p:nvPr/>
        </p:nvSpPr>
        <p:spPr>
          <a:xfrm>
            <a:off x="1797556" y="1957053"/>
            <a:ext cx="8377646" cy="769441"/>
          </a:xfrm>
          <a:prstGeom prst="rect">
            <a:avLst/>
          </a:prstGeom>
          <a:noFill/>
        </p:spPr>
        <p:txBody>
          <a:bodyPr wrap="square" rtlCol="0">
            <a:spAutoFit/>
          </a:bodyPr>
          <a:lstStyle/>
          <a:p>
            <a:pPr algn="ctr"/>
            <a:r>
              <a:rPr lang="it-IT" sz="4400" b="1" dirty="0" smtClean="0"/>
              <a:t>Une réforme qui coûte cher !</a:t>
            </a:r>
            <a:endParaRPr lang="it-IT" sz="4400" b="1" dirty="0"/>
          </a:p>
        </p:txBody>
      </p:sp>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082041" y="1016211"/>
            <a:ext cx="9808677" cy="1325563"/>
          </a:xfrm>
        </p:spPr>
        <p:txBody>
          <a:bodyPr>
            <a:normAutofit/>
          </a:bodyPr>
          <a:lstStyle/>
          <a:p>
            <a:pPr algn="ctr"/>
            <a:r>
              <a:rPr lang="fr-BE" sz="4800" b="1" dirty="0" smtClean="0">
                <a:solidFill>
                  <a:schemeClr val="accent6">
                    <a:lumMod val="50000"/>
                  </a:schemeClr>
                </a:solidFill>
              </a:rPr>
              <a:t>La taxe sur le patrimoine des ASBL</a:t>
            </a:r>
            <a:endParaRPr lang="fr-BE" sz="48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pic>
        <p:nvPicPr>
          <p:cNvPr id="55300" name="Picture 4" descr="Impôt. Illustration de dessin animé mignon doodle. 629013 Art vectoriel  chez Vectee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738" y="2842834"/>
            <a:ext cx="3763282" cy="376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981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fontScale="92500" lnSpcReduction="20000"/>
          </a:bodyPr>
          <a:lstStyle/>
          <a:p>
            <a:r>
              <a:rPr lang="fr-FR" dirty="0"/>
              <a:t>L’affirmation des valeurs poursuivies par l’ASBL </a:t>
            </a:r>
            <a:endParaRPr lang="fr-FR" dirty="0" smtClean="0"/>
          </a:p>
          <a:p>
            <a:pPr marL="0" indent="0">
              <a:buNone/>
            </a:pPr>
            <a:r>
              <a:rPr lang="fr-FR" dirty="0"/>
              <a:t>	</a:t>
            </a:r>
            <a:r>
              <a:rPr lang="fr-FR" dirty="0" smtClean="0">
                <a:sym typeface="Wingdings" panose="05000000000000000000" pitchFamily="2" charset="2"/>
              </a:rPr>
              <a:t> Rappel du caractère </a:t>
            </a:r>
            <a:r>
              <a:rPr lang="fr-FR" b="1" dirty="0" smtClean="0">
                <a:sym typeface="Wingdings" panose="05000000000000000000" pitchFamily="2" charset="2"/>
              </a:rPr>
              <a:t>catholique</a:t>
            </a:r>
            <a:r>
              <a:rPr lang="fr-FR" dirty="0" smtClean="0">
                <a:sym typeface="Wingdings" panose="05000000000000000000" pitchFamily="2" charset="2"/>
              </a:rPr>
              <a:t> de l’ASBL</a:t>
            </a:r>
          </a:p>
          <a:p>
            <a:pPr marL="0" indent="0">
              <a:buNone/>
            </a:pPr>
            <a:r>
              <a:rPr lang="fr-FR" dirty="0">
                <a:sym typeface="Wingdings" panose="05000000000000000000" pitchFamily="2" charset="2"/>
              </a:rPr>
              <a:t>	</a:t>
            </a:r>
            <a:r>
              <a:rPr lang="fr-FR" dirty="0" smtClean="0">
                <a:sym typeface="Wingdings" panose="05000000000000000000" pitchFamily="2" charset="2"/>
              </a:rPr>
              <a:t> Lien avec le chef légitime du Diocèse de Tournai</a:t>
            </a:r>
          </a:p>
          <a:p>
            <a:pPr marL="0" indent="0">
              <a:buNone/>
            </a:pPr>
            <a:r>
              <a:rPr lang="fr-FR" dirty="0">
                <a:sym typeface="Wingdings" panose="05000000000000000000" pitchFamily="2" charset="2"/>
              </a:rPr>
              <a:t>	</a:t>
            </a:r>
            <a:r>
              <a:rPr lang="fr-FR" dirty="0" smtClean="0">
                <a:sym typeface="Wingdings" panose="05000000000000000000" pitchFamily="2" charset="2"/>
              </a:rPr>
              <a:t> Enoncé des principales valeurs qui guident l’action de l’ASBL :</a:t>
            </a:r>
          </a:p>
          <a:p>
            <a:pPr marL="0" indent="0">
              <a:buNone/>
            </a:pPr>
            <a:r>
              <a:rPr lang="fr-FR" dirty="0">
                <a:sym typeface="Wingdings" panose="05000000000000000000" pitchFamily="2" charset="2"/>
              </a:rPr>
              <a:t>	</a:t>
            </a:r>
            <a:r>
              <a:rPr lang="fr-FR" dirty="0" smtClean="0">
                <a:sym typeface="Wingdings" panose="05000000000000000000" pitchFamily="2" charset="2"/>
              </a:rPr>
              <a:t>	</a:t>
            </a:r>
            <a:r>
              <a:rPr lang="fr-FR" i="1" dirty="0" smtClean="0">
                <a:sym typeface="Wingdings" panose="05000000000000000000" pitchFamily="2" charset="2"/>
              </a:rPr>
              <a:t>-soutien à la pastorale de l’UP</a:t>
            </a:r>
          </a:p>
          <a:p>
            <a:pPr marL="0" indent="0">
              <a:buNone/>
            </a:pPr>
            <a:r>
              <a:rPr lang="fr-FR" i="1" dirty="0">
                <a:sym typeface="Wingdings" panose="05000000000000000000" pitchFamily="2" charset="2"/>
              </a:rPr>
              <a:t>	</a:t>
            </a:r>
            <a:r>
              <a:rPr lang="fr-FR" i="1" dirty="0" smtClean="0">
                <a:sym typeface="Wingdings" panose="05000000000000000000" pitchFamily="2" charset="2"/>
              </a:rPr>
              <a:t>	-solidarité avec les plus fragiles et avec les associations            			qui leur viennent en aide</a:t>
            </a:r>
          </a:p>
          <a:p>
            <a:pPr marL="0" indent="0">
              <a:buNone/>
            </a:pPr>
            <a:r>
              <a:rPr lang="fr-FR" i="1" dirty="0">
                <a:sym typeface="Wingdings" panose="05000000000000000000" pitchFamily="2" charset="2"/>
              </a:rPr>
              <a:t>	</a:t>
            </a:r>
            <a:r>
              <a:rPr lang="fr-FR" i="1" dirty="0" smtClean="0">
                <a:sym typeface="Wingdings" panose="05000000000000000000" pitchFamily="2" charset="2"/>
              </a:rPr>
              <a:t>	-annonce de l’Evangile</a:t>
            </a:r>
          </a:p>
          <a:p>
            <a:pPr marL="0" indent="0">
              <a:buNone/>
            </a:pPr>
            <a:r>
              <a:rPr lang="fr-FR" i="1" dirty="0">
                <a:sym typeface="Wingdings" panose="05000000000000000000" pitchFamily="2" charset="2"/>
              </a:rPr>
              <a:t>	</a:t>
            </a:r>
            <a:r>
              <a:rPr lang="fr-FR" i="1" dirty="0" smtClean="0">
                <a:sym typeface="Wingdings" panose="05000000000000000000" pitchFamily="2" charset="2"/>
              </a:rPr>
              <a:t>	-soutien à des partenaires dans ces objectifs sociétaux                         	             (écoles, mouvements de jeunesse, etc.)</a:t>
            </a:r>
            <a:endParaRPr lang="fr-FR" dirty="0" smtClean="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368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BE" dirty="0"/>
              <a:t>L’historique de l’ABSL </a:t>
            </a:r>
            <a:endParaRPr lang="fr-BE" dirty="0" smtClean="0"/>
          </a:p>
          <a:p>
            <a:pPr marL="0" indent="0">
              <a:buNone/>
            </a:pPr>
            <a:r>
              <a:rPr lang="fr-FR" dirty="0"/>
              <a:t>	</a:t>
            </a:r>
            <a:r>
              <a:rPr lang="fr-FR" dirty="0" smtClean="0">
                <a:sym typeface="Wingdings" panose="05000000000000000000" pitchFamily="2" charset="2"/>
              </a:rPr>
              <a:t> Indiquer la date de fondation de l’ASBL et le nom des fondateurs</a:t>
            </a:r>
          </a:p>
          <a:p>
            <a:pPr marL="0" indent="0">
              <a:buNone/>
            </a:pPr>
            <a:r>
              <a:rPr lang="fr-FR" dirty="0">
                <a:sym typeface="Wingdings" panose="05000000000000000000" pitchFamily="2" charset="2"/>
              </a:rPr>
              <a:t>	</a:t>
            </a:r>
            <a:r>
              <a:rPr lang="fr-FR" dirty="0" smtClean="0">
                <a:sym typeface="Wingdings" panose="05000000000000000000" pitchFamily="2" charset="2"/>
              </a:rPr>
              <a:t> Mentionner les fusions (ou segmentation) des anciennes ASBL qui ont conduit à l’ASBL unique d’Unité pastorale</a:t>
            </a:r>
          </a:p>
          <a:p>
            <a:pPr marL="0" indent="0">
              <a:buNone/>
            </a:pPr>
            <a:r>
              <a:rPr lang="fr-FR" dirty="0">
                <a:sym typeface="Wingdings" panose="05000000000000000000" pitchFamily="2" charset="2"/>
              </a:rPr>
              <a:t>	</a:t>
            </a:r>
            <a:r>
              <a:rPr lang="fr-FR" dirty="0" smtClean="0">
                <a:sym typeface="Wingdings" panose="05000000000000000000" pitchFamily="2" charset="2"/>
              </a:rPr>
              <a:t> Evoquer les grandes orientations qui ont été prises par le passé en matière de rationalisation du patrimoine bâti, d’intégration des caisses paroissiales, etc. </a:t>
            </a:r>
          </a:p>
          <a:p>
            <a:pPr marL="0" indent="0">
              <a:buNone/>
            </a:pPr>
            <a:r>
              <a:rPr lang="fr-FR" dirty="0">
                <a:sym typeface="Wingdings" panose="05000000000000000000" pitchFamily="2" charset="2"/>
              </a:rPr>
              <a:t>	</a:t>
            </a:r>
            <a:r>
              <a:rPr lang="fr-FR" dirty="0" smtClean="0">
                <a:sym typeface="Wingdings" panose="05000000000000000000" pitchFamily="2" charset="2"/>
              </a:rPr>
              <a:t> Relater les faits marquants de l’histoire de l’ASBL</a:t>
            </a:r>
            <a:endParaRPr lang="fr-FR" dirty="0" smtClean="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794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FR" dirty="0"/>
              <a:t>L’esprit qui doit prévaloir dans la réalisation des tâches/ des activités	</a:t>
            </a:r>
            <a:r>
              <a:rPr lang="fr-FR" dirty="0" smtClean="0">
                <a:sym typeface="Wingdings" panose="05000000000000000000" pitchFamily="2" charset="2"/>
              </a:rPr>
              <a:t> Echange, écoute, respect mutuel</a:t>
            </a:r>
          </a:p>
          <a:p>
            <a:pPr marL="0" indent="0">
              <a:buNone/>
            </a:pPr>
            <a:r>
              <a:rPr lang="fr-FR" dirty="0">
                <a:sym typeface="Wingdings" panose="05000000000000000000" pitchFamily="2" charset="2"/>
              </a:rPr>
              <a:t>	</a:t>
            </a:r>
            <a:r>
              <a:rPr lang="fr-FR" dirty="0" smtClean="0">
                <a:sym typeface="Wingdings" panose="05000000000000000000" pitchFamily="2" charset="2"/>
              </a:rPr>
              <a:t> Fraternité, convivialité</a:t>
            </a:r>
          </a:p>
          <a:p>
            <a:pPr marL="0" indent="0">
              <a:buNone/>
            </a:pPr>
            <a:r>
              <a:rPr lang="fr-FR" dirty="0">
                <a:sym typeface="Wingdings" panose="05000000000000000000" pitchFamily="2" charset="2"/>
              </a:rPr>
              <a:t>	</a:t>
            </a:r>
            <a:r>
              <a:rPr lang="fr-FR" dirty="0" smtClean="0">
                <a:sym typeface="Wingdings" panose="05000000000000000000" pitchFamily="2" charset="2"/>
              </a:rPr>
              <a:t> Esprit d’Eglise (tous membres d’un seul corps, on travaille tous dans le même but)</a:t>
            </a:r>
            <a:endParaRPr lang="fr-FR" dirty="0" smtClean="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4438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lnSpcReduction="10000"/>
          </a:bodyPr>
          <a:lstStyle/>
          <a:p>
            <a:r>
              <a:rPr lang="fr-BE" dirty="0"/>
              <a:t>La méthodologie de </a:t>
            </a:r>
            <a:r>
              <a:rPr lang="fr-BE" dirty="0" smtClean="0"/>
              <a:t>travail</a:t>
            </a:r>
          </a:p>
          <a:p>
            <a:pPr marL="0" indent="0">
              <a:buNone/>
            </a:pPr>
            <a:r>
              <a:rPr lang="fr-BE" dirty="0"/>
              <a:t>	</a:t>
            </a:r>
            <a:r>
              <a:rPr lang="fr-BE" dirty="0" smtClean="0">
                <a:sym typeface="Wingdings" panose="05000000000000000000" pitchFamily="2" charset="2"/>
              </a:rPr>
              <a:t> organisation du travail en sections (thématiques, pastorales ou territoriales)</a:t>
            </a:r>
          </a:p>
          <a:p>
            <a:pPr marL="0" indent="0">
              <a:buNone/>
            </a:pPr>
            <a:r>
              <a:rPr lang="fr-BE" dirty="0">
                <a:sym typeface="Wingdings" panose="05000000000000000000" pitchFamily="2" charset="2"/>
              </a:rPr>
              <a:t>	</a:t>
            </a:r>
            <a:r>
              <a:rPr lang="fr-BE" dirty="0" smtClean="0">
                <a:sym typeface="Wingdings" panose="05000000000000000000" pitchFamily="2" charset="2"/>
              </a:rPr>
              <a:t> mécanismes pour les prises de décision (seuils d’autonomie des sections, demandes à l’OA, demandes d’autorisations canoniques…)</a:t>
            </a:r>
          </a:p>
          <a:p>
            <a:pPr marL="0" indent="0">
              <a:buNone/>
            </a:pPr>
            <a:r>
              <a:rPr lang="fr-BE" dirty="0">
                <a:sym typeface="Wingdings" panose="05000000000000000000" pitchFamily="2" charset="2"/>
              </a:rPr>
              <a:t>	</a:t>
            </a:r>
            <a:r>
              <a:rPr lang="fr-BE" dirty="0" smtClean="0">
                <a:sym typeface="Wingdings" panose="05000000000000000000" pitchFamily="2" charset="2"/>
              </a:rPr>
              <a:t> fréquence des réunions de l’OA</a:t>
            </a:r>
          </a:p>
          <a:p>
            <a:pPr marL="0" indent="0">
              <a:buNone/>
            </a:pPr>
            <a:r>
              <a:rPr lang="fr-BE" dirty="0">
                <a:sym typeface="Wingdings" panose="05000000000000000000" pitchFamily="2" charset="2"/>
              </a:rPr>
              <a:t>	</a:t>
            </a:r>
            <a:r>
              <a:rPr lang="fr-BE" dirty="0" smtClean="0">
                <a:sym typeface="Wingdings" panose="05000000000000000000" pitchFamily="2" charset="2"/>
              </a:rPr>
              <a:t> organisation du travail par voie numérique</a:t>
            </a:r>
          </a:p>
          <a:p>
            <a:pPr marL="0" indent="0">
              <a:buNone/>
            </a:pPr>
            <a:r>
              <a:rPr lang="fr-BE" dirty="0">
                <a:sym typeface="Wingdings" panose="05000000000000000000" pitchFamily="2" charset="2"/>
              </a:rPr>
              <a:t>	</a:t>
            </a:r>
            <a:r>
              <a:rPr lang="fr-BE" dirty="0" smtClean="0">
                <a:sym typeface="Wingdings" panose="05000000000000000000" pitchFamily="2" charset="2"/>
              </a:rPr>
              <a:t> règles comptables</a:t>
            </a:r>
          </a:p>
          <a:p>
            <a:pPr marL="0" indent="0">
              <a:buNone/>
            </a:pPr>
            <a:r>
              <a:rPr lang="fr-BE" dirty="0">
                <a:sym typeface="Wingdings" panose="05000000000000000000" pitchFamily="2" charset="2"/>
              </a:rPr>
              <a:t>	</a:t>
            </a:r>
            <a:r>
              <a:rPr lang="fr-BE" dirty="0" smtClean="0">
                <a:sym typeface="Wingdings" panose="05000000000000000000" pitchFamily="2" charset="2"/>
              </a:rPr>
              <a:t> etc. </a:t>
            </a:r>
            <a:endParaRPr lang="fr-FR"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6931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fontScale="92500" lnSpcReduction="20000"/>
          </a:bodyPr>
          <a:lstStyle/>
          <a:p>
            <a:r>
              <a:rPr lang="fr-FR" dirty="0" smtClean="0"/>
              <a:t>Les </a:t>
            </a:r>
            <a:r>
              <a:rPr lang="fr-FR" dirty="0"/>
              <a:t>descriptions de fonctions au sein de </a:t>
            </a:r>
            <a:r>
              <a:rPr lang="fr-FR" dirty="0" smtClean="0"/>
              <a:t>l’ASBL</a:t>
            </a:r>
          </a:p>
          <a:p>
            <a:pPr marL="0" indent="0">
              <a:buNone/>
            </a:pPr>
            <a:r>
              <a:rPr lang="fr-BE" dirty="0"/>
              <a:t>	</a:t>
            </a:r>
            <a:r>
              <a:rPr lang="fr-BE" dirty="0" smtClean="0">
                <a:sym typeface="Wingdings" panose="05000000000000000000" pitchFamily="2" charset="2"/>
              </a:rPr>
              <a:t> rôle du Président qui préside l’AG et l’OA, convoque les réunions, représente l’association</a:t>
            </a:r>
          </a:p>
          <a:p>
            <a:pPr marL="0" indent="0">
              <a:buNone/>
            </a:pPr>
            <a:r>
              <a:rPr lang="fr-BE" dirty="0">
                <a:sym typeface="Wingdings" panose="05000000000000000000" pitchFamily="2" charset="2"/>
              </a:rPr>
              <a:t>	</a:t>
            </a:r>
            <a:r>
              <a:rPr lang="fr-BE" dirty="0" smtClean="0">
                <a:sym typeface="Wingdings" panose="05000000000000000000" pitchFamily="2" charset="2"/>
              </a:rPr>
              <a:t> rôle du Secrétaire qui rédige les PV, tient les registres à jour, gère la correspondance de l’association, s’occupe des publications au MB, rédige et présente le rapport d’activités à l’AGO annuelle</a:t>
            </a:r>
          </a:p>
          <a:p>
            <a:pPr marL="0" indent="0">
              <a:buNone/>
            </a:pPr>
            <a:r>
              <a:rPr lang="fr-BE" dirty="0">
                <a:sym typeface="Wingdings" panose="05000000000000000000" pitchFamily="2" charset="2"/>
              </a:rPr>
              <a:t>	</a:t>
            </a:r>
            <a:r>
              <a:rPr lang="fr-BE" dirty="0" smtClean="0">
                <a:sym typeface="Wingdings" panose="05000000000000000000" pitchFamily="2" charset="2"/>
              </a:rPr>
              <a:t> rôle du Trésorier qui gère les finances, tient la comptabilité, consolide les comptes des sections et les présente à l’AGO annuelle</a:t>
            </a:r>
          </a:p>
          <a:p>
            <a:pPr marL="0" indent="0">
              <a:buNone/>
            </a:pPr>
            <a:r>
              <a:rPr lang="fr-BE" dirty="0">
                <a:sym typeface="Wingdings" panose="05000000000000000000" pitchFamily="2" charset="2"/>
              </a:rPr>
              <a:t>	</a:t>
            </a:r>
            <a:r>
              <a:rPr lang="fr-BE" dirty="0" smtClean="0">
                <a:sym typeface="Wingdings" panose="05000000000000000000" pitchFamily="2" charset="2"/>
              </a:rPr>
              <a:t> rôle des responsables de section qui gèrent leur pastorale thématique ou locale, leur bâtiment et leur équipe et transmettent les comptes au trésorier</a:t>
            </a:r>
          </a:p>
          <a:p>
            <a:pPr marL="0" indent="0">
              <a:buNone/>
            </a:pPr>
            <a:r>
              <a:rPr lang="fr-BE" dirty="0">
                <a:sym typeface="Wingdings" panose="05000000000000000000" pitchFamily="2" charset="2"/>
              </a:rPr>
              <a:t>	</a:t>
            </a:r>
            <a:r>
              <a:rPr lang="fr-BE" dirty="0" smtClean="0">
                <a:sym typeface="Wingdings" panose="05000000000000000000" pitchFamily="2" charset="2"/>
              </a:rPr>
              <a:t> etc.</a:t>
            </a:r>
            <a:endParaRPr lang="fr-FR"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606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FR" dirty="0" smtClean="0"/>
              <a:t>La répartition </a:t>
            </a:r>
            <a:r>
              <a:rPr lang="fr-FR" dirty="0"/>
              <a:t>des fonctions au sein des </a:t>
            </a:r>
            <a:r>
              <a:rPr lang="fr-FR" dirty="0" smtClean="0"/>
              <a:t>administrateurs</a:t>
            </a:r>
          </a:p>
          <a:p>
            <a:pPr marL="0" indent="0">
              <a:buNone/>
            </a:pPr>
            <a:r>
              <a:rPr lang="fr-BE" dirty="0" smtClean="0">
                <a:sym typeface="Wingdings" panose="05000000000000000000" pitchFamily="2" charset="2"/>
              </a:rPr>
              <a:t>	 désignation du Président (de droit = le curé)</a:t>
            </a:r>
          </a:p>
          <a:p>
            <a:pPr marL="0" indent="0">
              <a:buNone/>
            </a:pPr>
            <a:r>
              <a:rPr lang="fr-BE" dirty="0">
                <a:sym typeface="Wingdings" panose="05000000000000000000" pitchFamily="2" charset="2"/>
              </a:rPr>
              <a:t>	</a:t>
            </a:r>
            <a:r>
              <a:rPr lang="fr-BE" dirty="0" smtClean="0">
                <a:sym typeface="Wingdings" panose="05000000000000000000" pitchFamily="2" charset="2"/>
              </a:rPr>
              <a:t> désignation du Secrétaire (pourquoi pas une tournante, par exemple)</a:t>
            </a:r>
          </a:p>
          <a:p>
            <a:pPr marL="0" indent="0">
              <a:buNone/>
            </a:pPr>
            <a:r>
              <a:rPr lang="fr-BE" dirty="0">
                <a:sym typeface="Wingdings" panose="05000000000000000000" pitchFamily="2" charset="2"/>
              </a:rPr>
              <a:t>	</a:t>
            </a:r>
            <a:r>
              <a:rPr lang="fr-BE" dirty="0" smtClean="0">
                <a:sym typeface="Wingdings" panose="05000000000000000000" pitchFamily="2" charset="2"/>
              </a:rPr>
              <a:t> désignation d’un éventuel administrateur délégué</a:t>
            </a:r>
          </a:p>
          <a:p>
            <a:pPr marL="0" indent="0">
              <a:buNone/>
            </a:pPr>
            <a:r>
              <a:rPr lang="fr-BE" dirty="0">
                <a:sym typeface="Wingdings" panose="05000000000000000000" pitchFamily="2" charset="2"/>
              </a:rPr>
              <a:t>	</a:t>
            </a:r>
            <a:r>
              <a:rPr lang="fr-BE" dirty="0" smtClean="0">
                <a:sym typeface="Wingdings" panose="05000000000000000000" pitchFamily="2" charset="2"/>
              </a:rPr>
              <a:t> désignation du Trésorier</a:t>
            </a:r>
            <a:endParaRPr lang="fr-FR"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8257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FR" dirty="0" smtClean="0"/>
              <a:t>Les délégations éventuelles </a:t>
            </a:r>
            <a:r>
              <a:rPr lang="fr-FR" dirty="0"/>
              <a:t>de pouvoirs </a:t>
            </a:r>
          </a:p>
          <a:p>
            <a:r>
              <a:rPr lang="fr-FR" dirty="0" smtClean="0"/>
              <a:t>Les </a:t>
            </a:r>
            <a:r>
              <a:rPr lang="fr-FR" dirty="0"/>
              <a:t>tâches déléguées à la gestion journalière et qui dépassent la notion de gestion </a:t>
            </a:r>
            <a:r>
              <a:rPr lang="fr-FR" dirty="0" smtClean="0"/>
              <a:t>journalière</a:t>
            </a:r>
          </a:p>
          <a:p>
            <a:r>
              <a:rPr lang="fr-FR" dirty="0" smtClean="0"/>
              <a:t>L’identification </a:t>
            </a:r>
            <a:r>
              <a:rPr lang="fr-FR" dirty="0"/>
              <a:t>des destinataires du </a:t>
            </a:r>
            <a:r>
              <a:rPr lang="fr-FR" dirty="0" smtClean="0"/>
              <a:t>ROI</a:t>
            </a:r>
          </a:p>
          <a:p>
            <a:pPr marL="0" indent="0">
              <a:buNone/>
            </a:pPr>
            <a:r>
              <a:rPr lang="fr-FR" dirty="0"/>
              <a:t>	</a:t>
            </a:r>
            <a:r>
              <a:rPr lang="fr-FR" dirty="0" smtClean="0">
                <a:sym typeface="Wingdings" panose="05000000000000000000" pitchFamily="2" charset="2"/>
              </a:rPr>
              <a:t>membres effectifs (= membres de l’AG)</a:t>
            </a:r>
          </a:p>
          <a:p>
            <a:pPr marL="0" indent="0">
              <a:buNone/>
            </a:pPr>
            <a:r>
              <a:rPr lang="fr-FR" dirty="0">
                <a:sym typeface="Wingdings" panose="05000000000000000000" pitchFamily="2" charset="2"/>
              </a:rPr>
              <a:t>	</a:t>
            </a:r>
            <a:r>
              <a:rPr lang="fr-FR" dirty="0" smtClean="0">
                <a:sym typeface="Wingdings" panose="05000000000000000000" pitchFamily="2" charset="2"/>
              </a:rPr>
              <a:t>membres adhérents (= bénévoles au sein des sections mais qui ne sont pas membres de l’AG)</a:t>
            </a:r>
            <a:endParaRPr lang="fr-FR" dirty="0">
              <a:sym typeface="Wingdings" panose="05000000000000000000" pitchFamily="2" charset="2"/>
            </a:endParaRPr>
          </a:p>
          <a:p>
            <a:pPr marL="0" indent="0">
              <a:buNone/>
            </a:pPr>
            <a:r>
              <a:rPr lang="fr-FR" dirty="0" smtClean="0">
                <a:sym typeface="Wingdings" panose="05000000000000000000" pitchFamily="2" charset="2"/>
              </a:rPr>
              <a:t>	 tiers (= paroissiens, enfants du KT, etc.)</a:t>
            </a:r>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6922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BE" dirty="0"/>
              <a:t>L’organigramme </a:t>
            </a:r>
            <a:r>
              <a:rPr lang="fr-BE" dirty="0" smtClean="0"/>
              <a:t>de l’association</a:t>
            </a:r>
          </a:p>
          <a:p>
            <a:pPr marL="0" indent="0">
              <a:buNone/>
            </a:pPr>
            <a:r>
              <a:rPr lang="fr-BE" dirty="0">
                <a:sym typeface="Wingdings" panose="05000000000000000000" pitchFamily="2" charset="2"/>
              </a:rPr>
              <a:t>	</a:t>
            </a:r>
            <a:r>
              <a:rPr lang="fr-BE" dirty="0" smtClean="0">
                <a:sym typeface="Wingdings" panose="05000000000000000000" pitchFamily="2" charset="2"/>
              </a:rPr>
              <a:t> représentation des sections au sein de l’AG et éventuellement de l’OA</a:t>
            </a:r>
          </a:p>
          <a:p>
            <a:pPr marL="0" indent="0">
              <a:buNone/>
            </a:pPr>
            <a:r>
              <a:rPr lang="fr-BE" dirty="0">
                <a:sym typeface="Wingdings" panose="05000000000000000000" pitchFamily="2" charset="2"/>
              </a:rPr>
              <a:t>	</a:t>
            </a:r>
            <a:r>
              <a:rPr lang="fr-BE" dirty="0" smtClean="0">
                <a:sym typeface="Wingdings" panose="05000000000000000000" pitchFamily="2" charset="2"/>
              </a:rPr>
              <a:t> canaux de communication entre les sections et l’OA</a:t>
            </a:r>
          </a:p>
          <a:p>
            <a:pPr marL="0" indent="0">
              <a:buNone/>
            </a:pPr>
            <a:r>
              <a:rPr lang="fr-BE" dirty="0">
                <a:sym typeface="Wingdings" panose="05000000000000000000" pitchFamily="2" charset="2"/>
              </a:rPr>
              <a:t>	</a:t>
            </a:r>
            <a:r>
              <a:rPr lang="fr-BE" dirty="0" smtClean="0">
                <a:sym typeface="Wingdings" panose="05000000000000000000" pitchFamily="2" charset="2"/>
              </a:rPr>
              <a:t> personnes-relais</a:t>
            </a:r>
          </a:p>
          <a:p>
            <a:pPr marL="0" indent="0">
              <a:buNone/>
            </a:pPr>
            <a:r>
              <a:rPr lang="fr-BE" dirty="0">
                <a:sym typeface="Wingdings" panose="05000000000000000000" pitchFamily="2" charset="2"/>
              </a:rPr>
              <a:t>	</a:t>
            </a:r>
            <a:r>
              <a:rPr lang="fr-BE" dirty="0" smtClean="0">
                <a:sym typeface="Wingdings" panose="05000000000000000000" pitchFamily="2" charset="2"/>
              </a:rPr>
              <a:t> qu’est-ce qui est géré directement par l’OA indépendamment des sections</a:t>
            </a:r>
          </a:p>
          <a:p>
            <a:pPr marL="0" indent="0">
              <a:buNone/>
            </a:pPr>
            <a:r>
              <a:rPr lang="fr-BE" dirty="0">
                <a:sym typeface="Wingdings" panose="05000000000000000000" pitchFamily="2" charset="2"/>
              </a:rPr>
              <a:t>	</a:t>
            </a:r>
            <a:r>
              <a:rPr lang="fr-BE" dirty="0" smtClean="0">
                <a:sym typeface="Wingdings" panose="05000000000000000000" pitchFamily="2" charset="2"/>
              </a:rPr>
              <a:t> etc.</a:t>
            </a:r>
            <a:endParaRPr lang="fr-FR" dirty="0" smtClean="0">
              <a:sym typeface="Wingdings" panose="05000000000000000000" pitchFamily="2" charset="2"/>
            </a:endParaRPr>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6946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BE" dirty="0"/>
              <a:t>L’organigramme </a:t>
            </a:r>
            <a:r>
              <a:rPr lang="fr-BE" dirty="0" smtClean="0"/>
              <a:t>de l’association</a:t>
            </a:r>
            <a:endParaRPr lang="fr-FR" dirty="0" smtClean="0">
              <a:sym typeface="Wingdings" panose="05000000000000000000" pitchFamily="2" charset="2"/>
            </a:endParaRPr>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469" y="2937996"/>
            <a:ext cx="4905828" cy="3679371"/>
          </a:xfrm>
          <a:prstGeom prst="rect">
            <a:avLst/>
          </a:prstGeom>
        </p:spPr>
      </p:pic>
    </p:spTree>
    <p:extLst>
      <p:ext uri="{BB962C8B-B14F-4D97-AF65-F5344CB8AC3E}">
        <p14:creationId xmlns:p14="http://schemas.microsoft.com/office/powerpoint/2010/main" val="2013128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BE" dirty="0"/>
              <a:t>Développement stratégique de </a:t>
            </a:r>
            <a:r>
              <a:rPr lang="fr-BE" dirty="0" smtClean="0"/>
              <a:t>l’ASBL</a:t>
            </a:r>
          </a:p>
          <a:p>
            <a:pPr marL="0" indent="0">
              <a:buNone/>
            </a:pPr>
            <a:r>
              <a:rPr lang="fr-BE" dirty="0"/>
              <a:t>	</a:t>
            </a:r>
            <a:r>
              <a:rPr lang="fr-BE" dirty="0" smtClean="0">
                <a:sym typeface="Wingdings" panose="05000000000000000000" pitchFamily="2" charset="2"/>
              </a:rPr>
              <a:t> Quels sont les évolutions futures envisagées par l’AOP ?</a:t>
            </a:r>
          </a:p>
          <a:p>
            <a:pPr marL="0" indent="0">
              <a:buNone/>
            </a:pPr>
            <a:r>
              <a:rPr lang="fr-BE" dirty="0">
                <a:sym typeface="Wingdings" panose="05000000000000000000" pitchFamily="2" charset="2"/>
              </a:rPr>
              <a:t>	</a:t>
            </a:r>
            <a:r>
              <a:rPr lang="fr-BE" dirty="0" smtClean="0">
                <a:sym typeface="Wingdings" panose="05000000000000000000" pitchFamily="2" charset="2"/>
              </a:rPr>
              <a:t> Vers une simplification des structures et une intégration des sections ? </a:t>
            </a:r>
          </a:p>
          <a:p>
            <a:pPr marL="0" indent="0">
              <a:buNone/>
            </a:pPr>
            <a:r>
              <a:rPr lang="fr-BE" dirty="0">
                <a:sym typeface="Wingdings" panose="05000000000000000000" pitchFamily="2" charset="2"/>
              </a:rPr>
              <a:t>	</a:t>
            </a:r>
            <a:r>
              <a:rPr lang="fr-BE" dirty="0" smtClean="0">
                <a:sym typeface="Wingdings" panose="05000000000000000000" pitchFamily="2" charset="2"/>
              </a:rPr>
              <a:t> Vers la création de pôles ? </a:t>
            </a:r>
          </a:p>
          <a:p>
            <a:pPr marL="0" indent="0">
              <a:buNone/>
            </a:pPr>
            <a:r>
              <a:rPr lang="fr-BE" dirty="0">
                <a:sym typeface="Wingdings" panose="05000000000000000000" pitchFamily="2" charset="2"/>
              </a:rPr>
              <a:t>	</a:t>
            </a:r>
            <a:r>
              <a:rPr lang="fr-BE" dirty="0" smtClean="0">
                <a:sym typeface="Wingdings" panose="05000000000000000000" pitchFamily="2" charset="2"/>
              </a:rPr>
              <a:t> …</a:t>
            </a:r>
            <a:endParaRPr lang="fr-BE" dirty="0" smtClean="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458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757647" y="2250620"/>
            <a:ext cx="10578736" cy="936717"/>
          </a:xfrm>
        </p:spPr>
        <p:txBody>
          <a:bodyPr/>
          <a:lstStyle/>
          <a:p>
            <a:pPr marL="285750" indent="-285750"/>
            <a:r>
              <a:rPr lang="fr-FR" dirty="0"/>
              <a:t>La loi du 28 décembre 2023 portant sur des dispositions fiscales diverses</a:t>
            </a:r>
            <a:endParaRPr lang="fr-BE"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a:solidFill>
                  <a:schemeClr val="accent6">
                    <a:lumMod val="50000"/>
                  </a:schemeClr>
                </a:solidFill>
              </a:rPr>
              <a:t>La taxe sur le patrimoine des ASBL</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00037" y="3294884"/>
            <a:ext cx="10289881" cy="2308324"/>
          </a:xfrm>
          <a:prstGeom prst="rect">
            <a:avLst/>
          </a:prstGeom>
        </p:spPr>
        <p:txBody>
          <a:bodyPr wrap="square">
            <a:spAutoFit/>
          </a:bodyPr>
          <a:lstStyle/>
          <a:p>
            <a:r>
              <a:rPr lang="fr-FR" sz="2400" b="1" u="sng" dirty="0">
                <a:solidFill>
                  <a:srgbClr val="000000"/>
                </a:solidFill>
                <a:latin typeface="Carnac-Bold"/>
              </a:rPr>
              <a:t>Entrée en vigueur</a:t>
            </a:r>
          </a:p>
          <a:p>
            <a:endParaRPr lang="fr-FR" sz="2400" dirty="0" smtClean="0">
              <a:solidFill>
                <a:srgbClr val="000000"/>
              </a:solidFill>
              <a:latin typeface="Roboto"/>
            </a:endParaRPr>
          </a:p>
          <a:p>
            <a:r>
              <a:rPr lang="fr-FR" sz="2400" dirty="0" smtClean="0">
                <a:solidFill>
                  <a:srgbClr val="000000"/>
                </a:solidFill>
                <a:latin typeface="Roboto"/>
              </a:rPr>
              <a:t>Le </a:t>
            </a:r>
            <a:r>
              <a:rPr lang="fr-FR" sz="2400" dirty="0">
                <a:solidFill>
                  <a:srgbClr val="000000"/>
                </a:solidFill>
                <a:latin typeface="Roboto"/>
              </a:rPr>
              <a:t>1er janvier 2024. Cet impôt aura donc </a:t>
            </a:r>
            <a:r>
              <a:rPr lang="fr-FR" sz="2400" dirty="0" smtClean="0">
                <a:solidFill>
                  <a:srgbClr val="000000"/>
                </a:solidFill>
                <a:latin typeface="Roboto"/>
              </a:rPr>
              <a:t>eu un </a:t>
            </a:r>
            <a:r>
              <a:rPr lang="fr-FR" sz="2400" dirty="0">
                <a:solidFill>
                  <a:srgbClr val="000000"/>
                </a:solidFill>
                <a:latin typeface="Roboto"/>
              </a:rPr>
              <a:t>impact immédiat sur la déclaration d'impôt </a:t>
            </a:r>
            <a:r>
              <a:rPr lang="fr-FR" sz="2400" dirty="0" smtClean="0">
                <a:solidFill>
                  <a:srgbClr val="000000"/>
                </a:solidFill>
                <a:latin typeface="Roboto"/>
              </a:rPr>
              <a:t>déposée avant le </a:t>
            </a:r>
            <a:r>
              <a:rPr lang="fr-FR" sz="2400" dirty="0">
                <a:solidFill>
                  <a:srgbClr val="000000"/>
                </a:solidFill>
                <a:latin typeface="Roboto"/>
              </a:rPr>
              <a:t>31 mars 2024. </a:t>
            </a:r>
          </a:p>
          <a:p>
            <a:r>
              <a:rPr lang="fr-FR" sz="2400" dirty="0" smtClean="0">
                <a:solidFill>
                  <a:srgbClr val="000000"/>
                </a:solidFill>
                <a:latin typeface="Roboto"/>
              </a:rPr>
              <a:t>L'introduction </a:t>
            </a:r>
            <a:r>
              <a:rPr lang="fr-FR" sz="2400" dirty="0">
                <a:solidFill>
                  <a:srgbClr val="000000"/>
                </a:solidFill>
                <a:latin typeface="Roboto"/>
              </a:rPr>
              <a:t>d'une nouvelle déclaration électronique est également </a:t>
            </a:r>
            <a:r>
              <a:rPr lang="fr-FR" sz="2400" dirty="0" smtClean="0">
                <a:solidFill>
                  <a:srgbClr val="000000"/>
                </a:solidFill>
                <a:latin typeface="Roboto"/>
              </a:rPr>
              <a:t>prévue (cf. EGLISE DE TOURNAI – mars 2024)</a:t>
            </a:r>
            <a:endParaRPr lang="fr-FR" sz="2400" b="0" i="0" dirty="0">
              <a:solidFill>
                <a:srgbClr val="000000"/>
              </a:solidFill>
              <a:effectLst/>
              <a:latin typeface="Roboto"/>
            </a:endParaRPr>
          </a:p>
        </p:txBody>
      </p:sp>
      <p:sp>
        <p:nvSpPr>
          <p:cNvPr id="11" name="Rectangle 10"/>
          <p:cNvSpPr/>
          <p:nvPr/>
        </p:nvSpPr>
        <p:spPr>
          <a:xfrm>
            <a:off x="287383" y="1450597"/>
            <a:ext cx="8784976" cy="523220"/>
          </a:xfrm>
          <a:prstGeom prst="rect">
            <a:avLst/>
          </a:prstGeom>
          <a:solidFill>
            <a:srgbClr val="33CCCC"/>
          </a:solidFill>
        </p:spPr>
        <p:txBody>
          <a:bodyPr wrap="square">
            <a:spAutoFit/>
          </a:bodyPr>
          <a:lstStyle/>
          <a:p>
            <a:r>
              <a:rPr lang="fr-FR" sz="2800" b="1" u="sng" dirty="0" smtClean="0"/>
              <a:t>CONTEXTE</a:t>
            </a:r>
            <a:endParaRPr lang="fr-BE" sz="2800" b="1" u="sng" dirty="0"/>
          </a:p>
        </p:txBody>
      </p:sp>
      <p:pic>
        <p:nvPicPr>
          <p:cNvPr id="12" name="Picture 4" descr="Impôt. Illustration de dessin animé mignon doodle. 629013 Art vectoriel  chez Vectee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1543" y="5408863"/>
            <a:ext cx="1327882" cy="13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839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FR" dirty="0"/>
              <a:t>Les tâches confiées à certains </a:t>
            </a:r>
            <a:r>
              <a:rPr lang="fr-FR" dirty="0" smtClean="0"/>
              <a:t>administrateurs</a:t>
            </a:r>
          </a:p>
          <a:p>
            <a:pPr marL="0" indent="0">
              <a:buNone/>
            </a:pPr>
            <a:r>
              <a:rPr lang="fr-BE" dirty="0" smtClean="0">
                <a:sym typeface="Wingdings" panose="05000000000000000000" pitchFamily="2" charset="2"/>
              </a:rPr>
              <a:t>	 répartition de tâches particulières comme :</a:t>
            </a:r>
          </a:p>
          <a:p>
            <a:pPr marL="0" indent="0">
              <a:buNone/>
            </a:pPr>
            <a:r>
              <a:rPr lang="fr-BE" dirty="0">
                <a:sym typeface="Wingdings" panose="05000000000000000000" pitchFamily="2" charset="2"/>
              </a:rPr>
              <a:t>	</a:t>
            </a:r>
            <a:r>
              <a:rPr lang="fr-BE" dirty="0" smtClean="0">
                <a:sym typeface="Wingdings" panose="05000000000000000000" pitchFamily="2" charset="2"/>
              </a:rPr>
              <a:t>	</a:t>
            </a:r>
            <a:r>
              <a:rPr lang="fr-BE" i="1" dirty="0" smtClean="0">
                <a:sym typeface="Wingdings" panose="05000000000000000000" pitchFamily="2" charset="2"/>
              </a:rPr>
              <a:t>-le suivi des travaux aux bâtiments</a:t>
            </a:r>
          </a:p>
          <a:p>
            <a:pPr marL="0" indent="0">
              <a:buNone/>
            </a:pPr>
            <a:r>
              <a:rPr lang="fr-BE" i="1" dirty="0">
                <a:sym typeface="Wingdings" panose="05000000000000000000" pitchFamily="2" charset="2"/>
              </a:rPr>
              <a:t>	</a:t>
            </a:r>
            <a:r>
              <a:rPr lang="fr-BE" i="1" dirty="0" smtClean="0">
                <a:sym typeface="Wingdings" panose="05000000000000000000" pitchFamily="2" charset="2"/>
              </a:rPr>
              <a:t>	-le suivi des dossiers assurances</a:t>
            </a:r>
          </a:p>
          <a:p>
            <a:pPr marL="0" indent="0">
              <a:buNone/>
            </a:pPr>
            <a:r>
              <a:rPr lang="fr-BE" i="1" dirty="0">
                <a:sym typeface="Wingdings" panose="05000000000000000000" pitchFamily="2" charset="2"/>
              </a:rPr>
              <a:t>	</a:t>
            </a:r>
            <a:r>
              <a:rPr lang="fr-BE" i="1" dirty="0" smtClean="0">
                <a:sym typeface="Wingdings" panose="05000000000000000000" pitchFamily="2" charset="2"/>
              </a:rPr>
              <a:t>	-le suivi des locations</a:t>
            </a:r>
          </a:p>
          <a:p>
            <a:pPr marL="0" indent="0">
              <a:buNone/>
            </a:pPr>
            <a:r>
              <a:rPr lang="fr-BE" i="1" dirty="0">
                <a:sym typeface="Wingdings" panose="05000000000000000000" pitchFamily="2" charset="2"/>
              </a:rPr>
              <a:t>	</a:t>
            </a:r>
            <a:r>
              <a:rPr lang="fr-BE" i="1" dirty="0" smtClean="0">
                <a:sym typeface="Wingdings" panose="05000000000000000000" pitchFamily="2" charset="2"/>
              </a:rPr>
              <a:t>	-la gestion des collectes</a:t>
            </a:r>
          </a:p>
          <a:p>
            <a:pPr marL="0" indent="0">
              <a:buNone/>
            </a:pPr>
            <a:r>
              <a:rPr lang="fr-BE" i="1" dirty="0">
                <a:sym typeface="Wingdings" panose="05000000000000000000" pitchFamily="2" charset="2"/>
              </a:rPr>
              <a:t>	</a:t>
            </a:r>
            <a:r>
              <a:rPr lang="fr-BE" i="1" dirty="0" smtClean="0">
                <a:sym typeface="Wingdings" panose="05000000000000000000" pitchFamily="2" charset="2"/>
              </a:rPr>
              <a:t>	-la gestion du casuel</a:t>
            </a:r>
          </a:p>
          <a:p>
            <a:pPr marL="0" indent="0">
              <a:buNone/>
            </a:pPr>
            <a:r>
              <a:rPr lang="fr-BE" i="1" dirty="0">
                <a:sym typeface="Wingdings" panose="05000000000000000000" pitchFamily="2" charset="2"/>
              </a:rPr>
              <a:t>	</a:t>
            </a:r>
            <a:r>
              <a:rPr lang="fr-BE" i="1" dirty="0" smtClean="0">
                <a:sym typeface="Wingdings" panose="05000000000000000000" pitchFamily="2" charset="2"/>
              </a:rPr>
              <a:t>	-etc.</a:t>
            </a:r>
            <a:endParaRPr lang="fr-FR"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3705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411418"/>
          </a:xfrm>
        </p:spPr>
        <p:txBody>
          <a:bodyPr>
            <a:normAutofit/>
          </a:bodyPr>
          <a:lstStyle/>
          <a:p>
            <a:r>
              <a:rPr lang="fr-FR" dirty="0"/>
              <a:t>La </a:t>
            </a:r>
            <a:r>
              <a:rPr lang="fr-FR" dirty="0" err="1"/>
              <a:t>présence</a:t>
            </a:r>
            <a:r>
              <a:rPr lang="fr-FR" dirty="0"/>
              <a:t> d’</a:t>
            </a:r>
            <a:r>
              <a:rPr lang="fr-FR" dirty="0" err="1"/>
              <a:t>invités</a:t>
            </a:r>
            <a:r>
              <a:rPr lang="fr-FR" dirty="0"/>
              <a:t> et/ou d’experts aux </a:t>
            </a:r>
            <a:r>
              <a:rPr lang="fr-FR" dirty="0" err="1"/>
              <a:t>réunions</a:t>
            </a:r>
            <a:r>
              <a:rPr lang="fr-FR" dirty="0"/>
              <a:t> de l’organe d’administration ou de l’</a:t>
            </a:r>
            <a:r>
              <a:rPr lang="fr-FR" dirty="0" err="1"/>
              <a:t>assemblée</a:t>
            </a:r>
            <a:r>
              <a:rPr lang="fr-FR" dirty="0"/>
              <a:t> </a:t>
            </a:r>
            <a:r>
              <a:rPr lang="fr-FR" dirty="0" err="1" smtClean="0"/>
              <a:t>générale</a:t>
            </a:r>
            <a:endParaRPr lang="fr-FR" dirty="0" smtClean="0"/>
          </a:p>
          <a:p>
            <a:r>
              <a:rPr lang="fr-FR" dirty="0"/>
              <a:t>La </a:t>
            </a:r>
            <a:r>
              <a:rPr lang="fr-FR" dirty="0" err="1"/>
              <a:t>création</a:t>
            </a:r>
            <a:r>
              <a:rPr lang="fr-FR" dirty="0"/>
              <a:t> de </a:t>
            </a:r>
            <a:r>
              <a:rPr lang="fr-FR" dirty="0" err="1"/>
              <a:t>mécanisme</a:t>
            </a:r>
            <a:r>
              <a:rPr lang="fr-FR" dirty="0"/>
              <a:t> de </a:t>
            </a:r>
            <a:r>
              <a:rPr lang="fr-FR" dirty="0" smtClean="0"/>
              <a:t>consultation</a:t>
            </a:r>
          </a:p>
          <a:p>
            <a:pPr marL="0" indent="0">
              <a:buNone/>
            </a:pPr>
            <a:r>
              <a:rPr lang="fr-FR" dirty="0" smtClean="0">
                <a:sym typeface="Wingdings" panose="05000000000000000000" pitchFamily="2" charset="2"/>
              </a:rPr>
              <a:t>	 </a:t>
            </a:r>
            <a:r>
              <a:rPr lang="fr-FR" dirty="0">
                <a:sym typeface="Wingdings" panose="05000000000000000000" pitchFamily="2" charset="2"/>
              </a:rPr>
              <a:t>quand une section </a:t>
            </a:r>
            <a:r>
              <a:rPr lang="fr-FR" dirty="0" err="1">
                <a:sym typeface="Wingdings" panose="05000000000000000000" pitchFamily="2" charset="2"/>
              </a:rPr>
              <a:t>doit-elle</a:t>
            </a:r>
            <a:r>
              <a:rPr lang="fr-FR" dirty="0">
                <a:sym typeface="Wingdings" panose="05000000000000000000" pitchFamily="2" charset="2"/>
              </a:rPr>
              <a:t> consulter l’OA avant de prendre une décision (travaux, dépense importante…) et </a:t>
            </a:r>
            <a:r>
              <a:rPr lang="fr-FR" dirty="0" err="1" smtClean="0">
                <a:sym typeface="Wingdings" panose="05000000000000000000" pitchFamily="2" charset="2"/>
              </a:rPr>
              <a:t>inversément</a:t>
            </a:r>
            <a:endParaRPr lang="fr-FR" dirty="0">
              <a:sym typeface="Wingdings" panose="05000000000000000000" pitchFamily="2" charset="2"/>
            </a:endParaRPr>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8057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411418"/>
          </a:xfrm>
        </p:spPr>
        <p:txBody>
          <a:bodyPr>
            <a:normAutofit/>
          </a:bodyPr>
          <a:lstStyle/>
          <a:p>
            <a:r>
              <a:rPr lang="fr-FR" dirty="0" smtClean="0"/>
              <a:t>L’instauration </a:t>
            </a:r>
            <a:r>
              <a:rPr lang="fr-FR" dirty="0"/>
              <a:t>de </a:t>
            </a:r>
            <a:r>
              <a:rPr lang="fr-FR" dirty="0" err="1"/>
              <a:t>règles</a:t>
            </a:r>
            <a:r>
              <a:rPr lang="fr-FR" dirty="0"/>
              <a:t> de </a:t>
            </a:r>
            <a:r>
              <a:rPr lang="fr-FR" dirty="0" err="1"/>
              <a:t>procédure</a:t>
            </a:r>
            <a:endParaRPr lang="fr-FR" dirty="0" smtClean="0"/>
          </a:p>
          <a:p>
            <a:pPr marL="0" indent="0">
              <a:buNone/>
            </a:pPr>
            <a:r>
              <a:rPr lang="fr-FR" dirty="0">
                <a:sym typeface="Wingdings" panose="05000000000000000000" pitchFamily="2" charset="2"/>
              </a:rPr>
              <a:t>	</a:t>
            </a:r>
            <a:r>
              <a:rPr lang="fr-FR" dirty="0" smtClean="0">
                <a:sym typeface="Wingdings" panose="05000000000000000000" pitchFamily="2" charset="2"/>
              </a:rPr>
              <a:t> création et intégration de nouvelles sections au sein de l’AOP</a:t>
            </a:r>
          </a:p>
          <a:p>
            <a:pPr marL="0" indent="0">
              <a:buNone/>
            </a:pPr>
            <a:r>
              <a:rPr lang="fr-FR" dirty="0">
                <a:sym typeface="Wingdings" panose="05000000000000000000" pitchFamily="2" charset="2"/>
              </a:rPr>
              <a:t>	</a:t>
            </a:r>
            <a:r>
              <a:rPr lang="fr-FR" dirty="0" smtClean="0">
                <a:sym typeface="Wingdings" panose="05000000000000000000" pitchFamily="2" charset="2"/>
              </a:rPr>
              <a:t> fusions entre sections</a:t>
            </a:r>
          </a:p>
          <a:p>
            <a:pPr marL="0" indent="0">
              <a:buNone/>
            </a:pPr>
            <a:r>
              <a:rPr lang="fr-FR" dirty="0">
                <a:sym typeface="Wingdings" panose="05000000000000000000" pitchFamily="2" charset="2"/>
              </a:rPr>
              <a:t>	</a:t>
            </a:r>
            <a:r>
              <a:rPr lang="fr-FR" dirty="0" smtClean="0">
                <a:sym typeface="Wingdings" panose="05000000000000000000" pitchFamily="2" charset="2"/>
              </a:rPr>
              <a:t> règles de répartition des dépenses communes de l’UP</a:t>
            </a:r>
          </a:p>
          <a:p>
            <a:pPr marL="0" indent="0">
              <a:buNone/>
            </a:pPr>
            <a:r>
              <a:rPr lang="fr-FR" dirty="0">
                <a:sym typeface="Wingdings" panose="05000000000000000000" pitchFamily="2" charset="2"/>
              </a:rPr>
              <a:t>	</a:t>
            </a:r>
            <a:r>
              <a:rPr lang="fr-FR" dirty="0" smtClean="0">
                <a:sym typeface="Wingdings" panose="05000000000000000000" pitchFamily="2" charset="2"/>
              </a:rPr>
              <a:t>	</a:t>
            </a:r>
            <a:r>
              <a:rPr lang="fr-FR" i="1" dirty="0" smtClean="0">
                <a:sym typeface="Wingdings" panose="05000000000000000000" pitchFamily="2" charset="2"/>
              </a:rPr>
              <a:t>-charges de secrétariat</a:t>
            </a:r>
          </a:p>
          <a:p>
            <a:pPr marL="0" indent="0">
              <a:buNone/>
            </a:pPr>
            <a:r>
              <a:rPr lang="fr-FR" i="1" dirty="0">
                <a:sym typeface="Wingdings" panose="05000000000000000000" pitchFamily="2" charset="2"/>
              </a:rPr>
              <a:t>	</a:t>
            </a:r>
            <a:r>
              <a:rPr lang="fr-FR" i="1" dirty="0" smtClean="0">
                <a:sym typeface="Wingdings" panose="05000000000000000000" pitchFamily="2" charset="2"/>
              </a:rPr>
              <a:t>	-entretien du centre pastoral</a:t>
            </a:r>
          </a:p>
          <a:p>
            <a:pPr marL="0" indent="0">
              <a:buNone/>
            </a:pPr>
            <a:r>
              <a:rPr lang="fr-FR" i="1" dirty="0">
                <a:sym typeface="Wingdings" panose="05000000000000000000" pitchFamily="2" charset="2"/>
              </a:rPr>
              <a:t>	</a:t>
            </a:r>
            <a:r>
              <a:rPr lang="fr-FR" i="1" dirty="0" smtClean="0">
                <a:sym typeface="Wingdings" panose="05000000000000000000" pitchFamily="2" charset="2"/>
              </a:rPr>
              <a:t>	-frais de l’</a:t>
            </a:r>
            <a:r>
              <a:rPr lang="fr-FR" i="1" dirty="0" err="1" smtClean="0">
                <a:sym typeface="Wingdings" panose="05000000000000000000" pitchFamily="2" charset="2"/>
              </a:rPr>
              <a:t>animateur.trice</a:t>
            </a:r>
            <a:r>
              <a:rPr lang="fr-FR" i="1" dirty="0" smtClean="0">
                <a:sym typeface="Wingdings" panose="05000000000000000000" pitchFamily="2" charset="2"/>
              </a:rPr>
              <a:t> en pastorale</a:t>
            </a:r>
          </a:p>
          <a:p>
            <a:pPr marL="0" indent="0">
              <a:buNone/>
            </a:pPr>
            <a:r>
              <a:rPr lang="fr-FR" i="1" dirty="0">
                <a:sym typeface="Wingdings" panose="05000000000000000000" pitchFamily="2" charset="2"/>
              </a:rPr>
              <a:t>	</a:t>
            </a:r>
            <a:r>
              <a:rPr lang="fr-FR" i="1" dirty="0" smtClean="0">
                <a:sym typeface="Wingdings" panose="05000000000000000000" pitchFamily="2" charset="2"/>
              </a:rPr>
              <a:t>	-etc.</a:t>
            </a:r>
            <a:endParaRPr lang="fr-FR"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1755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lnSpcReduction="10000"/>
          </a:bodyPr>
          <a:lstStyle/>
          <a:p>
            <a:r>
              <a:rPr lang="fr-FR" dirty="0"/>
              <a:t>Les droits et les obligations des </a:t>
            </a:r>
            <a:r>
              <a:rPr lang="fr-FR" dirty="0" smtClean="0"/>
              <a:t>volontaires</a:t>
            </a:r>
          </a:p>
          <a:p>
            <a:pPr marL="0" indent="0">
              <a:buNone/>
            </a:pPr>
            <a:r>
              <a:rPr lang="fr-FR" dirty="0">
                <a:sym typeface="Wingdings" panose="05000000000000000000" pitchFamily="2" charset="2"/>
              </a:rPr>
              <a:t>	 conventions de volontariat</a:t>
            </a:r>
          </a:p>
          <a:p>
            <a:pPr marL="0" indent="0">
              <a:buNone/>
            </a:pPr>
            <a:r>
              <a:rPr lang="fr-FR" dirty="0">
                <a:sym typeface="Wingdings" panose="05000000000000000000" pitchFamily="2" charset="2"/>
              </a:rPr>
              <a:t>	 respect de règles de confidentialité, RGPD, etc.</a:t>
            </a:r>
          </a:p>
          <a:p>
            <a:pPr marL="0" indent="0">
              <a:buNone/>
            </a:pPr>
            <a:r>
              <a:rPr lang="fr-FR" dirty="0">
                <a:sym typeface="Wingdings" panose="05000000000000000000" pitchFamily="2" charset="2"/>
              </a:rPr>
              <a:t>	 couverture d’assurance droit commun bénévoles</a:t>
            </a:r>
          </a:p>
          <a:p>
            <a:pPr marL="0" indent="0">
              <a:buNone/>
            </a:pPr>
            <a:r>
              <a:rPr lang="fr-FR" dirty="0">
                <a:sym typeface="Wingdings" panose="05000000000000000000" pitchFamily="2" charset="2"/>
              </a:rPr>
              <a:t>	 code de conduite</a:t>
            </a:r>
          </a:p>
          <a:p>
            <a:pPr marL="0" indent="0">
              <a:buNone/>
            </a:pPr>
            <a:r>
              <a:rPr lang="fr-FR" dirty="0">
                <a:sym typeface="Wingdings" panose="05000000000000000000" pitchFamily="2" charset="2"/>
              </a:rPr>
              <a:t>	 etc.</a:t>
            </a:r>
            <a:endParaRPr lang="fr-FR" dirty="0" smtClean="0"/>
          </a:p>
          <a:p>
            <a:r>
              <a:rPr lang="fr-FR" dirty="0"/>
              <a:t>L’utilisation des locaux et/ ou du matériel, les dispositifs de sécurité, les conditions d’accès des tiers…</a:t>
            </a:r>
            <a:endParaRPr lang="fr-FR" dirty="0" smtClean="0"/>
          </a:p>
          <a:p>
            <a:pPr marL="0" indent="0">
              <a:buNone/>
            </a:pPr>
            <a:r>
              <a:rPr lang="fr-FR" dirty="0">
                <a:sym typeface="Wingdings" panose="05000000000000000000" pitchFamily="2" charset="2"/>
              </a:rPr>
              <a:t>	</a:t>
            </a:r>
            <a:endParaRPr lang="fr-FR" dirty="0" smtClean="0">
              <a:sym typeface="Wingdings" panose="05000000000000000000" pitchFamily="2" charset="2"/>
            </a:endParaRPr>
          </a:p>
          <a:p>
            <a:pPr marL="0" indent="0">
              <a:buNone/>
            </a:pPr>
            <a:endParaRPr lang="fr-FR"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 Que peut contenir un ROI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5684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83771" y="2661609"/>
            <a:ext cx="10570028" cy="1107996"/>
          </a:xfrm>
          <a:prstGeom prst="rect">
            <a:avLst/>
          </a:prstGeom>
          <a:noFill/>
        </p:spPr>
        <p:txBody>
          <a:bodyPr wrap="square" rtlCol="0">
            <a:spAutoFit/>
          </a:bodyPr>
          <a:lstStyle/>
          <a:p>
            <a:r>
              <a:rPr lang="fr-BE" sz="6600" b="1" dirty="0" smtClean="0">
                <a:effectLst>
                  <a:outerShdw blurRad="38100" dist="38100" dir="2700000" algn="tl">
                    <a:srgbClr val="000000">
                      <a:alpha val="43137"/>
                    </a:srgbClr>
                  </a:outerShdw>
                </a:effectLst>
              </a:rPr>
              <a:t>III. Quelques éléments précis </a:t>
            </a:r>
            <a:endParaRPr lang="fr-BE"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8766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III. Quelques éléments précis </a:t>
            </a:r>
            <a:endParaRPr lang="fr-BE" sz="4000" b="1"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l="75819" t="16765" r="6940" b="10754"/>
          <a:stretch>
            <a:fillRect/>
          </a:stretch>
        </p:blipFill>
        <p:spPr bwMode="auto">
          <a:xfrm>
            <a:off x="3515232" y="2033573"/>
            <a:ext cx="3226615" cy="45783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84568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fontScale="85000" lnSpcReduction="20000"/>
          </a:bodyPr>
          <a:lstStyle/>
          <a:p>
            <a:r>
              <a:rPr lang="fr-FR" b="1" dirty="0" smtClean="0"/>
              <a:t>Un cadre juridique</a:t>
            </a:r>
          </a:p>
          <a:p>
            <a:pPr marL="0" indent="0">
              <a:buNone/>
            </a:pPr>
            <a:r>
              <a:rPr lang="fr-FR" dirty="0"/>
              <a:t>Concernant les tâches des administrateurs des biens ecclésiastiques, le Code de droit canonique prescrit, entre autres, les éléments suivants: </a:t>
            </a:r>
            <a:endParaRPr lang="fr-FR" dirty="0" smtClean="0"/>
          </a:p>
          <a:p>
            <a:pPr marL="0" indent="0">
              <a:buNone/>
            </a:pPr>
            <a:r>
              <a:rPr lang="fr-FR" dirty="0" smtClean="0"/>
              <a:t>Can</a:t>
            </a:r>
            <a:r>
              <a:rPr lang="fr-FR" dirty="0"/>
              <a:t>. 1284 - §1. Tous les administrateurs sont tenus d’accomplir soigneusement leur fonction en bon père de famille. </a:t>
            </a:r>
            <a:endParaRPr lang="fr-FR" dirty="0" smtClean="0"/>
          </a:p>
          <a:p>
            <a:pPr marL="0" indent="0">
              <a:buNone/>
            </a:pPr>
            <a:r>
              <a:rPr lang="fr-FR" dirty="0" smtClean="0"/>
              <a:t>§</a:t>
            </a:r>
            <a:r>
              <a:rPr lang="fr-FR" dirty="0"/>
              <a:t>2. Ils doivent en conséquence: </a:t>
            </a:r>
            <a:endParaRPr lang="fr-FR" dirty="0" smtClean="0"/>
          </a:p>
          <a:p>
            <a:pPr marL="514350" indent="-514350">
              <a:buAutoNum type="arabicPeriod"/>
            </a:pPr>
            <a:r>
              <a:rPr lang="fr-FR" dirty="0" smtClean="0"/>
              <a:t>veiller </a:t>
            </a:r>
            <a:r>
              <a:rPr lang="fr-FR" dirty="0"/>
              <a:t>à ce que les biens  qui  leur sont confiés ne périssent pas et ne subissent aucun dommage, de quelque manière que ce soit, en concluant pour cela, si nécessaire, des contrats d’assurances; </a:t>
            </a:r>
            <a:endParaRPr lang="fr-FR" dirty="0" smtClean="0"/>
          </a:p>
          <a:p>
            <a:pPr marL="514350" indent="-514350">
              <a:buAutoNum type="arabicPeriod"/>
            </a:pPr>
            <a:r>
              <a:rPr lang="fr-FR" dirty="0" smtClean="0"/>
              <a:t>veiller </a:t>
            </a:r>
            <a:r>
              <a:rPr lang="fr-FR" dirty="0"/>
              <a:t>à garantir par des moyens valides en droit civil la propriété des biens ecclésiastiques;</a:t>
            </a:r>
            <a:endParaRPr lang="fr-FR" dirty="0" smtClean="0"/>
          </a:p>
          <a:p>
            <a:pPr marL="0" indent="0">
              <a:buNone/>
            </a:pPr>
            <a:r>
              <a:rPr lang="fr-FR" dirty="0">
                <a:sym typeface="Wingdings" panose="05000000000000000000" pitchFamily="2" charset="2"/>
              </a:rPr>
              <a:t>	</a:t>
            </a:r>
            <a:endParaRPr lang="fr-FR" dirty="0" smtClean="0">
              <a:sym typeface="Wingdings" panose="05000000000000000000" pitchFamily="2" charset="2"/>
            </a:endParaRPr>
          </a:p>
          <a:p>
            <a:pPr marL="0" indent="0">
              <a:buNone/>
            </a:pPr>
            <a:endParaRPr lang="fr-FR"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III. Quelques éléments précis </a:t>
            </a:r>
            <a:endParaRPr lang="fr-BE" sz="4000" b="1" dirty="0">
              <a:effectLst>
                <a:outerShdw blurRad="38100" dist="38100" dir="2700000" algn="tl">
                  <a:srgbClr val="000000">
                    <a:alpha val="43137"/>
                  </a:srgbClr>
                </a:outerShdw>
              </a:effectLst>
            </a:endParaRPr>
          </a:p>
        </p:txBody>
      </p:sp>
      <p:sp>
        <p:nvSpPr>
          <p:cNvPr id="7" name="ZoneTexte 6"/>
          <p:cNvSpPr txBox="1"/>
          <p:nvPr/>
        </p:nvSpPr>
        <p:spPr>
          <a:xfrm>
            <a:off x="1079863" y="1863381"/>
            <a:ext cx="8351520" cy="369332"/>
          </a:xfrm>
          <a:prstGeom prst="rect">
            <a:avLst/>
          </a:prstGeom>
          <a:noFill/>
        </p:spPr>
        <p:txBody>
          <a:bodyPr wrap="square" rtlCol="0">
            <a:spAutoFit/>
          </a:bodyPr>
          <a:lstStyle/>
          <a:p>
            <a:r>
              <a:rPr lang="fr-BE" i="1" dirty="0" err="1" smtClean="0"/>
              <a:t>Cfr</a:t>
            </a:r>
            <a:r>
              <a:rPr lang="fr-BE" i="1" dirty="0" smtClean="0"/>
              <a:t>. Charte de bonne gestion des biens d’Eglise, </a:t>
            </a:r>
            <a:r>
              <a:rPr lang="fr-BE" i="1" dirty="0" err="1"/>
              <a:t>c</a:t>
            </a:r>
            <a:r>
              <a:rPr lang="fr-BE" i="1" dirty="0" err="1" smtClean="0"/>
              <a:t>onf</a:t>
            </a:r>
            <a:r>
              <a:rPr lang="fr-BE" i="1" dirty="0" smtClean="0"/>
              <a:t>. Des Evêques de Belgique, 2022</a:t>
            </a:r>
            <a:endParaRPr lang="fr-BE" i="1" dirty="0"/>
          </a:p>
        </p:txBody>
      </p:sp>
    </p:spTree>
    <p:extLst>
      <p:ext uri="{BB962C8B-B14F-4D97-AF65-F5344CB8AC3E}">
        <p14:creationId xmlns:p14="http://schemas.microsoft.com/office/powerpoint/2010/main" val="1491487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lnSpcReduction="10000"/>
          </a:bodyPr>
          <a:lstStyle/>
          <a:p>
            <a:r>
              <a:rPr lang="fr-FR" b="1" dirty="0" smtClean="0"/>
              <a:t>Un cadre juridique</a:t>
            </a:r>
          </a:p>
          <a:p>
            <a:pPr marL="0" indent="0">
              <a:buNone/>
            </a:pPr>
            <a:r>
              <a:rPr lang="fr-FR" dirty="0"/>
              <a:t>3. observer les dispositions du droit tant canonique que civil, ou celles qui seraient imposées par le fondateur, le donateur ou l’autorité légitime,  et prendre garde particulièrement que l’Église ne subisse un dommage à cause de l’inobservation des lois civiles</a:t>
            </a:r>
            <a:r>
              <a:rPr lang="fr-FR" dirty="0" smtClean="0"/>
              <a:t>;</a:t>
            </a:r>
          </a:p>
          <a:p>
            <a:pPr marL="0" indent="0">
              <a:buNone/>
            </a:pPr>
            <a:r>
              <a:rPr lang="fr-FR" dirty="0"/>
              <a:t>4. percevoir avec soin et en temps voulu les revenus et profits des biens, les conserver en sécurité une fois perçus, et les employer selon l’intention du fondateur ou les règles légitimes; </a:t>
            </a:r>
            <a:endParaRPr lang="fr-FR" dirty="0" smtClean="0"/>
          </a:p>
          <a:p>
            <a:pPr marL="0" indent="0">
              <a:buNone/>
            </a:pPr>
            <a:r>
              <a:rPr lang="fr-FR" dirty="0" smtClean="0"/>
              <a:t>5</a:t>
            </a:r>
            <a:r>
              <a:rPr lang="fr-FR" dirty="0"/>
              <a:t>. payer au temps prescrit les intérêts d’un emprunt ou d’une hypothèque, et veiller à rembourser à temps le capital;</a:t>
            </a:r>
            <a:r>
              <a:rPr lang="fr-FR" dirty="0">
                <a:sym typeface="Wingdings" panose="05000000000000000000" pitchFamily="2" charset="2"/>
              </a:rPr>
              <a:t>	</a:t>
            </a:r>
            <a:endParaRPr lang="fr-FR" dirty="0" smtClean="0">
              <a:sym typeface="Wingdings" panose="05000000000000000000" pitchFamily="2" charset="2"/>
            </a:endParaRPr>
          </a:p>
          <a:p>
            <a:pPr marL="0" indent="0">
              <a:buNone/>
            </a:pPr>
            <a:endParaRPr lang="fr-FR"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III. Quelques éléments précis </a:t>
            </a:r>
            <a:endParaRPr lang="fr-BE" sz="4000" b="1" dirty="0">
              <a:effectLst>
                <a:outerShdw blurRad="38100" dist="38100" dir="2700000" algn="tl">
                  <a:srgbClr val="000000">
                    <a:alpha val="43137"/>
                  </a:srgbClr>
                </a:outerShdw>
              </a:effectLst>
            </a:endParaRPr>
          </a:p>
        </p:txBody>
      </p:sp>
      <p:sp>
        <p:nvSpPr>
          <p:cNvPr id="7" name="ZoneTexte 6"/>
          <p:cNvSpPr txBox="1"/>
          <p:nvPr/>
        </p:nvSpPr>
        <p:spPr>
          <a:xfrm>
            <a:off x="1079863" y="1863381"/>
            <a:ext cx="8351520" cy="369332"/>
          </a:xfrm>
          <a:prstGeom prst="rect">
            <a:avLst/>
          </a:prstGeom>
          <a:noFill/>
        </p:spPr>
        <p:txBody>
          <a:bodyPr wrap="square" rtlCol="0">
            <a:spAutoFit/>
          </a:bodyPr>
          <a:lstStyle/>
          <a:p>
            <a:r>
              <a:rPr lang="fr-BE" i="1" dirty="0" err="1" smtClean="0"/>
              <a:t>Cfr</a:t>
            </a:r>
            <a:r>
              <a:rPr lang="fr-BE" i="1" dirty="0" smtClean="0"/>
              <a:t>. Charte de bonne gestion des biens d’Eglise, </a:t>
            </a:r>
            <a:r>
              <a:rPr lang="fr-BE" i="1" dirty="0" err="1"/>
              <a:t>c</a:t>
            </a:r>
            <a:r>
              <a:rPr lang="fr-BE" i="1" dirty="0" err="1" smtClean="0"/>
              <a:t>onf</a:t>
            </a:r>
            <a:r>
              <a:rPr lang="fr-BE" i="1" dirty="0" smtClean="0"/>
              <a:t>. Des Evêques de Belgique, 2022</a:t>
            </a:r>
            <a:endParaRPr lang="fr-BE" i="1" dirty="0"/>
          </a:p>
        </p:txBody>
      </p:sp>
    </p:spTree>
    <p:extLst>
      <p:ext uri="{BB962C8B-B14F-4D97-AF65-F5344CB8AC3E}">
        <p14:creationId xmlns:p14="http://schemas.microsoft.com/office/powerpoint/2010/main" val="3160005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FR" b="1" dirty="0" smtClean="0"/>
              <a:t>Un cadre juridique</a:t>
            </a:r>
          </a:p>
          <a:p>
            <a:pPr marL="0" indent="0">
              <a:buNone/>
            </a:pPr>
            <a:r>
              <a:rPr lang="fr-FR" dirty="0"/>
              <a:t>6. employer aux fins de la personne juridique, avec le consentement de l’Ordinaire, les sommes disponibles après le solde des dépenses et qui peuvent être utilement placées; </a:t>
            </a:r>
            <a:endParaRPr lang="fr-FR" dirty="0" smtClean="0"/>
          </a:p>
          <a:p>
            <a:pPr marL="0" indent="0">
              <a:buNone/>
            </a:pPr>
            <a:r>
              <a:rPr lang="fr-FR" dirty="0" smtClean="0"/>
              <a:t>7</a:t>
            </a:r>
            <a:r>
              <a:rPr lang="fr-FR" dirty="0"/>
              <a:t>. tenir en bon ordre les livres des recettes et des dépenses; </a:t>
            </a:r>
            <a:endParaRPr lang="fr-FR" dirty="0" smtClean="0"/>
          </a:p>
          <a:p>
            <a:pPr marL="0" indent="0">
              <a:buNone/>
            </a:pPr>
            <a:r>
              <a:rPr lang="fr-FR" dirty="0" smtClean="0"/>
              <a:t>8</a:t>
            </a:r>
            <a:r>
              <a:rPr lang="fr-FR" dirty="0"/>
              <a:t>. préparer à la fin de chaque année un compte rendu de leur administration;</a:t>
            </a:r>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III. Quelques éléments précis </a:t>
            </a:r>
            <a:endParaRPr lang="fr-BE" sz="4000" b="1" dirty="0">
              <a:effectLst>
                <a:outerShdw blurRad="38100" dist="38100" dir="2700000" algn="tl">
                  <a:srgbClr val="000000">
                    <a:alpha val="43137"/>
                  </a:srgbClr>
                </a:outerShdw>
              </a:effectLst>
            </a:endParaRPr>
          </a:p>
        </p:txBody>
      </p:sp>
      <p:sp>
        <p:nvSpPr>
          <p:cNvPr id="7" name="ZoneTexte 6"/>
          <p:cNvSpPr txBox="1"/>
          <p:nvPr/>
        </p:nvSpPr>
        <p:spPr>
          <a:xfrm>
            <a:off x="1079863" y="1863381"/>
            <a:ext cx="8351520" cy="369332"/>
          </a:xfrm>
          <a:prstGeom prst="rect">
            <a:avLst/>
          </a:prstGeom>
          <a:noFill/>
        </p:spPr>
        <p:txBody>
          <a:bodyPr wrap="square" rtlCol="0">
            <a:spAutoFit/>
          </a:bodyPr>
          <a:lstStyle/>
          <a:p>
            <a:r>
              <a:rPr lang="fr-BE" i="1" dirty="0" err="1" smtClean="0"/>
              <a:t>Cfr</a:t>
            </a:r>
            <a:r>
              <a:rPr lang="fr-BE" i="1" dirty="0" smtClean="0"/>
              <a:t>. Charte de bonne gestion des biens d’Eglise, </a:t>
            </a:r>
            <a:r>
              <a:rPr lang="fr-BE" i="1" dirty="0" err="1"/>
              <a:t>c</a:t>
            </a:r>
            <a:r>
              <a:rPr lang="fr-BE" i="1" dirty="0" err="1" smtClean="0"/>
              <a:t>onf</a:t>
            </a:r>
            <a:r>
              <a:rPr lang="fr-BE" i="1" dirty="0" smtClean="0"/>
              <a:t>. Des Evêques de Belgique, 2022</a:t>
            </a:r>
            <a:endParaRPr lang="fr-BE" i="1" dirty="0"/>
          </a:p>
        </p:txBody>
      </p:sp>
    </p:spTree>
    <p:extLst>
      <p:ext uri="{BB962C8B-B14F-4D97-AF65-F5344CB8AC3E}">
        <p14:creationId xmlns:p14="http://schemas.microsoft.com/office/powerpoint/2010/main" val="3808795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FR" b="1" dirty="0" smtClean="0"/>
              <a:t>Un cadre juridique</a:t>
            </a:r>
          </a:p>
          <a:p>
            <a:pPr marL="0" indent="0">
              <a:buNone/>
            </a:pPr>
            <a:r>
              <a:rPr lang="fr-FR" dirty="0"/>
              <a:t>9. classer soigneusement et garder en des archives sûres et convenables les  documents et instruments qui fondent les droits de l’Église ou de l’institut sur ces biens; déposer en plus, là où cela peut se faire commodément, des copies authentiques de ces actes aux archives de la curie.</a:t>
            </a:r>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III. Quelques éléments précis </a:t>
            </a:r>
            <a:endParaRPr lang="fr-BE" sz="4000" b="1" dirty="0">
              <a:effectLst>
                <a:outerShdw blurRad="38100" dist="38100" dir="2700000" algn="tl">
                  <a:srgbClr val="000000">
                    <a:alpha val="43137"/>
                  </a:srgbClr>
                </a:outerShdw>
              </a:effectLst>
            </a:endParaRPr>
          </a:p>
        </p:txBody>
      </p:sp>
      <p:sp>
        <p:nvSpPr>
          <p:cNvPr id="7" name="ZoneTexte 6"/>
          <p:cNvSpPr txBox="1"/>
          <p:nvPr/>
        </p:nvSpPr>
        <p:spPr>
          <a:xfrm>
            <a:off x="1079863" y="1863381"/>
            <a:ext cx="8351520" cy="369332"/>
          </a:xfrm>
          <a:prstGeom prst="rect">
            <a:avLst/>
          </a:prstGeom>
          <a:noFill/>
        </p:spPr>
        <p:txBody>
          <a:bodyPr wrap="square" rtlCol="0">
            <a:spAutoFit/>
          </a:bodyPr>
          <a:lstStyle/>
          <a:p>
            <a:r>
              <a:rPr lang="fr-BE" i="1" dirty="0" err="1" smtClean="0"/>
              <a:t>Cfr</a:t>
            </a:r>
            <a:r>
              <a:rPr lang="fr-BE" i="1" dirty="0" smtClean="0"/>
              <a:t>. Charte de bonne gestion des biens d’Eglise, </a:t>
            </a:r>
            <a:r>
              <a:rPr lang="fr-BE" i="1" dirty="0" err="1"/>
              <a:t>c</a:t>
            </a:r>
            <a:r>
              <a:rPr lang="fr-BE" i="1" dirty="0" err="1" smtClean="0"/>
              <a:t>onf</a:t>
            </a:r>
            <a:r>
              <a:rPr lang="fr-BE" i="1" dirty="0" smtClean="0"/>
              <a:t>. Des Evêques de Belgique, 2022</a:t>
            </a:r>
            <a:endParaRPr lang="fr-BE" i="1" dirty="0"/>
          </a:p>
        </p:txBody>
      </p:sp>
    </p:spTree>
    <p:extLst>
      <p:ext uri="{BB962C8B-B14F-4D97-AF65-F5344CB8AC3E}">
        <p14:creationId xmlns:p14="http://schemas.microsoft.com/office/powerpoint/2010/main" val="267797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a:solidFill>
                  <a:schemeClr val="accent6">
                    <a:lumMod val="50000"/>
                  </a:schemeClr>
                </a:solidFill>
              </a:rPr>
              <a:t>La taxe sur le patrimoine des ASBL</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
          <p:cNvSpPr>
            <a:spLocks noGrp="1"/>
          </p:cNvSpPr>
          <p:nvPr>
            <p:ph type="sldNum" sz="quarter" idx="12"/>
          </p:nvPr>
        </p:nvSpPr>
        <p:spPr>
          <a:xfrm>
            <a:off x="7620000" y="18288"/>
            <a:ext cx="1066800" cy="329184"/>
          </a:xfrm>
        </p:spPr>
        <p:txBody>
          <a:bodyPr/>
          <a:lstStyle/>
          <a:p>
            <a:fld id="{B7FCFC4F-0CC0-42F6-9F8B-A144D7558766}" type="slidenum">
              <a:rPr lang="fr-FR" smtClean="0"/>
              <a:pPr/>
              <a:t>4</a:t>
            </a:fld>
            <a:endParaRPr lang="fr-FR" dirty="0"/>
          </a:p>
        </p:txBody>
      </p:sp>
      <p:sp>
        <p:nvSpPr>
          <p:cNvPr id="12" name="Rectangle 11"/>
          <p:cNvSpPr/>
          <p:nvPr/>
        </p:nvSpPr>
        <p:spPr>
          <a:xfrm>
            <a:off x="504717" y="1353261"/>
            <a:ext cx="10668379" cy="1200329"/>
          </a:xfrm>
          <a:prstGeom prst="rect">
            <a:avLst/>
          </a:prstGeom>
        </p:spPr>
        <p:txBody>
          <a:bodyPr wrap="square">
            <a:spAutoFit/>
          </a:bodyPr>
          <a:lstStyle/>
          <a:p>
            <a:r>
              <a:rPr lang="fr-FR" sz="2400" dirty="0">
                <a:solidFill>
                  <a:srgbClr val="000000"/>
                </a:solidFill>
                <a:latin typeface="Roboto"/>
              </a:rPr>
              <a:t>À partir de l'exercice d'imposition 2024, la taxe sur le patrimoine sera prélevée selon de nouveaux taux progressifs, avec une exonération des premiers 50 000 €</a:t>
            </a:r>
            <a:r>
              <a:rPr lang="fr-FR" sz="2400" dirty="0" smtClean="0">
                <a:solidFill>
                  <a:srgbClr val="000000"/>
                </a:solidFill>
                <a:latin typeface="Roboto"/>
              </a:rPr>
              <a:t> d'actifs (auparavant = 25 000€).</a:t>
            </a:r>
            <a:endParaRPr lang="fr-BE" sz="2400" dirty="0"/>
          </a:p>
        </p:txBody>
      </p:sp>
      <p:sp>
        <p:nvSpPr>
          <p:cNvPr id="13" name="Rectangle 12"/>
          <p:cNvSpPr/>
          <p:nvPr/>
        </p:nvSpPr>
        <p:spPr>
          <a:xfrm>
            <a:off x="683567" y="2636912"/>
            <a:ext cx="11034873" cy="2308324"/>
          </a:xfrm>
          <a:prstGeom prst="rect">
            <a:avLst/>
          </a:prstGeom>
        </p:spPr>
        <p:txBody>
          <a:bodyPr wrap="square">
            <a:spAutoFit/>
          </a:bodyPr>
          <a:lstStyle/>
          <a:p>
            <a:r>
              <a:rPr lang="fr-FR" sz="2400" dirty="0" smtClean="0">
                <a:solidFill>
                  <a:srgbClr val="000000"/>
                </a:solidFill>
                <a:latin typeface="Roboto"/>
              </a:rPr>
              <a:t>Les </a:t>
            </a:r>
            <a:r>
              <a:rPr lang="fr-FR" sz="2400" dirty="0">
                <a:solidFill>
                  <a:srgbClr val="000000"/>
                </a:solidFill>
                <a:latin typeface="Roboto"/>
              </a:rPr>
              <a:t>taux progressifs repris ci-après s'appliqueront </a:t>
            </a:r>
            <a:r>
              <a:rPr lang="fr-FR" sz="2400" dirty="0" smtClean="0">
                <a:solidFill>
                  <a:srgbClr val="000000"/>
                </a:solidFill>
                <a:latin typeface="Roboto"/>
              </a:rPr>
              <a:t>:</a:t>
            </a:r>
          </a:p>
          <a:p>
            <a:endParaRPr lang="fr-FR" sz="2400" dirty="0">
              <a:solidFill>
                <a:srgbClr val="000000"/>
              </a:solidFill>
              <a:latin typeface="Roboto"/>
            </a:endParaRPr>
          </a:p>
          <a:p>
            <a:pPr>
              <a:buFont typeface="Arial" panose="020B0604020202020204" pitchFamily="34" charset="0"/>
              <a:buChar char="•"/>
            </a:pPr>
            <a:r>
              <a:rPr lang="fr-FR" sz="2400" dirty="0">
                <a:solidFill>
                  <a:srgbClr val="000000"/>
                </a:solidFill>
                <a:latin typeface="Roboto"/>
              </a:rPr>
              <a:t>0,00 - 50 000,00 EUR : 0 % (exemption pour tous les contribuables)</a:t>
            </a:r>
          </a:p>
          <a:p>
            <a:pPr>
              <a:buFont typeface="Arial" panose="020B0604020202020204" pitchFamily="34" charset="0"/>
              <a:buChar char="•"/>
            </a:pPr>
            <a:r>
              <a:rPr lang="fr-FR" sz="2400" dirty="0">
                <a:solidFill>
                  <a:srgbClr val="000000"/>
                </a:solidFill>
                <a:latin typeface="Roboto"/>
              </a:rPr>
              <a:t>50 000,01 - 250 000,00 EUR : 0,15 %.</a:t>
            </a:r>
          </a:p>
          <a:p>
            <a:pPr>
              <a:buFont typeface="Arial" panose="020B0604020202020204" pitchFamily="34" charset="0"/>
              <a:buChar char="•"/>
            </a:pPr>
            <a:r>
              <a:rPr lang="fr-FR" sz="2400" dirty="0">
                <a:solidFill>
                  <a:srgbClr val="000000"/>
                </a:solidFill>
                <a:latin typeface="Roboto"/>
              </a:rPr>
              <a:t>250.000,01 - 500.000 EUR : 0,30 %.</a:t>
            </a:r>
          </a:p>
          <a:p>
            <a:pPr>
              <a:buFont typeface="Arial" panose="020B0604020202020204" pitchFamily="34" charset="0"/>
              <a:buChar char="•"/>
            </a:pPr>
            <a:r>
              <a:rPr lang="fr-FR" sz="2400" dirty="0">
                <a:solidFill>
                  <a:srgbClr val="000000"/>
                </a:solidFill>
                <a:latin typeface="Roboto"/>
              </a:rPr>
              <a:t>500.000,01 - ... : 0,45%</a:t>
            </a:r>
            <a:endParaRPr lang="fr-FR" sz="2400" b="0" i="0" dirty="0">
              <a:solidFill>
                <a:srgbClr val="000000"/>
              </a:solidFill>
              <a:effectLst/>
              <a:latin typeface="Roboto"/>
            </a:endParaRPr>
          </a:p>
        </p:txBody>
      </p:sp>
      <p:sp>
        <p:nvSpPr>
          <p:cNvPr id="14" name="Flèche droite à entaille 13"/>
          <p:cNvSpPr/>
          <p:nvPr/>
        </p:nvSpPr>
        <p:spPr>
          <a:xfrm>
            <a:off x="323528" y="5301208"/>
            <a:ext cx="1512168" cy="86409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ZoneTexte 14"/>
          <p:cNvSpPr txBox="1"/>
          <p:nvPr/>
        </p:nvSpPr>
        <p:spPr>
          <a:xfrm>
            <a:off x="2555776" y="5301208"/>
            <a:ext cx="7345870" cy="1384995"/>
          </a:xfrm>
          <a:prstGeom prst="rect">
            <a:avLst/>
          </a:prstGeom>
          <a:noFill/>
        </p:spPr>
        <p:txBody>
          <a:bodyPr wrap="square" rtlCol="0">
            <a:spAutoFit/>
          </a:bodyPr>
          <a:lstStyle/>
          <a:p>
            <a:r>
              <a:rPr lang="fr-FR" sz="2800" dirty="0" smtClean="0"/>
              <a:t>Impact très lourd sur les ASBL de l’Eglise, la capacité de mener à bien les missions sociales est réduite !</a:t>
            </a:r>
            <a:endParaRPr lang="fr-BE" sz="2800" dirty="0"/>
          </a:p>
        </p:txBody>
      </p:sp>
      <p:pic>
        <p:nvPicPr>
          <p:cNvPr id="16" name="Picture 4" descr="Impôt. Illustration de dessin animé mignon doodle. 629013 Art vectoriel  chez Vectee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1543" y="5408863"/>
            <a:ext cx="1327882" cy="13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68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fontScale="92500" lnSpcReduction="10000"/>
          </a:bodyPr>
          <a:lstStyle/>
          <a:p>
            <a:r>
              <a:rPr lang="fr-FR" b="1" dirty="0" smtClean="0"/>
              <a:t>Des principes de bonne gestion</a:t>
            </a:r>
          </a:p>
          <a:p>
            <a:pPr>
              <a:buFont typeface="Wingdings" panose="05000000000000000000" pitchFamily="2" charset="2"/>
              <a:buChar char="à"/>
            </a:pPr>
            <a:r>
              <a:rPr lang="fr-FR" dirty="0" smtClean="0">
                <a:sym typeface="Wingdings" panose="05000000000000000000" pitchFamily="2" charset="2"/>
              </a:rPr>
              <a:t>Responsabilité collégiale</a:t>
            </a:r>
          </a:p>
          <a:p>
            <a:pPr>
              <a:buFont typeface="Wingdings" panose="05000000000000000000" pitchFamily="2" charset="2"/>
              <a:buChar char="à"/>
            </a:pPr>
            <a:r>
              <a:rPr lang="fr-FR" dirty="0" smtClean="0">
                <a:sym typeface="Wingdings" panose="05000000000000000000" pitchFamily="2" charset="2"/>
              </a:rPr>
              <a:t>Compétences</a:t>
            </a:r>
          </a:p>
          <a:p>
            <a:pPr>
              <a:buFont typeface="Wingdings" panose="05000000000000000000" pitchFamily="2" charset="2"/>
              <a:buChar char="à"/>
            </a:pPr>
            <a:r>
              <a:rPr lang="fr-FR" dirty="0" smtClean="0">
                <a:sym typeface="Wingdings" panose="05000000000000000000" pitchFamily="2" charset="2"/>
              </a:rPr>
              <a:t>Complémentarité</a:t>
            </a:r>
          </a:p>
          <a:p>
            <a:pPr>
              <a:buFont typeface="Wingdings" panose="05000000000000000000" pitchFamily="2" charset="2"/>
              <a:buChar char="à"/>
            </a:pPr>
            <a:r>
              <a:rPr lang="fr-FR" dirty="0" smtClean="0">
                <a:sym typeface="Wingdings" panose="05000000000000000000" pitchFamily="2" charset="2"/>
              </a:rPr>
              <a:t>Subsidiarité</a:t>
            </a:r>
          </a:p>
          <a:p>
            <a:pPr>
              <a:buFont typeface="Wingdings" panose="05000000000000000000" pitchFamily="2" charset="2"/>
              <a:buChar char="à"/>
            </a:pPr>
            <a:r>
              <a:rPr lang="fr-FR" dirty="0" smtClean="0">
                <a:sym typeface="Wingdings" panose="05000000000000000000" pitchFamily="2" charset="2"/>
              </a:rPr>
              <a:t>Renouvellement</a:t>
            </a:r>
          </a:p>
          <a:p>
            <a:pPr>
              <a:buFont typeface="Wingdings" panose="05000000000000000000" pitchFamily="2" charset="2"/>
              <a:buChar char="à"/>
            </a:pPr>
            <a:r>
              <a:rPr lang="fr-FR" dirty="0" smtClean="0">
                <a:sym typeface="Wingdings" panose="05000000000000000000" pitchFamily="2" charset="2"/>
              </a:rPr>
              <a:t>Principe des 4 yeux</a:t>
            </a:r>
          </a:p>
          <a:p>
            <a:pPr>
              <a:buFont typeface="Wingdings" panose="05000000000000000000" pitchFamily="2" charset="2"/>
              <a:buChar char="à"/>
            </a:pPr>
            <a:r>
              <a:rPr lang="fr-FR" dirty="0" smtClean="0">
                <a:sym typeface="Wingdings" panose="05000000000000000000" pitchFamily="2" charset="2"/>
              </a:rPr>
              <a:t>Ponctualité</a:t>
            </a:r>
          </a:p>
          <a:p>
            <a:pPr>
              <a:buFont typeface="Wingdings" panose="05000000000000000000" pitchFamily="2" charset="2"/>
              <a:buChar char="à"/>
            </a:pPr>
            <a:r>
              <a:rPr lang="fr-FR" dirty="0" smtClean="0">
                <a:sym typeface="Wingdings" panose="05000000000000000000" pitchFamily="2" charset="2"/>
              </a:rPr>
              <a:t>Supervision</a:t>
            </a:r>
            <a:endParaRPr lang="fr-FR"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III. Quelques éléments précis </a:t>
            </a:r>
            <a:endParaRPr lang="fr-BE" sz="4000" b="1" dirty="0">
              <a:effectLst>
                <a:outerShdw blurRad="38100" dist="38100" dir="2700000" algn="tl">
                  <a:srgbClr val="000000">
                    <a:alpha val="43137"/>
                  </a:srgbClr>
                </a:outerShdw>
              </a:effectLst>
            </a:endParaRPr>
          </a:p>
        </p:txBody>
      </p:sp>
      <p:sp>
        <p:nvSpPr>
          <p:cNvPr id="7" name="ZoneTexte 6"/>
          <p:cNvSpPr txBox="1"/>
          <p:nvPr/>
        </p:nvSpPr>
        <p:spPr>
          <a:xfrm>
            <a:off x="1079863" y="1863381"/>
            <a:ext cx="8351520" cy="369332"/>
          </a:xfrm>
          <a:prstGeom prst="rect">
            <a:avLst/>
          </a:prstGeom>
          <a:noFill/>
        </p:spPr>
        <p:txBody>
          <a:bodyPr wrap="square" rtlCol="0">
            <a:spAutoFit/>
          </a:bodyPr>
          <a:lstStyle/>
          <a:p>
            <a:r>
              <a:rPr lang="fr-BE" i="1" dirty="0" err="1" smtClean="0"/>
              <a:t>Cfr</a:t>
            </a:r>
            <a:r>
              <a:rPr lang="fr-BE" i="1" dirty="0" smtClean="0"/>
              <a:t>. Charte de bonne gestion des biens d’Eglise, </a:t>
            </a:r>
            <a:r>
              <a:rPr lang="fr-BE" i="1" dirty="0" err="1"/>
              <a:t>c</a:t>
            </a:r>
            <a:r>
              <a:rPr lang="fr-BE" i="1" dirty="0" err="1" smtClean="0"/>
              <a:t>onf</a:t>
            </a:r>
            <a:r>
              <a:rPr lang="fr-BE" i="1" dirty="0" smtClean="0"/>
              <a:t>. Des Evêques de Belgique, 2022</a:t>
            </a:r>
            <a:endParaRPr lang="fr-BE" i="1" dirty="0"/>
          </a:p>
        </p:txBody>
      </p:sp>
    </p:spTree>
    <p:extLst>
      <p:ext uri="{BB962C8B-B14F-4D97-AF65-F5344CB8AC3E}">
        <p14:creationId xmlns:p14="http://schemas.microsoft.com/office/powerpoint/2010/main" val="2846601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FR" b="1" dirty="0" smtClean="0"/>
              <a:t>Des principes de bonne gestion</a:t>
            </a:r>
          </a:p>
          <a:p>
            <a:pPr>
              <a:buFont typeface="Wingdings" panose="05000000000000000000" pitchFamily="2" charset="2"/>
              <a:buChar char="à"/>
            </a:pPr>
            <a:r>
              <a:rPr lang="fr-FR" dirty="0"/>
              <a:t>La séparation entre le patrimoine d’Église </a:t>
            </a:r>
            <a:r>
              <a:rPr lang="fr-FR" dirty="0" smtClean="0"/>
              <a:t>et le patrimoine </a:t>
            </a:r>
            <a:r>
              <a:rPr lang="fr-FR" dirty="0"/>
              <a:t>privé doit être totale. Il ne peut y avoir de confusion d’intérêt ou de patrimoine</a:t>
            </a:r>
            <a:r>
              <a:rPr lang="fr-FR" dirty="0" smtClean="0"/>
              <a:t>.</a:t>
            </a:r>
          </a:p>
          <a:p>
            <a:pPr marL="0" indent="0">
              <a:buNone/>
            </a:pPr>
            <a:r>
              <a:rPr lang="fr-FR" dirty="0" smtClean="0"/>
              <a:t>	</a:t>
            </a:r>
            <a:r>
              <a:rPr lang="fr-FR" i="1" dirty="0" smtClean="0"/>
              <a:t>S’il </a:t>
            </a:r>
            <a:r>
              <a:rPr lang="fr-FR" i="1" dirty="0"/>
              <a:t>y a risque de confusion, celle-ci doit être clarifiée avant que la </a:t>
            </a:r>
            <a:r>
              <a:rPr lang="fr-FR" i="1" dirty="0" smtClean="0"/>
              <a:t>	personne </a:t>
            </a:r>
            <a:r>
              <a:rPr lang="fr-FR" i="1" dirty="0"/>
              <a:t>puisse se voir confier un mandat pour gérer des biens </a:t>
            </a:r>
            <a:r>
              <a:rPr lang="fr-FR" i="1" dirty="0" smtClean="0"/>
              <a:t>	ecclésiaux</a:t>
            </a:r>
            <a:r>
              <a:rPr lang="fr-FR" i="1" dirty="0"/>
              <a:t>.</a:t>
            </a:r>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III. Quelques éléments précis </a:t>
            </a:r>
            <a:endParaRPr lang="fr-BE" sz="4000" b="1" dirty="0">
              <a:effectLst>
                <a:outerShdw blurRad="38100" dist="38100" dir="2700000" algn="tl">
                  <a:srgbClr val="000000">
                    <a:alpha val="43137"/>
                  </a:srgbClr>
                </a:outerShdw>
              </a:effectLst>
            </a:endParaRPr>
          </a:p>
        </p:txBody>
      </p:sp>
      <p:sp>
        <p:nvSpPr>
          <p:cNvPr id="7" name="ZoneTexte 6"/>
          <p:cNvSpPr txBox="1"/>
          <p:nvPr/>
        </p:nvSpPr>
        <p:spPr>
          <a:xfrm>
            <a:off x="1079863" y="1863381"/>
            <a:ext cx="8351520" cy="369332"/>
          </a:xfrm>
          <a:prstGeom prst="rect">
            <a:avLst/>
          </a:prstGeom>
          <a:noFill/>
        </p:spPr>
        <p:txBody>
          <a:bodyPr wrap="square" rtlCol="0">
            <a:spAutoFit/>
          </a:bodyPr>
          <a:lstStyle/>
          <a:p>
            <a:r>
              <a:rPr lang="fr-BE" i="1" dirty="0" err="1" smtClean="0"/>
              <a:t>Cfr</a:t>
            </a:r>
            <a:r>
              <a:rPr lang="fr-BE" i="1" dirty="0" smtClean="0"/>
              <a:t>. Charte de bonne gestion des biens d’Eglise, </a:t>
            </a:r>
            <a:r>
              <a:rPr lang="fr-BE" i="1" dirty="0" err="1"/>
              <a:t>c</a:t>
            </a:r>
            <a:r>
              <a:rPr lang="fr-BE" i="1" dirty="0" err="1" smtClean="0"/>
              <a:t>onf</a:t>
            </a:r>
            <a:r>
              <a:rPr lang="fr-BE" i="1" dirty="0" smtClean="0"/>
              <a:t>. Des Evêques de Belgique, 2022</a:t>
            </a:r>
            <a:endParaRPr lang="fr-BE" i="1" dirty="0"/>
          </a:p>
        </p:txBody>
      </p:sp>
    </p:spTree>
    <p:extLst>
      <p:ext uri="{BB962C8B-B14F-4D97-AF65-F5344CB8AC3E}">
        <p14:creationId xmlns:p14="http://schemas.microsoft.com/office/powerpoint/2010/main" val="3514378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FR" b="1" dirty="0" smtClean="0"/>
              <a:t>Des principes de bonne gestion</a:t>
            </a:r>
          </a:p>
          <a:p>
            <a:pPr>
              <a:buFont typeface="Wingdings" panose="05000000000000000000" pitchFamily="2" charset="2"/>
              <a:buChar char="à"/>
            </a:pPr>
            <a:r>
              <a:rPr lang="fr-FR" dirty="0"/>
              <a:t>Les opérations financières d’une </a:t>
            </a:r>
            <a:r>
              <a:rPr lang="fr-FR" dirty="0" smtClean="0"/>
              <a:t>doivent </a:t>
            </a:r>
            <a:r>
              <a:rPr lang="fr-FR" dirty="0"/>
              <a:t>être directement effectuées sur le compte bancaire de la personne </a:t>
            </a:r>
            <a:r>
              <a:rPr lang="fr-FR" dirty="0" smtClean="0"/>
              <a:t>morale.</a:t>
            </a:r>
          </a:p>
          <a:p>
            <a:pPr marL="0" indent="0">
              <a:buNone/>
            </a:pPr>
            <a:r>
              <a:rPr lang="fr-FR" dirty="0"/>
              <a:t>	</a:t>
            </a:r>
            <a:r>
              <a:rPr lang="fr-FR" i="1" dirty="0" smtClean="0"/>
              <a:t>Les </a:t>
            </a:r>
            <a:r>
              <a:rPr lang="fr-FR" i="1" dirty="0"/>
              <a:t>administrateurs des biens de l’Église ne peuvent pas </a:t>
            </a:r>
            <a:r>
              <a:rPr lang="fr-FR" i="1" dirty="0" smtClean="0"/>
              <a:t>	percevoir </a:t>
            </a:r>
            <a:r>
              <a:rPr lang="fr-FR" i="1" dirty="0"/>
              <a:t>personnellement ou dépenser des sommes, en dehors </a:t>
            </a:r>
            <a:r>
              <a:rPr lang="fr-FR" i="1" dirty="0" smtClean="0"/>
              <a:t>	de </a:t>
            </a:r>
            <a:r>
              <a:rPr lang="fr-FR" i="1" dirty="0"/>
              <a:t>la comptabilité de la personne morale concernée. Les </a:t>
            </a:r>
            <a:r>
              <a:rPr lang="fr-FR" i="1" dirty="0" smtClean="0"/>
              <a:t>ayants-	droits </a:t>
            </a:r>
            <a:r>
              <a:rPr lang="fr-FR" i="1" dirty="0"/>
              <a:t>reçoivent le montant qui leur est dû, par l’intermédiaire de </a:t>
            </a:r>
            <a:r>
              <a:rPr lang="fr-FR" i="1" dirty="0" smtClean="0"/>
              <a:t>	la </a:t>
            </a:r>
            <a:r>
              <a:rPr lang="fr-FR" i="1" dirty="0"/>
              <a:t>comptabilité de la personne morale, et non via le </a:t>
            </a:r>
            <a:r>
              <a:rPr lang="fr-FR" i="1" dirty="0" smtClean="0"/>
              <a:t>               	gestionnaire</a:t>
            </a:r>
            <a:endParaRPr lang="fr-FR" i="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III. Quelques éléments précis </a:t>
            </a:r>
            <a:endParaRPr lang="fr-BE" sz="4000" b="1" dirty="0">
              <a:effectLst>
                <a:outerShdw blurRad="38100" dist="38100" dir="2700000" algn="tl">
                  <a:srgbClr val="000000">
                    <a:alpha val="43137"/>
                  </a:srgbClr>
                </a:outerShdw>
              </a:effectLst>
            </a:endParaRPr>
          </a:p>
        </p:txBody>
      </p:sp>
      <p:sp>
        <p:nvSpPr>
          <p:cNvPr id="7" name="ZoneTexte 6"/>
          <p:cNvSpPr txBox="1"/>
          <p:nvPr/>
        </p:nvSpPr>
        <p:spPr>
          <a:xfrm>
            <a:off x="1079863" y="1863381"/>
            <a:ext cx="8351520" cy="369332"/>
          </a:xfrm>
          <a:prstGeom prst="rect">
            <a:avLst/>
          </a:prstGeom>
          <a:noFill/>
        </p:spPr>
        <p:txBody>
          <a:bodyPr wrap="square" rtlCol="0">
            <a:spAutoFit/>
          </a:bodyPr>
          <a:lstStyle/>
          <a:p>
            <a:r>
              <a:rPr lang="fr-BE" i="1" dirty="0" err="1" smtClean="0"/>
              <a:t>Cfr</a:t>
            </a:r>
            <a:r>
              <a:rPr lang="fr-BE" i="1" dirty="0" smtClean="0"/>
              <a:t>. Charte de bonne gestion des biens d’Eglise, </a:t>
            </a:r>
            <a:r>
              <a:rPr lang="fr-BE" i="1" dirty="0" err="1"/>
              <a:t>c</a:t>
            </a:r>
            <a:r>
              <a:rPr lang="fr-BE" i="1" dirty="0" err="1" smtClean="0"/>
              <a:t>onf</a:t>
            </a:r>
            <a:r>
              <a:rPr lang="fr-BE" i="1" dirty="0" smtClean="0"/>
              <a:t>. Des Evêques de Belgique, 2022</a:t>
            </a:r>
            <a:endParaRPr lang="fr-BE" i="1" dirty="0"/>
          </a:p>
        </p:txBody>
      </p:sp>
    </p:spTree>
    <p:extLst>
      <p:ext uri="{BB962C8B-B14F-4D97-AF65-F5344CB8AC3E}">
        <p14:creationId xmlns:p14="http://schemas.microsoft.com/office/powerpoint/2010/main" val="1053041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FR" b="1" dirty="0" smtClean="0"/>
              <a:t>Des principes de bonne gestion</a:t>
            </a:r>
          </a:p>
          <a:p>
            <a:pPr>
              <a:buFont typeface="Wingdings" panose="05000000000000000000" pitchFamily="2" charset="2"/>
              <a:buChar char="à"/>
            </a:pPr>
            <a:r>
              <a:rPr lang="fr-FR" dirty="0"/>
              <a:t>Les remboursements de frais se font exclusivement sur présentation de factures (originales) ou de note de frais signées. Le règlement d’ordre intérieur doit préciser les règles nécessaires à cette procédure (par exemple : les règles applicables et à partir de quels montants</a:t>
            </a:r>
            <a:r>
              <a:rPr lang="fr-FR" dirty="0" smtClean="0"/>
              <a:t>).</a:t>
            </a:r>
          </a:p>
          <a:p>
            <a:pPr>
              <a:buFont typeface="Wingdings" panose="05000000000000000000" pitchFamily="2" charset="2"/>
              <a:buChar char="à"/>
            </a:pPr>
            <a:r>
              <a:rPr lang="fr-FR" dirty="0"/>
              <a:t>Les personnes morales doivent veiller à ce que toutes leurs opérations financières et leurs comptes soient transparents pour vérification fiscale, conformément à la législation applicable et aux demandes de l’administration fiscale. </a:t>
            </a:r>
            <a:endParaRPr lang="fr-FR" i="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III. Quelques éléments précis </a:t>
            </a:r>
            <a:endParaRPr lang="fr-BE" sz="4000" b="1" dirty="0">
              <a:effectLst>
                <a:outerShdw blurRad="38100" dist="38100" dir="2700000" algn="tl">
                  <a:srgbClr val="000000">
                    <a:alpha val="43137"/>
                  </a:srgbClr>
                </a:outerShdw>
              </a:effectLst>
            </a:endParaRPr>
          </a:p>
        </p:txBody>
      </p:sp>
      <p:sp>
        <p:nvSpPr>
          <p:cNvPr id="7" name="ZoneTexte 6"/>
          <p:cNvSpPr txBox="1"/>
          <p:nvPr/>
        </p:nvSpPr>
        <p:spPr>
          <a:xfrm>
            <a:off x="1079863" y="1863381"/>
            <a:ext cx="8351520" cy="369332"/>
          </a:xfrm>
          <a:prstGeom prst="rect">
            <a:avLst/>
          </a:prstGeom>
          <a:noFill/>
        </p:spPr>
        <p:txBody>
          <a:bodyPr wrap="square" rtlCol="0">
            <a:spAutoFit/>
          </a:bodyPr>
          <a:lstStyle/>
          <a:p>
            <a:r>
              <a:rPr lang="fr-BE" i="1" dirty="0" err="1" smtClean="0"/>
              <a:t>Cfr</a:t>
            </a:r>
            <a:r>
              <a:rPr lang="fr-BE" i="1" dirty="0" smtClean="0"/>
              <a:t>. Charte de bonne gestion des biens d’Eglise, </a:t>
            </a:r>
            <a:r>
              <a:rPr lang="fr-BE" i="1" dirty="0" err="1"/>
              <a:t>c</a:t>
            </a:r>
            <a:r>
              <a:rPr lang="fr-BE" i="1" dirty="0" err="1" smtClean="0"/>
              <a:t>onf</a:t>
            </a:r>
            <a:r>
              <a:rPr lang="fr-BE" i="1" dirty="0" smtClean="0"/>
              <a:t>. Des Evêques de Belgique, 2022</a:t>
            </a:r>
            <a:endParaRPr lang="fr-BE" i="1" dirty="0"/>
          </a:p>
        </p:txBody>
      </p:sp>
    </p:spTree>
    <p:extLst>
      <p:ext uri="{BB962C8B-B14F-4D97-AF65-F5344CB8AC3E}">
        <p14:creationId xmlns:p14="http://schemas.microsoft.com/office/powerpoint/2010/main" val="1802318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FR" b="1" dirty="0" smtClean="0"/>
              <a:t>Des principes de bonne gestion</a:t>
            </a:r>
          </a:p>
          <a:p>
            <a:pPr>
              <a:buFont typeface="Wingdings" panose="05000000000000000000" pitchFamily="2" charset="2"/>
              <a:buChar char="à"/>
            </a:pPr>
            <a:r>
              <a:rPr lang="fr-FR" dirty="0" smtClean="0"/>
              <a:t>Avoir une </a:t>
            </a:r>
            <a:r>
              <a:rPr lang="fr-FR" dirty="0"/>
              <a:t>politique de placement prudente avec répartition de l’actif investi principalement dans des produits à faible risque tels que des liquidités et des obligations de haute qualité qui génèrent un </a:t>
            </a:r>
            <a:r>
              <a:rPr lang="fr-FR" dirty="0" smtClean="0"/>
              <a:t>bon </a:t>
            </a:r>
            <a:r>
              <a:rPr lang="fr-FR" dirty="0"/>
              <a:t>rendement par rapport au risque encouru, et ce à un prix compétitif</a:t>
            </a:r>
            <a:r>
              <a:rPr lang="fr-FR" dirty="0" smtClean="0"/>
              <a:t>.</a:t>
            </a:r>
          </a:p>
          <a:p>
            <a:pPr>
              <a:buFont typeface="Wingdings" panose="05000000000000000000" pitchFamily="2" charset="2"/>
              <a:buChar char="à"/>
            </a:pPr>
            <a:r>
              <a:rPr lang="fr-FR" dirty="0" smtClean="0"/>
              <a:t>Les investissements seront guidés par des critères éthiques conformes à la doctrine sociale de l’Église, tant sur le plan positif que sur le plan négatif.</a:t>
            </a:r>
            <a:endParaRPr lang="fr-FR" i="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III. Quelques éléments précis </a:t>
            </a:r>
            <a:endParaRPr lang="fr-BE" sz="4000" b="1" dirty="0">
              <a:effectLst>
                <a:outerShdw blurRad="38100" dist="38100" dir="2700000" algn="tl">
                  <a:srgbClr val="000000">
                    <a:alpha val="43137"/>
                  </a:srgbClr>
                </a:outerShdw>
              </a:effectLst>
            </a:endParaRPr>
          </a:p>
        </p:txBody>
      </p:sp>
      <p:sp>
        <p:nvSpPr>
          <p:cNvPr id="7" name="ZoneTexte 6"/>
          <p:cNvSpPr txBox="1"/>
          <p:nvPr/>
        </p:nvSpPr>
        <p:spPr>
          <a:xfrm>
            <a:off x="1079863" y="1863381"/>
            <a:ext cx="8351520" cy="369332"/>
          </a:xfrm>
          <a:prstGeom prst="rect">
            <a:avLst/>
          </a:prstGeom>
          <a:noFill/>
        </p:spPr>
        <p:txBody>
          <a:bodyPr wrap="square" rtlCol="0">
            <a:spAutoFit/>
          </a:bodyPr>
          <a:lstStyle/>
          <a:p>
            <a:r>
              <a:rPr lang="fr-BE" i="1" dirty="0" err="1" smtClean="0"/>
              <a:t>Cfr</a:t>
            </a:r>
            <a:r>
              <a:rPr lang="fr-BE" i="1" dirty="0" smtClean="0"/>
              <a:t>. Charte de bonne gestion des biens d’Eglise, </a:t>
            </a:r>
            <a:r>
              <a:rPr lang="fr-BE" i="1" dirty="0" err="1"/>
              <a:t>c</a:t>
            </a:r>
            <a:r>
              <a:rPr lang="fr-BE" i="1" dirty="0" err="1" smtClean="0"/>
              <a:t>onf</a:t>
            </a:r>
            <a:r>
              <a:rPr lang="fr-BE" i="1" dirty="0" smtClean="0"/>
              <a:t>. Des Evêques de Belgique, 2022</a:t>
            </a:r>
            <a:endParaRPr lang="fr-BE" i="1" dirty="0"/>
          </a:p>
        </p:txBody>
      </p:sp>
    </p:spTree>
    <p:extLst>
      <p:ext uri="{BB962C8B-B14F-4D97-AF65-F5344CB8AC3E}">
        <p14:creationId xmlns:p14="http://schemas.microsoft.com/office/powerpoint/2010/main" val="3481095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FR" b="1" dirty="0" smtClean="0"/>
              <a:t>Des principes de bonne gestion</a:t>
            </a:r>
          </a:p>
          <a:p>
            <a:pPr>
              <a:buFont typeface="Wingdings" panose="05000000000000000000" pitchFamily="2" charset="2"/>
              <a:buChar char="à"/>
            </a:pPr>
            <a:r>
              <a:rPr lang="fr-FR" dirty="0"/>
              <a:t>Les principes écologiques et durables doivent sous-tendre la gestion des biens immobiliers. L’encyclique </a:t>
            </a:r>
            <a:r>
              <a:rPr lang="fr-FR" dirty="0" err="1"/>
              <a:t>Laudato</a:t>
            </a:r>
            <a:r>
              <a:rPr lang="fr-FR" dirty="0"/>
              <a:t> Si’ montre la </a:t>
            </a:r>
            <a:r>
              <a:rPr lang="fr-FR" dirty="0" smtClean="0"/>
              <a:t>voie.</a:t>
            </a:r>
            <a:endParaRPr lang="fr-FR" i="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III. Quelques éléments précis </a:t>
            </a:r>
            <a:endParaRPr lang="fr-BE" sz="4000" b="1" dirty="0">
              <a:effectLst>
                <a:outerShdw blurRad="38100" dist="38100" dir="2700000" algn="tl">
                  <a:srgbClr val="000000">
                    <a:alpha val="43137"/>
                  </a:srgbClr>
                </a:outerShdw>
              </a:effectLst>
            </a:endParaRPr>
          </a:p>
        </p:txBody>
      </p:sp>
      <p:sp>
        <p:nvSpPr>
          <p:cNvPr id="7" name="ZoneTexte 6"/>
          <p:cNvSpPr txBox="1"/>
          <p:nvPr/>
        </p:nvSpPr>
        <p:spPr>
          <a:xfrm>
            <a:off x="1079863" y="1863381"/>
            <a:ext cx="8351520" cy="369332"/>
          </a:xfrm>
          <a:prstGeom prst="rect">
            <a:avLst/>
          </a:prstGeom>
          <a:noFill/>
        </p:spPr>
        <p:txBody>
          <a:bodyPr wrap="square" rtlCol="0">
            <a:spAutoFit/>
          </a:bodyPr>
          <a:lstStyle/>
          <a:p>
            <a:r>
              <a:rPr lang="fr-BE" i="1" dirty="0" err="1" smtClean="0"/>
              <a:t>Cfr</a:t>
            </a:r>
            <a:r>
              <a:rPr lang="fr-BE" i="1" dirty="0" smtClean="0"/>
              <a:t>. Charte de bonne gestion des biens d’Eglise, </a:t>
            </a:r>
            <a:r>
              <a:rPr lang="fr-BE" i="1" dirty="0" err="1"/>
              <a:t>c</a:t>
            </a:r>
            <a:r>
              <a:rPr lang="fr-BE" i="1" dirty="0" err="1" smtClean="0"/>
              <a:t>onf</a:t>
            </a:r>
            <a:r>
              <a:rPr lang="fr-BE" i="1" dirty="0" smtClean="0"/>
              <a:t>. Des Evêques de Belgique, 2022</a:t>
            </a:r>
            <a:endParaRPr lang="fr-BE" i="1" dirty="0"/>
          </a:p>
        </p:txBody>
      </p:sp>
    </p:spTree>
    <p:extLst>
      <p:ext uri="{BB962C8B-B14F-4D97-AF65-F5344CB8AC3E}">
        <p14:creationId xmlns:p14="http://schemas.microsoft.com/office/powerpoint/2010/main" val="2230421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83771" y="2661609"/>
            <a:ext cx="10570028" cy="1107996"/>
          </a:xfrm>
          <a:prstGeom prst="rect">
            <a:avLst/>
          </a:prstGeom>
          <a:noFill/>
        </p:spPr>
        <p:txBody>
          <a:bodyPr wrap="square" rtlCol="0">
            <a:spAutoFit/>
          </a:bodyPr>
          <a:lstStyle/>
          <a:p>
            <a:r>
              <a:rPr lang="fr-BE" sz="6600" b="1" dirty="0" smtClean="0">
                <a:effectLst>
                  <a:outerShdw blurRad="38100" dist="38100" dir="2700000" algn="tl">
                    <a:srgbClr val="000000">
                      <a:alpha val="43137"/>
                    </a:srgbClr>
                  </a:outerShdw>
                </a:effectLst>
              </a:rPr>
              <a:t>IV. Comment l’implémenter ?</a:t>
            </a:r>
            <a:endParaRPr lang="fr-BE"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5462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FR" dirty="0" smtClean="0"/>
              <a:t>Préparer un projet de ROI : une ou deux personnes de l’OA ou de l’AG peuvent être mandatées pour cette tâche</a:t>
            </a:r>
          </a:p>
          <a:p>
            <a:r>
              <a:rPr lang="fr-FR" dirty="0" smtClean="0"/>
              <a:t>Soumettre le projet au SAGEP pour approbation</a:t>
            </a:r>
          </a:p>
          <a:p>
            <a:r>
              <a:rPr lang="fr-FR" dirty="0" smtClean="0"/>
              <a:t>Soumettre le projet approuvé par le SAGEP à l’AG</a:t>
            </a:r>
          </a:p>
          <a:p>
            <a:r>
              <a:rPr lang="fr-FR" dirty="0" smtClean="0"/>
              <a:t>Si approuvé, intégrer la référence dans les statuts lors de la prochaine publication au MB</a:t>
            </a:r>
            <a:endParaRPr lang="fr-FR"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a:effectLst>
                  <a:outerShdw blurRad="38100" dist="38100" dir="2700000" algn="tl">
                    <a:srgbClr val="000000">
                      <a:alpha val="43137"/>
                    </a:srgbClr>
                  </a:outerShdw>
                </a:effectLst>
              </a:rPr>
              <a:t>IV. Comment l’implémenter ?</a:t>
            </a:r>
            <a:endParaRPr lang="fr-BE"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3609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1026" name="Picture 2" descr="Règlement général des études - Université Lumière Lyo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6150" y="5263816"/>
            <a:ext cx="2015272" cy="15114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smtClean="0">
                <a:solidFill>
                  <a:schemeClr val="accent6">
                    <a:lumMod val="50000"/>
                  </a:schemeClr>
                </a:solidFill>
              </a:rPr>
              <a:t>Le Règlement d’Ordre Intérieur</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83771" y="2661609"/>
            <a:ext cx="10570028" cy="1107996"/>
          </a:xfrm>
          <a:prstGeom prst="rect">
            <a:avLst/>
          </a:prstGeom>
          <a:noFill/>
        </p:spPr>
        <p:txBody>
          <a:bodyPr wrap="square" rtlCol="0">
            <a:spAutoFit/>
          </a:bodyPr>
          <a:lstStyle/>
          <a:p>
            <a:r>
              <a:rPr lang="fr-BE" sz="6600" b="1" dirty="0" smtClean="0">
                <a:effectLst>
                  <a:outerShdw blurRad="38100" dist="38100" dir="2700000" algn="tl">
                    <a:srgbClr val="000000">
                      <a:alpha val="43137"/>
                    </a:srgbClr>
                  </a:outerShdw>
                </a:effectLst>
              </a:rPr>
              <a:t>Merci de votre attention !</a:t>
            </a:r>
            <a:endParaRPr lang="fr-BE"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4450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8" name="ZoneTexte 7">
            <a:extLst>
              <a:ext uri="{FF2B5EF4-FFF2-40B4-BE49-F238E27FC236}">
                <a16:creationId xmlns:a16="http://schemas.microsoft.com/office/drawing/2014/main" id="{B0438F7B-32B2-A328-3554-D8FDA584A5C3}"/>
              </a:ext>
            </a:extLst>
          </p:cNvPr>
          <p:cNvSpPr txBox="1"/>
          <p:nvPr/>
        </p:nvSpPr>
        <p:spPr>
          <a:xfrm>
            <a:off x="1797556" y="1957053"/>
            <a:ext cx="8377646" cy="769441"/>
          </a:xfrm>
          <a:prstGeom prst="rect">
            <a:avLst/>
          </a:prstGeom>
          <a:noFill/>
        </p:spPr>
        <p:txBody>
          <a:bodyPr wrap="square" rtlCol="0">
            <a:spAutoFit/>
          </a:bodyPr>
          <a:lstStyle/>
          <a:p>
            <a:pPr algn="ctr"/>
            <a:r>
              <a:rPr lang="it-IT" sz="4400" b="1" dirty="0" smtClean="0"/>
              <a:t>Un nouveau service !</a:t>
            </a:r>
            <a:endParaRPr lang="it-IT" sz="4400" b="1" dirty="0"/>
          </a:p>
        </p:txBody>
      </p:sp>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082041" y="1016211"/>
            <a:ext cx="9808677" cy="1325563"/>
          </a:xfrm>
        </p:spPr>
        <p:txBody>
          <a:bodyPr>
            <a:normAutofit/>
          </a:bodyPr>
          <a:lstStyle/>
          <a:p>
            <a:pPr algn="ctr"/>
            <a:r>
              <a:rPr lang="fr-BE" sz="4800" b="1" dirty="0" smtClean="0">
                <a:solidFill>
                  <a:schemeClr val="accent6">
                    <a:lumMod val="50000"/>
                  </a:schemeClr>
                </a:solidFill>
              </a:rPr>
              <a:t>L’assistance administrative aux ASBL</a:t>
            </a:r>
            <a:endParaRPr lang="fr-BE" sz="48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pic>
        <p:nvPicPr>
          <p:cNvPr id="6148" name="Picture 4" descr="Savoir les missions de l'expert-comptable (Partie 1/2) - A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203" y="2842834"/>
            <a:ext cx="4171026" cy="38885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97189" y="5042263"/>
            <a:ext cx="888274" cy="418011"/>
          </a:xfrm>
          <a:prstGeom prst="rect">
            <a:avLst/>
          </a:prstGeom>
          <a:solidFill>
            <a:srgbClr val="FDF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4452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a:solidFill>
                  <a:schemeClr val="accent6">
                    <a:lumMod val="50000"/>
                  </a:schemeClr>
                </a:solidFill>
              </a:rPr>
              <a:t>La taxe sur le patrimoine des ASBL</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
          <p:cNvSpPr>
            <a:spLocks noGrp="1"/>
          </p:cNvSpPr>
          <p:nvPr>
            <p:ph type="sldNum" sz="quarter" idx="12"/>
          </p:nvPr>
        </p:nvSpPr>
        <p:spPr>
          <a:xfrm>
            <a:off x="7620000" y="18288"/>
            <a:ext cx="1066800" cy="329184"/>
          </a:xfrm>
        </p:spPr>
        <p:txBody>
          <a:bodyPr/>
          <a:lstStyle/>
          <a:p>
            <a:fld id="{B7FCFC4F-0CC0-42F6-9F8B-A144D7558766}" type="slidenum">
              <a:rPr lang="fr-FR" smtClean="0"/>
              <a:pPr/>
              <a:t>5</a:t>
            </a:fld>
            <a:endParaRPr lang="fr-FR" dirty="0"/>
          </a:p>
        </p:txBody>
      </p:sp>
      <p:sp>
        <p:nvSpPr>
          <p:cNvPr id="3" name="Rectangle 2"/>
          <p:cNvSpPr/>
          <p:nvPr/>
        </p:nvSpPr>
        <p:spPr>
          <a:xfrm>
            <a:off x="287383" y="1409314"/>
            <a:ext cx="10424160" cy="4591000"/>
          </a:xfrm>
          <a:prstGeom prst="rect">
            <a:avLst/>
          </a:prstGeom>
        </p:spPr>
        <p:txBody>
          <a:bodyPr wrap="square">
            <a:spAutoFit/>
          </a:bodyPr>
          <a:lstStyle/>
          <a:p>
            <a:pPr>
              <a:lnSpc>
                <a:spcPct val="107000"/>
              </a:lnSpc>
              <a:spcAft>
                <a:spcPts val="585"/>
              </a:spcAft>
            </a:pPr>
            <a:r>
              <a:rPr lang="fr-BE" sz="2000" b="1" i="1" cap="all" dirty="0">
                <a:solidFill>
                  <a:srgbClr val="353535"/>
                </a:solidFill>
                <a:latin typeface="Calibri" panose="020F0502020204030204" pitchFamily="34" charset="0"/>
                <a:ea typeface="Times New Roman" panose="02020603050405020304" pitchFamily="18" charset="0"/>
                <a:cs typeface="Calibri" panose="020F0502020204030204" pitchFamily="34" charset="0"/>
              </a:rPr>
              <a:t>PAR EXEMPLE</a:t>
            </a:r>
            <a:endParaRPr lang="fr-B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2000" dirty="0">
                <a:solidFill>
                  <a:srgbClr val="353535"/>
                </a:solidFill>
                <a:latin typeface="Calibri" panose="020F0502020204030204" pitchFamily="34" charset="0"/>
                <a:ea typeface="Times New Roman" panose="02020603050405020304" pitchFamily="18" charset="0"/>
                <a:cs typeface="Calibri" panose="020F0502020204030204" pitchFamily="34" charset="0"/>
              </a:rPr>
              <a:t>Voyons ensuite, à titre d’exemple, comment calculer la taxe patrimoniale pour une ASBL déclarant 750.000 euros :</a:t>
            </a:r>
            <a:endParaRPr lang="fr-B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BE" sz="2000" dirty="0">
                <a:solidFill>
                  <a:srgbClr val="353535"/>
                </a:solidFill>
                <a:latin typeface="Calibri" panose="020F0502020204030204" pitchFamily="34" charset="0"/>
                <a:ea typeface="Times New Roman" panose="02020603050405020304" pitchFamily="18" charset="0"/>
                <a:cs typeface="Calibri" panose="020F0502020204030204" pitchFamily="34" charset="0"/>
              </a:rPr>
              <a:t>Pour les premiers 50.000 euros, vous ne payez pas de taxe.</a:t>
            </a:r>
            <a:endParaRPr lang="fr-BE" sz="2000" dirty="0">
              <a:solidFill>
                <a:srgbClr val="353535"/>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BE" sz="2000" dirty="0">
                <a:solidFill>
                  <a:srgbClr val="353535"/>
                </a:solidFill>
                <a:latin typeface="Calibri" panose="020F0502020204030204" pitchFamily="34" charset="0"/>
                <a:ea typeface="Times New Roman" panose="02020603050405020304" pitchFamily="18" charset="0"/>
                <a:cs typeface="Calibri" panose="020F0502020204030204" pitchFamily="34" charset="0"/>
              </a:rPr>
              <a:t>Pour les montants compris entre 50.000 et 250.000 euros (200.000 euros), vous payez 0,15 %. Cela représente 300 euros (0,15 % de 200.000 euros).</a:t>
            </a:r>
            <a:endParaRPr lang="fr-BE" sz="2000" dirty="0">
              <a:solidFill>
                <a:srgbClr val="353535"/>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BE" sz="2000" dirty="0">
                <a:solidFill>
                  <a:srgbClr val="353535"/>
                </a:solidFill>
                <a:latin typeface="Calibri" panose="020F0502020204030204" pitchFamily="34" charset="0"/>
                <a:ea typeface="Times New Roman" panose="02020603050405020304" pitchFamily="18" charset="0"/>
                <a:cs typeface="Calibri" panose="020F0502020204030204" pitchFamily="34" charset="0"/>
              </a:rPr>
              <a:t>Pour les montants compris entre 250.000 et 500.000 euros (250.000 euros), vous payez 0,3 %. Cela représente 750 euros (0,30 % de 250.000 euros).</a:t>
            </a:r>
            <a:endParaRPr lang="fr-BE" sz="2000" dirty="0">
              <a:solidFill>
                <a:srgbClr val="353535"/>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BE" sz="2000" dirty="0">
                <a:solidFill>
                  <a:srgbClr val="353535"/>
                </a:solidFill>
                <a:latin typeface="Calibri" panose="020F0502020204030204" pitchFamily="34" charset="0"/>
                <a:ea typeface="Times New Roman" panose="02020603050405020304" pitchFamily="18" charset="0"/>
                <a:cs typeface="Calibri" panose="020F0502020204030204" pitchFamily="34" charset="0"/>
              </a:rPr>
              <a:t>Pour les montant supérieurs à 500.000 euros (250.000 euros), vous paierez 0,45 %. Cela représente 1.125 euros (0,45 % de 250.000 euros).</a:t>
            </a:r>
            <a:endParaRPr lang="fr-BE" sz="2000" dirty="0">
              <a:solidFill>
                <a:srgbClr val="353535"/>
              </a:solidFill>
              <a:latin typeface="Calibri" panose="020F0502020204030204" pitchFamily="34" charset="0"/>
              <a:ea typeface="Calibri" panose="020F0502020204030204" pitchFamily="34" charset="0"/>
              <a:cs typeface="Times New Roman" panose="02020603050405020304" pitchFamily="18" charset="0"/>
            </a:endParaRPr>
          </a:p>
          <a:p>
            <a:r>
              <a:rPr lang="fr-BE" sz="2000" b="1" dirty="0">
                <a:solidFill>
                  <a:srgbClr val="353535"/>
                </a:solidFill>
                <a:latin typeface="Calibri" panose="020F0502020204030204" pitchFamily="34" charset="0"/>
                <a:ea typeface="Times New Roman" panose="02020603050405020304" pitchFamily="18" charset="0"/>
              </a:rPr>
              <a:t>Ainsi, le montant total de la taxe ayant un patrimoine de 750.000 euros est de 2.175 euros (300 euros plus 750 euros plus 1.125 euros) alors que l’an dernier il était de 1.275 euros </a:t>
            </a:r>
            <a:endParaRPr lang="fr-BE" sz="2000" b="1" dirty="0"/>
          </a:p>
        </p:txBody>
      </p:sp>
      <p:pic>
        <p:nvPicPr>
          <p:cNvPr id="16" name="Picture 4" descr="Impôt. Illustration de dessin animé mignon doodle. 629013 Art vectoriel  chez Vectee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1543" y="5408863"/>
            <a:ext cx="1327882" cy="13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909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09898" y="2363852"/>
            <a:ext cx="10578736" cy="4095613"/>
          </a:xfrm>
        </p:spPr>
        <p:txBody>
          <a:bodyPr>
            <a:normAutofit/>
          </a:bodyPr>
          <a:lstStyle/>
          <a:p>
            <a:r>
              <a:rPr lang="fr-BE" dirty="0"/>
              <a:t>Enregistrement des pièces comptables</a:t>
            </a:r>
          </a:p>
          <a:p>
            <a:r>
              <a:rPr lang="fr-BE" dirty="0" smtClean="0"/>
              <a:t>Préparation </a:t>
            </a:r>
            <a:r>
              <a:rPr lang="fr-BE" dirty="0"/>
              <a:t>des documents pour les réunions de </a:t>
            </a:r>
            <a:r>
              <a:rPr lang="fr-BE" dirty="0" smtClean="0"/>
              <a:t>l’OA et de l’AG</a:t>
            </a:r>
            <a:endParaRPr lang="fr-BE" dirty="0"/>
          </a:p>
          <a:p>
            <a:r>
              <a:rPr lang="fr-BE" dirty="0" smtClean="0"/>
              <a:t>Assistance </a:t>
            </a:r>
            <a:r>
              <a:rPr lang="fr-BE" dirty="0"/>
              <a:t>dans diverses démarches administratives : Taxe du patrimoine, Déclarations au SPF Finances (Fiches fiscales, impôts, …)</a:t>
            </a:r>
          </a:p>
          <a:p>
            <a:r>
              <a:rPr lang="fr-BE" dirty="0" smtClean="0"/>
              <a:t>Préparation </a:t>
            </a:r>
            <a:r>
              <a:rPr lang="fr-BE" dirty="0"/>
              <a:t>des documents pour le dépôt annuel au Greffe ou à la BNB</a:t>
            </a:r>
          </a:p>
          <a:p>
            <a:r>
              <a:rPr lang="fr-BE" dirty="0" smtClean="0"/>
              <a:t>…</a:t>
            </a:r>
            <a:endParaRPr lang="fr-BE"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a:solidFill>
                  <a:schemeClr val="accent6">
                    <a:lumMod val="50000"/>
                  </a:schemeClr>
                </a:solidFill>
              </a:rPr>
              <a:t>L’assistance administrative aux ASBL</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9669" y="1325687"/>
            <a:ext cx="9413966" cy="707886"/>
          </a:xfrm>
          <a:prstGeom prst="rect">
            <a:avLst/>
          </a:prstGeom>
          <a:noFill/>
        </p:spPr>
        <p:txBody>
          <a:bodyPr wrap="square" rtlCol="0">
            <a:spAutoFit/>
          </a:bodyPr>
          <a:lstStyle/>
          <a:p>
            <a:r>
              <a:rPr lang="fr-BE" sz="4000" b="1" dirty="0" smtClean="0">
                <a:effectLst>
                  <a:outerShdw blurRad="38100" dist="38100" dir="2700000" algn="tl">
                    <a:srgbClr val="000000">
                      <a:alpha val="43137"/>
                    </a:srgbClr>
                  </a:outerShdw>
                </a:effectLst>
              </a:rPr>
              <a:t>Ça consiste en quoi ?</a:t>
            </a:r>
            <a:endParaRPr lang="fr-BE" sz="4000" b="1" dirty="0">
              <a:effectLst>
                <a:outerShdw blurRad="38100" dist="38100" dir="2700000" algn="tl">
                  <a:srgbClr val="000000">
                    <a:alpha val="43137"/>
                  </a:srgbClr>
                </a:outerShdw>
              </a:effectLst>
            </a:endParaRPr>
          </a:p>
        </p:txBody>
      </p:sp>
      <p:pic>
        <p:nvPicPr>
          <p:cNvPr id="10" name="Picture 4" descr="Savoir les missions de l'expert-comptable (Partie 1/2) - A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9160" y="5164183"/>
            <a:ext cx="1606337" cy="149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738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a:solidFill>
                  <a:schemeClr val="accent6">
                    <a:lumMod val="50000"/>
                  </a:schemeClr>
                </a:solidFill>
              </a:rPr>
              <a:t>L’assistance administrative aux ASBL</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83771" y="2661609"/>
            <a:ext cx="10570028" cy="1107996"/>
          </a:xfrm>
          <a:prstGeom prst="rect">
            <a:avLst/>
          </a:prstGeom>
          <a:noFill/>
        </p:spPr>
        <p:txBody>
          <a:bodyPr wrap="square" rtlCol="0">
            <a:spAutoFit/>
          </a:bodyPr>
          <a:lstStyle/>
          <a:p>
            <a:r>
              <a:rPr lang="fr-BE" sz="6600" b="1" dirty="0" smtClean="0">
                <a:effectLst>
                  <a:outerShdw blurRad="38100" dist="38100" dir="2700000" algn="tl">
                    <a:srgbClr val="000000">
                      <a:alpha val="43137"/>
                    </a:srgbClr>
                  </a:outerShdw>
                </a:effectLst>
              </a:rPr>
              <a:t>Merci de votre attention !</a:t>
            </a:r>
            <a:endParaRPr lang="fr-BE" sz="6600" b="1" dirty="0">
              <a:effectLst>
                <a:outerShdw blurRad="38100" dist="38100" dir="2700000" algn="tl">
                  <a:srgbClr val="000000">
                    <a:alpha val="43137"/>
                  </a:srgbClr>
                </a:outerShdw>
              </a:effectLst>
            </a:endParaRPr>
          </a:p>
        </p:txBody>
      </p:sp>
      <p:pic>
        <p:nvPicPr>
          <p:cNvPr id="10" name="Picture 4" descr="Savoir les missions de l'expert-comptable (Partie 1/2) - A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9160" y="5164183"/>
            <a:ext cx="1606337" cy="149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817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838201" y="1513983"/>
            <a:ext cx="9808677" cy="1325563"/>
          </a:xfrm>
        </p:spPr>
        <p:txBody>
          <a:bodyPr>
            <a:normAutofit fontScale="90000"/>
          </a:bodyPr>
          <a:lstStyle/>
          <a:p>
            <a:pPr algn="ctr"/>
            <a:r>
              <a:rPr lang="fr-BE" sz="4800" b="1" dirty="0">
                <a:solidFill>
                  <a:schemeClr val="accent6">
                    <a:lumMod val="50000"/>
                  </a:schemeClr>
                </a:solidFill>
              </a:rPr>
              <a:t>Le soutien à des associations    </a:t>
            </a:r>
            <a:br>
              <a:rPr lang="fr-BE" sz="4800" b="1" dirty="0">
                <a:solidFill>
                  <a:schemeClr val="accent6">
                    <a:lumMod val="50000"/>
                  </a:schemeClr>
                </a:solidFill>
              </a:rPr>
            </a:br>
            <a:r>
              <a:rPr lang="fr-BE" sz="4800" b="1" dirty="0">
                <a:solidFill>
                  <a:schemeClr val="accent6">
                    <a:lumMod val="50000"/>
                  </a:schemeClr>
                </a:solidFill>
              </a:rPr>
              <a:t>de terrain et AOP fourni par :</a:t>
            </a:r>
          </a:p>
        </p:txBody>
      </p:sp>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pic>
        <p:nvPicPr>
          <p:cNvPr id="7" name="Immagine 12">
            <a:extLst>
              <a:ext uri="{FF2B5EF4-FFF2-40B4-BE49-F238E27FC236}">
                <a16:creationId xmlns:a16="http://schemas.microsoft.com/office/drawing/2014/main" id="{E7587B7B-666B-0058-D178-F47D0B2FC171}"/>
              </a:ext>
            </a:extLst>
          </p:cNvPr>
          <p:cNvPicPr>
            <a:picLocks noChangeAspect="1"/>
          </p:cNvPicPr>
          <p:nvPr/>
        </p:nvPicPr>
        <p:blipFill>
          <a:blip r:embed="rId3"/>
          <a:stretch>
            <a:fillRect/>
          </a:stretch>
        </p:blipFill>
        <p:spPr>
          <a:xfrm>
            <a:off x="4708633" y="3028108"/>
            <a:ext cx="1630018" cy="1555925"/>
          </a:xfrm>
          <a:prstGeom prst="rect">
            <a:avLst/>
          </a:prstGeom>
        </p:spPr>
      </p:pic>
      <p:sp>
        <p:nvSpPr>
          <p:cNvPr id="8" name="ZoneTexte 7">
            <a:extLst>
              <a:ext uri="{FF2B5EF4-FFF2-40B4-BE49-F238E27FC236}">
                <a16:creationId xmlns:a16="http://schemas.microsoft.com/office/drawing/2014/main" id="{B0438F7B-32B2-A328-3554-D8FDA584A5C3}"/>
              </a:ext>
            </a:extLst>
          </p:cNvPr>
          <p:cNvSpPr txBox="1"/>
          <p:nvPr/>
        </p:nvSpPr>
        <p:spPr>
          <a:xfrm>
            <a:off x="1882571" y="4699215"/>
            <a:ext cx="7393951" cy="1446550"/>
          </a:xfrm>
          <a:prstGeom prst="rect">
            <a:avLst/>
          </a:prstGeom>
          <a:noFill/>
        </p:spPr>
        <p:txBody>
          <a:bodyPr wrap="square" rtlCol="0">
            <a:spAutoFit/>
          </a:bodyPr>
          <a:lstStyle/>
          <a:p>
            <a:pPr algn="ctr"/>
            <a:r>
              <a:rPr lang="it-IT" sz="4400" b="1" dirty="0"/>
              <a:t>CARITAS SECOURS</a:t>
            </a:r>
          </a:p>
          <a:p>
            <a:pPr algn="ctr"/>
            <a:r>
              <a:rPr lang="it-IT" sz="4400" b="1" dirty="0"/>
              <a:t>CARITAS HAINAUT</a:t>
            </a:r>
          </a:p>
        </p:txBody>
      </p:sp>
      <p:sp>
        <p:nvSpPr>
          <p:cNvPr id="9" name="ZoneTexte 8"/>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10" name="Connecteur droit 9"/>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440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13560-2C78-CCC9-39B6-9D5E93B7F9DB}"/>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C99B64F-6694-4A26-E63C-651021A3F1C1}"/>
              </a:ext>
            </a:extLst>
          </p:cNvPr>
          <p:cNvSpPr>
            <a:spLocks noGrp="1"/>
          </p:cNvSpPr>
          <p:nvPr>
            <p:ph idx="1"/>
          </p:nvPr>
        </p:nvSpPr>
        <p:spPr>
          <a:xfrm>
            <a:off x="838200" y="2333107"/>
            <a:ext cx="11075504" cy="3843856"/>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7B3F052A-B30C-CF36-8C83-C52F02B83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9" name="ZoneTexte 8">
            <a:extLst>
              <a:ext uri="{FF2B5EF4-FFF2-40B4-BE49-F238E27FC236}">
                <a16:creationId xmlns:a16="http://schemas.microsoft.com/office/drawing/2014/main" id="{372897B7-9BF9-4A0C-FB61-41D27EA35DB8}"/>
              </a:ext>
            </a:extLst>
          </p:cNvPr>
          <p:cNvSpPr txBox="1"/>
          <p:nvPr/>
        </p:nvSpPr>
        <p:spPr>
          <a:xfrm>
            <a:off x="622646" y="1344132"/>
            <a:ext cx="10305948" cy="5262979"/>
          </a:xfrm>
          <a:prstGeom prst="rect">
            <a:avLst/>
          </a:prstGeom>
          <a:noFill/>
        </p:spPr>
        <p:txBody>
          <a:bodyPr wrap="square">
            <a:spAutoFit/>
          </a:bodyPr>
          <a:lstStyle/>
          <a:p>
            <a:r>
              <a:rPr lang="fr-BE" sz="2800" b="1" dirty="0">
                <a:solidFill>
                  <a:srgbClr val="002060"/>
                </a:solidFill>
              </a:rPr>
              <a:t>La délégation du Hainaut de Caritas Secours Francophone fait partie du réseau CARITAS et apporte son soutien à une trentaine d’associations de terrain de lutte contre la pauvreté et l’exclusion sociale en :</a:t>
            </a:r>
          </a:p>
          <a:p>
            <a:r>
              <a:rPr lang="fr-BE" sz="2800" b="1" dirty="0">
                <a:solidFill>
                  <a:schemeClr val="accent6">
                    <a:lumMod val="75000"/>
                  </a:schemeClr>
                </a:solidFill>
              </a:rPr>
              <a:t>-</a:t>
            </a:r>
            <a:r>
              <a:rPr lang="fr-BE" sz="2800" b="1" dirty="0">
                <a:solidFill>
                  <a:srgbClr val="002060"/>
                </a:solidFill>
              </a:rPr>
              <a:t>	</a:t>
            </a:r>
            <a:r>
              <a:rPr lang="fr-BE" sz="2800" b="1" dirty="0">
                <a:solidFill>
                  <a:schemeClr val="accent6">
                    <a:lumMod val="50000"/>
                  </a:schemeClr>
                </a:solidFill>
              </a:rPr>
              <a:t>leur permettant la défiscalisation des dons</a:t>
            </a:r>
          </a:p>
          <a:p>
            <a:r>
              <a:rPr lang="fr-BE" sz="2800" b="1" dirty="0">
                <a:solidFill>
                  <a:schemeClr val="accent6">
                    <a:lumMod val="50000"/>
                  </a:schemeClr>
                </a:solidFill>
              </a:rPr>
              <a:t>-	leur donnant un appui organisationnel en terme </a:t>
            </a:r>
          </a:p>
          <a:p>
            <a:r>
              <a:rPr lang="fr-BE" sz="2800" b="1" dirty="0">
                <a:solidFill>
                  <a:schemeClr val="accent6">
                    <a:lumMod val="50000"/>
                  </a:schemeClr>
                </a:solidFill>
              </a:rPr>
              <a:t>	de conseil juridique, financier et social</a:t>
            </a:r>
          </a:p>
          <a:p>
            <a:endParaRPr lang="fr-BE" sz="2800" b="1" dirty="0">
              <a:solidFill>
                <a:schemeClr val="accent6">
                  <a:lumMod val="50000"/>
                </a:schemeClr>
              </a:solidFill>
            </a:endParaRPr>
          </a:p>
          <a:p>
            <a:r>
              <a:rPr lang="fr-BE" sz="2800" b="1" dirty="0">
                <a:solidFill>
                  <a:srgbClr val="002060"/>
                </a:solidFill>
              </a:rPr>
              <a:t>Pour obtenir la défiscalisation des dons l’association signe une convention d’affiliation qui lui donne un ‘code projet’ pouvant être utilisé par les donateurs qui versent sur le compte de CS pour obtenir l’attestation fiscale pour dons égaux ou supérieurs à € 40 /an</a:t>
            </a:r>
          </a:p>
        </p:txBody>
      </p:sp>
      <p:pic>
        <p:nvPicPr>
          <p:cNvPr id="4" name="Immagine 12">
            <a:extLst>
              <a:ext uri="{FF2B5EF4-FFF2-40B4-BE49-F238E27FC236}">
                <a16:creationId xmlns:a16="http://schemas.microsoft.com/office/drawing/2014/main" id="{7B68D05D-B88B-117B-248C-A0269EC3CD8C}"/>
              </a:ext>
            </a:extLst>
          </p:cNvPr>
          <p:cNvPicPr>
            <a:picLocks noChangeAspect="1"/>
          </p:cNvPicPr>
          <p:nvPr/>
        </p:nvPicPr>
        <p:blipFill>
          <a:blip r:embed="rId3"/>
          <a:stretch>
            <a:fillRect/>
          </a:stretch>
        </p:blipFill>
        <p:spPr>
          <a:xfrm>
            <a:off x="10989952" y="5809697"/>
            <a:ext cx="923752" cy="881763"/>
          </a:xfrm>
          <a:prstGeom prst="rect">
            <a:avLst/>
          </a:prstGeom>
        </p:spPr>
      </p:pic>
      <p:sp>
        <p:nvSpPr>
          <p:cNvPr id="10" name="ZoneTexte 9">
            <a:extLst>
              <a:ext uri="{FF2B5EF4-FFF2-40B4-BE49-F238E27FC236}">
                <a16:creationId xmlns:a16="http://schemas.microsoft.com/office/drawing/2014/main" id="{2B806E98-5699-AF9D-BC4E-E987614837A6}"/>
              </a:ext>
            </a:extLst>
          </p:cNvPr>
          <p:cNvSpPr txBox="1"/>
          <p:nvPr/>
        </p:nvSpPr>
        <p:spPr>
          <a:xfrm>
            <a:off x="4038108" y="762158"/>
            <a:ext cx="2944932" cy="830997"/>
          </a:xfrm>
          <a:prstGeom prst="rect">
            <a:avLst/>
          </a:prstGeom>
          <a:noFill/>
        </p:spPr>
        <p:txBody>
          <a:bodyPr wrap="square">
            <a:spAutoFit/>
          </a:bodyPr>
          <a:lstStyle/>
          <a:p>
            <a:r>
              <a:rPr lang="it-IT" sz="2800" b="1" dirty="0"/>
              <a:t>CARITAS SECOURS</a:t>
            </a:r>
          </a:p>
          <a:p>
            <a:endParaRPr lang="it-IT" sz="2000" b="1" dirty="0"/>
          </a:p>
        </p:txBody>
      </p:sp>
      <p:sp>
        <p:nvSpPr>
          <p:cNvPr id="7" name="ZoneTexte 6"/>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8" name="Connecteur droit 7"/>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010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13560-2C78-CCC9-39B6-9D5E93B7F9DB}"/>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C99B64F-6694-4A26-E63C-651021A3F1C1}"/>
              </a:ext>
            </a:extLst>
          </p:cNvPr>
          <p:cNvSpPr>
            <a:spLocks noGrp="1"/>
          </p:cNvSpPr>
          <p:nvPr>
            <p:ph idx="1"/>
          </p:nvPr>
        </p:nvSpPr>
        <p:spPr>
          <a:xfrm>
            <a:off x="838200" y="2333107"/>
            <a:ext cx="11075504" cy="3843856"/>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7B3F052A-B30C-CF36-8C83-C52F02B83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9" name="ZoneTexte 8">
            <a:extLst>
              <a:ext uri="{FF2B5EF4-FFF2-40B4-BE49-F238E27FC236}">
                <a16:creationId xmlns:a16="http://schemas.microsoft.com/office/drawing/2014/main" id="{372897B7-9BF9-4A0C-FB61-41D27EA35DB8}"/>
              </a:ext>
            </a:extLst>
          </p:cNvPr>
          <p:cNvSpPr txBox="1"/>
          <p:nvPr/>
        </p:nvSpPr>
        <p:spPr>
          <a:xfrm>
            <a:off x="556385" y="1553316"/>
            <a:ext cx="10305948" cy="5262979"/>
          </a:xfrm>
          <a:prstGeom prst="rect">
            <a:avLst/>
          </a:prstGeom>
          <a:noFill/>
        </p:spPr>
        <p:txBody>
          <a:bodyPr wrap="square">
            <a:spAutoFit/>
          </a:bodyPr>
          <a:lstStyle/>
          <a:p>
            <a:r>
              <a:rPr lang="fr-FR" sz="2800" b="1" dirty="0">
                <a:solidFill>
                  <a:srgbClr val="002060"/>
                </a:solidFill>
              </a:rPr>
              <a:t>CARITAS SECOURS (CS) appuie des associations dans les domaines suivants :</a:t>
            </a:r>
          </a:p>
          <a:p>
            <a:r>
              <a:rPr lang="fr-FR" sz="2800" b="1" dirty="0">
                <a:solidFill>
                  <a:srgbClr val="002060"/>
                </a:solidFill>
              </a:rPr>
              <a:t>Soins palliatifs - Aide à la petite enfance - Accueil des réfugiés - Aide alimentaire - Vestiaires - Jardins partagés - Médiation de dettes - Ecole de devoirs - Réinsertion socio-professionnelle - Lutte contre le sans-abrisme - Aide à l’accès au logement - Activités éducatives adaptées aux enfants avec handicap - Frais de soins de santé, etc.</a:t>
            </a:r>
          </a:p>
          <a:p>
            <a:endParaRPr lang="fr-FR" sz="2800" b="1" dirty="0">
              <a:solidFill>
                <a:srgbClr val="002060"/>
              </a:solidFill>
            </a:endParaRPr>
          </a:p>
          <a:p>
            <a:r>
              <a:rPr lang="fr-FR" sz="2800" b="1" dirty="0">
                <a:solidFill>
                  <a:srgbClr val="FF0000"/>
                </a:solidFill>
              </a:rPr>
              <a:t>IMPORTANT</a:t>
            </a:r>
            <a:r>
              <a:rPr lang="fr-FR" sz="2800" b="1" dirty="0">
                <a:solidFill>
                  <a:schemeClr val="accent6">
                    <a:lumMod val="75000"/>
                  </a:schemeClr>
                </a:solidFill>
              </a:rPr>
              <a:t> : pour être affiliés à CS les statuts de l’association doivent impérativement mentionner comme l’un des buts sociaux l’aide aux personnes démunies / défavorisées et/ou le mot ‘pauvreté’ </a:t>
            </a:r>
            <a:endParaRPr lang="fr-BE" sz="2800" b="1" dirty="0">
              <a:solidFill>
                <a:schemeClr val="accent6">
                  <a:lumMod val="75000"/>
                </a:schemeClr>
              </a:solidFill>
            </a:endParaRPr>
          </a:p>
        </p:txBody>
      </p:sp>
      <p:sp>
        <p:nvSpPr>
          <p:cNvPr id="10" name="ZoneTexte 9">
            <a:extLst>
              <a:ext uri="{FF2B5EF4-FFF2-40B4-BE49-F238E27FC236}">
                <a16:creationId xmlns:a16="http://schemas.microsoft.com/office/drawing/2014/main" id="{2B806E98-5699-AF9D-BC4E-E987614837A6}"/>
              </a:ext>
            </a:extLst>
          </p:cNvPr>
          <p:cNvSpPr txBox="1"/>
          <p:nvPr/>
        </p:nvSpPr>
        <p:spPr>
          <a:xfrm>
            <a:off x="3767399" y="879443"/>
            <a:ext cx="2944932" cy="830997"/>
          </a:xfrm>
          <a:prstGeom prst="rect">
            <a:avLst/>
          </a:prstGeom>
          <a:noFill/>
        </p:spPr>
        <p:txBody>
          <a:bodyPr wrap="square">
            <a:spAutoFit/>
          </a:bodyPr>
          <a:lstStyle/>
          <a:p>
            <a:r>
              <a:rPr lang="it-IT" sz="2800" b="1" dirty="0"/>
              <a:t>CARITAS SECOURS</a:t>
            </a:r>
          </a:p>
          <a:p>
            <a:endParaRPr lang="it-IT" sz="2000" b="1" dirty="0"/>
          </a:p>
        </p:txBody>
      </p:sp>
      <p:pic>
        <p:nvPicPr>
          <p:cNvPr id="7" name="Immagine 12">
            <a:extLst>
              <a:ext uri="{FF2B5EF4-FFF2-40B4-BE49-F238E27FC236}">
                <a16:creationId xmlns:a16="http://schemas.microsoft.com/office/drawing/2014/main" id="{7B68D05D-B88B-117B-248C-A0269EC3CD8C}"/>
              </a:ext>
            </a:extLst>
          </p:cNvPr>
          <p:cNvPicPr>
            <a:picLocks noChangeAspect="1"/>
          </p:cNvPicPr>
          <p:nvPr/>
        </p:nvPicPr>
        <p:blipFill>
          <a:blip r:embed="rId3"/>
          <a:stretch>
            <a:fillRect/>
          </a:stretch>
        </p:blipFill>
        <p:spPr>
          <a:xfrm>
            <a:off x="10989952" y="5809697"/>
            <a:ext cx="923752" cy="881763"/>
          </a:xfrm>
          <a:prstGeom prst="rect">
            <a:avLst/>
          </a:prstGeom>
        </p:spPr>
      </p:pic>
      <p:sp>
        <p:nvSpPr>
          <p:cNvPr id="8" name="ZoneTexte 7"/>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11" name="Connecteur droit 10"/>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969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838200" y="2333107"/>
            <a:ext cx="11075504" cy="3843856"/>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9" name="ZoneTexte 8">
            <a:extLst>
              <a:ext uri="{FF2B5EF4-FFF2-40B4-BE49-F238E27FC236}">
                <a16:creationId xmlns:a16="http://schemas.microsoft.com/office/drawing/2014/main" id="{A4FC9AAE-0498-6EFF-A6A5-752852D42F93}"/>
              </a:ext>
            </a:extLst>
          </p:cNvPr>
          <p:cNvSpPr txBox="1"/>
          <p:nvPr/>
        </p:nvSpPr>
        <p:spPr>
          <a:xfrm>
            <a:off x="533399" y="1945250"/>
            <a:ext cx="10305948" cy="3108543"/>
          </a:xfrm>
          <a:prstGeom prst="rect">
            <a:avLst/>
          </a:prstGeom>
          <a:noFill/>
        </p:spPr>
        <p:txBody>
          <a:bodyPr wrap="square">
            <a:spAutoFit/>
          </a:bodyPr>
          <a:lstStyle/>
          <a:p>
            <a:r>
              <a:rPr lang="fr-BE" sz="2800" b="1" dirty="0">
                <a:solidFill>
                  <a:srgbClr val="002060"/>
                </a:solidFill>
              </a:rPr>
              <a:t>CARITAS HAINAUT et une association diocésaine bénéficiant d’une collecte annuelle (en février) qui soutient le travail social  d’associations et AOP dans le diocèse de Tournai</a:t>
            </a:r>
          </a:p>
          <a:p>
            <a:endParaRPr lang="fr-BE" sz="2800" b="1" dirty="0">
              <a:solidFill>
                <a:srgbClr val="002060"/>
              </a:solidFill>
            </a:endParaRPr>
          </a:p>
          <a:p>
            <a:r>
              <a:rPr lang="fr-BE" sz="2800" b="1" dirty="0">
                <a:solidFill>
                  <a:srgbClr val="002060"/>
                </a:solidFill>
              </a:rPr>
              <a:t>Dans le Hainaut CARITAS HAINAUT a soutenu, ces dernières    années, une quarantaine d’associations, dont des AOP. </a:t>
            </a:r>
          </a:p>
          <a:p>
            <a:r>
              <a:rPr lang="fr-BE" sz="2800" b="1" dirty="0">
                <a:solidFill>
                  <a:srgbClr val="002060"/>
                </a:solidFill>
              </a:rPr>
              <a:t>Dans la région du Centre :</a:t>
            </a:r>
          </a:p>
        </p:txBody>
      </p:sp>
      <p:sp>
        <p:nvSpPr>
          <p:cNvPr id="10" name="ZoneTexte 9">
            <a:extLst>
              <a:ext uri="{FF2B5EF4-FFF2-40B4-BE49-F238E27FC236}">
                <a16:creationId xmlns:a16="http://schemas.microsoft.com/office/drawing/2014/main" id="{9CBA060A-0892-3672-2E4F-AE3DC26F0F18}"/>
              </a:ext>
            </a:extLst>
          </p:cNvPr>
          <p:cNvSpPr txBox="1"/>
          <p:nvPr/>
        </p:nvSpPr>
        <p:spPr>
          <a:xfrm>
            <a:off x="4399903" y="834178"/>
            <a:ext cx="2944932" cy="523220"/>
          </a:xfrm>
          <a:prstGeom prst="rect">
            <a:avLst/>
          </a:prstGeom>
          <a:noFill/>
        </p:spPr>
        <p:txBody>
          <a:bodyPr wrap="square">
            <a:spAutoFit/>
          </a:bodyPr>
          <a:lstStyle/>
          <a:p>
            <a:r>
              <a:rPr lang="it-IT" sz="2800" b="1" dirty="0"/>
              <a:t>CARITAS HAINAUT</a:t>
            </a:r>
          </a:p>
        </p:txBody>
      </p:sp>
      <p:pic>
        <p:nvPicPr>
          <p:cNvPr id="7" name="Immagine 12">
            <a:extLst>
              <a:ext uri="{FF2B5EF4-FFF2-40B4-BE49-F238E27FC236}">
                <a16:creationId xmlns:a16="http://schemas.microsoft.com/office/drawing/2014/main" id="{7B68D05D-B88B-117B-248C-A0269EC3CD8C}"/>
              </a:ext>
            </a:extLst>
          </p:cNvPr>
          <p:cNvPicPr>
            <a:picLocks noChangeAspect="1"/>
          </p:cNvPicPr>
          <p:nvPr/>
        </p:nvPicPr>
        <p:blipFill>
          <a:blip r:embed="rId3"/>
          <a:stretch>
            <a:fillRect/>
          </a:stretch>
        </p:blipFill>
        <p:spPr>
          <a:xfrm>
            <a:off x="10989952" y="5809697"/>
            <a:ext cx="923752" cy="881763"/>
          </a:xfrm>
          <a:prstGeom prst="rect">
            <a:avLst/>
          </a:prstGeom>
        </p:spPr>
      </p:pic>
      <p:sp>
        <p:nvSpPr>
          <p:cNvPr id="8" name="ZoneTexte 7"/>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11" name="Connecteur droit 10"/>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122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6C450-0373-3893-5BBC-C58C669ECAA7}"/>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7D23536-6F4F-F640-2C50-1DCBD56B9F41}"/>
              </a:ext>
            </a:extLst>
          </p:cNvPr>
          <p:cNvSpPr>
            <a:spLocks noGrp="1"/>
          </p:cNvSpPr>
          <p:nvPr>
            <p:ph idx="1"/>
          </p:nvPr>
        </p:nvSpPr>
        <p:spPr>
          <a:xfrm>
            <a:off x="838200" y="1696278"/>
            <a:ext cx="11075504" cy="4480685"/>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29B13808-5576-086F-C404-706CB6979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10" name="ZoneTexte 9">
            <a:extLst>
              <a:ext uri="{FF2B5EF4-FFF2-40B4-BE49-F238E27FC236}">
                <a16:creationId xmlns:a16="http://schemas.microsoft.com/office/drawing/2014/main" id="{062D65BA-E290-1E35-6CF2-776FF890741C}"/>
              </a:ext>
            </a:extLst>
          </p:cNvPr>
          <p:cNvSpPr txBox="1"/>
          <p:nvPr/>
        </p:nvSpPr>
        <p:spPr>
          <a:xfrm>
            <a:off x="3869816" y="714351"/>
            <a:ext cx="2944932" cy="523220"/>
          </a:xfrm>
          <a:prstGeom prst="rect">
            <a:avLst/>
          </a:prstGeom>
          <a:noFill/>
        </p:spPr>
        <p:txBody>
          <a:bodyPr wrap="square">
            <a:spAutoFit/>
          </a:bodyPr>
          <a:lstStyle/>
          <a:p>
            <a:r>
              <a:rPr lang="it-IT" sz="2800" b="1" dirty="0"/>
              <a:t>CARITAS HAINAUT</a:t>
            </a:r>
          </a:p>
        </p:txBody>
      </p:sp>
      <p:sp>
        <p:nvSpPr>
          <p:cNvPr id="7" name="ZoneTexte 6">
            <a:extLst>
              <a:ext uri="{FF2B5EF4-FFF2-40B4-BE49-F238E27FC236}">
                <a16:creationId xmlns:a16="http://schemas.microsoft.com/office/drawing/2014/main" id="{DAD7852C-D2A5-4366-F708-2FFC2FA8BB8B}"/>
              </a:ext>
            </a:extLst>
          </p:cNvPr>
          <p:cNvSpPr txBox="1"/>
          <p:nvPr/>
        </p:nvSpPr>
        <p:spPr>
          <a:xfrm>
            <a:off x="473559" y="1237571"/>
            <a:ext cx="11075504" cy="5693866"/>
          </a:xfrm>
          <a:prstGeom prst="rect">
            <a:avLst/>
          </a:prstGeom>
          <a:noFill/>
        </p:spPr>
        <p:txBody>
          <a:bodyPr wrap="square">
            <a:spAutoFit/>
          </a:bodyPr>
          <a:lstStyle/>
          <a:p>
            <a:r>
              <a:rPr lang="fr-BE" sz="2800" b="1" dirty="0">
                <a:solidFill>
                  <a:srgbClr val="002060"/>
                </a:solidFill>
              </a:rPr>
              <a:t>3 typologies de projets : partenaires, ponctuels, urgence</a:t>
            </a:r>
          </a:p>
          <a:p>
            <a:pPr marL="457200" indent="-457200">
              <a:buFont typeface="Wingdings" panose="05000000000000000000" pitchFamily="2" charset="2"/>
              <a:buChar char="Ø"/>
            </a:pPr>
            <a:r>
              <a:rPr lang="fr-BE" sz="2800" b="1" dirty="0">
                <a:solidFill>
                  <a:srgbClr val="002060"/>
                </a:solidFill>
              </a:rPr>
              <a:t>Viabilité + pérennité</a:t>
            </a:r>
          </a:p>
          <a:p>
            <a:pPr marL="457200" indent="-457200">
              <a:buFont typeface="Wingdings" panose="05000000000000000000" pitchFamily="2" charset="2"/>
              <a:buChar char="Ø"/>
            </a:pPr>
            <a:endParaRPr lang="fr-BE" sz="2800" b="1" dirty="0">
              <a:solidFill>
                <a:srgbClr val="002060"/>
              </a:solidFill>
            </a:endParaRPr>
          </a:p>
          <a:p>
            <a:r>
              <a:rPr lang="fr-BE" sz="2800" b="1" dirty="0">
                <a:solidFill>
                  <a:srgbClr val="002060"/>
                </a:solidFill>
              </a:rPr>
              <a:t>2 méthodologies d’appui :</a:t>
            </a:r>
          </a:p>
          <a:p>
            <a:pPr marL="457200" indent="-457200">
              <a:buFont typeface="Courier New" panose="02070309020205020404" pitchFamily="49" charset="0"/>
              <a:buChar char="o"/>
            </a:pPr>
            <a:r>
              <a:rPr lang="fr-BE" sz="2800" b="1" dirty="0">
                <a:solidFill>
                  <a:srgbClr val="002060"/>
                </a:solidFill>
              </a:rPr>
              <a:t>Don/subside</a:t>
            </a:r>
          </a:p>
          <a:p>
            <a:pPr marL="457200" indent="-457200">
              <a:buFont typeface="Courier New" panose="02070309020205020404" pitchFamily="49" charset="0"/>
              <a:buChar char="o"/>
            </a:pPr>
            <a:r>
              <a:rPr lang="fr-BE" sz="2800" b="1" dirty="0">
                <a:solidFill>
                  <a:srgbClr val="002060"/>
                </a:solidFill>
              </a:rPr>
              <a:t>Aide Sociale Remboursable (ASR)</a:t>
            </a:r>
          </a:p>
          <a:p>
            <a:pPr marL="457200" indent="-457200">
              <a:buFont typeface="Courier New" panose="02070309020205020404" pitchFamily="49" charset="0"/>
              <a:buChar char="o"/>
            </a:pPr>
            <a:endParaRPr lang="fr-BE" sz="2800" b="1" dirty="0">
              <a:solidFill>
                <a:srgbClr val="002060"/>
              </a:solidFill>
            </a:endParaRPr>
          </a:p>
          <a:p>
            <a:r>
              <a:rPr lang="fr-FR" sz="2800" b="1" dirty="0">
                <a:solidFill>
                  <a:srgbClr val="002060"/>
                </a:solidFill>
              </a:rPr>
              <a:t>Domaines : aide à la petite enfance et jeunesse, aide alimentaire, aide aux personnes les plus démunies (sans-abris, migrants, personnes en situation de handicap physique ou mental), médiation de dettes, écoles de devoirs, épiceries sociales, permanences sociales, maisons d’accueil, maisons de quartiers, maisons médicales, insertion professionnelle, </a:t>
            </a:r>
            <a:endParaRPr lang="fr-FR" sz="2800" b="1" dirty="0" smtClean="0">
              <a:solidFill>
                <a:srgbClr val="002060"/>
              </a:solidFill>
            </a:endParaRPr>
          </a:p>
          <a:p>
            <a:r>
              <a:rPr lang="fr-FR" sz="2800" b="1" dirty="0" smtClean="0">
                <a:solidFill>
                  <a:srgbClr val="002060"/>
                </a:solidFill>
              </a:rPr>
              <a:t>etc</a:t>
            </a:r>
            <a:r>
              <a:rPr lang="fr-FR" sz="2800" b="1" dirty="0">
                <a:solidFill>
                  <a:srgbClr val="002060"/>
                </a:solidFill>
              </a:rPr>
              <a:t>.</a:t>
            </a:r>
          </a:p>
        </p:txBody>
      </p:sp>
      <p:pic>
        <p:nvPicPr>
          <p:cNvPr id="8" name="Immagine 12">
            <a:extLst>
              <a:ext uri="{FF2B5EF4-FFF2-40B4-BE49-F238E27FC236}">
                <a16:creationId xmlns:a16="http://schemas.microsoft.com/office/drawing/2014/main" id="{7B68D05D-B88B-117B-248C-A0269EC3CD8C}"/>
              </a:ext>
            </a:extLst>
          </p:cNvPr>
          <p:cNvPicPr>
            <a:picLocks noChangeAspect="1"/>
          </p:cNvPicPr>
          <p:nvPr/>
        </p:nvPicPr>
        <p:blipFill>
          <a:blip r:embed="rId3"/>
          <a:stretch>
            <a:fillRect/>
          </a:stretch>
        </p:blipFill>
        <p:spPr>
          <a:xfrm>
            <a:off x="11087187" y="5879043"/>
            <a:ext cx="923752" cy="881763"/>
          </a:xfrm>
          <a:prstGeom prst="rect">
            <a:avLst/>
          </a:prstGeom>
        </p:spPr>
      </p:pic>
      <p:sp>
        <p:nvSpPr>
          <p:cNvPr id="9" name="ZoneTexte 8"/>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11" name="Connecteur droit 10"/>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132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FAACA-7FFA-5D7D-E01F-35D106BE330E}"/>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9B6D5C2-2C66-84A6-D208-7F78B17BBC1B}"/>
              </a:ext>
            </a:extLst>
          </p:cNvPr>
          <p:cNvSpPr>
            <a:spLocks noGrp="1"/>
          </p:cNvSpPr>
          <p:nvPr>
            <p:ph idx="1"/>
          </p:nvPr>
        </p:nvSpPr>
        <p:spPr>
          <a:xfrm>
            <a:off x="838200" y="2333107"/>
            <a:ext cx="11075504" cy="3843856"/>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F1C67CD3-EE9A-4B61-7E13-2D6D60337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9" name="ZoneTexte 8">
            <a:extLst>
              <a:ext uri="{FF2B5EF4-FFF2-40B4-BE49-F238E27FC236}">
                <a16:creationId xmlns:a16="http://schemas.microsoft.com/office/drawing/2014/main" id="{D3F1C92B-C432-61BE-B651-DC580C2E5C29}"/>
              </a:ext>
            </a:extLst>
          </p:cNvPr>
          <p:cNvSpPr txBox="1"/>
          <p:nvPr/>
        </p:nvSpPr>
        <p:spPr>
          <a:xfrm>
            <a:off x="586408" y="1059786"/>
            <a:ext cx="10305948" cy="523220"/>
          </a:xfrm>
          <a:prstGeom prst="rect">
            <a:avLst/>
          </a:prstGeom>
          <a:noFill/>
        </p:spPr>
        <p:txBody>
          <a:bodyPr wrap="square">
            <a:spAutoFit/>
          </a:bodyPr>
          <a:lstStyle/>
          <a:p>
            <a:r>
              <a:rPr lang="fr-BE" sz="2800" b="1" dirty="0">
                <a:solidFill>
                  <a:srgbClr val="002060"/>
                </a:solidFill>
              </a:rPr>
              <a:t>En chiffres :</a:t>
            </a:r>
          </a:p>
        </p:txBody>
      </p:sp>
      <p:sp>
        <p:nvSpPr>
          <p:cNvPr id="10" name="ZoneTexte 9">
            <a:extLst>
              <a:ext uri="{FF2B5EF4-FFF2-40B4-BE49-F238E27FC236}">
                <a16:creationId xmlns:a16="http://schemas.microsoft.com/office/drawing/2014/main" id="{A40DAA65-E966-36E5-77DB-F82726E12AED}"/>
              </a:ext>
            </a:extLst>
          </p:cNvPr>
          <p:cNvSpPr txBox="1"/>
          <p:nvPr/>
        </p:nvSpPr>
        <p:spPr>
          <a:xfrm>
            <a:off x="4383621" y="674558"/>
            <a:ext cx="2944932" cy="523220"/>
          </a:xfrm>
          <a:prstGeom prst="rect">
            <a:avLst/>
          </a:prstGeom>
          <a:noFill/>
        </p:spPr>
        <p:txBody>
          <a:bodyPr wrap="square">
            <a:spAutoFit/>
          </a:bodyPr>
          <a:lstStyle/>
          <a:p>
            <a:r>
              <a:rPr lang="it-IT" sz="2800" b="1" dirty="0"/>
              <a:t>CARITAS HAINAUT</a:t>
            </a:r>
          </a:p>
        </p:txBody>
      </p:sp>
      <p:pic>
        <p:nvPicPr>
          <p:cNvPr id="7" name="Image 6">
            <a:extLst>
              <a:ext uri="{FF2B5EF4-FFF2-40B4-BE49-F238E27FC236}">
                <a16:creationId xmlns:a16="http://schemas.microsoft.com/office/drawing/2014/main" id="{B2C0F459-9DB4-182B-9AA0-F77A0CA7F5BE}"/>
              </a:ext>
            </a:extLst>
          </p:cNvPr>
          <p:cNvPicPr>
            <a:picLocks noChangeAspect="1"/>
          </p:cNvPicPr>
          <p:nvPr/>
        </p:nvPicPr>
        <p:blipFill>
          <a:blip r:embed="rId3"/>
          <a:stretch>
            <a:fillRect/>
          </a:stretch>
        </p:blipFill>
        <p:spPr>
          <a:xfrm>
            <a:off x="689114" y="1667999"/>
            <a:ext cx="10664686" cy="4738427"/>
          </a:xfrm>
          <a:prstGeom prst="rect">
            <a:avLst/>
          </a:prstGeom>
        </p:spPr>
      </p:pic>
      <p:pic>
        <p:nvPicPr>
          <p:cNvPr id="8" name="Immagine 12">
            <a:extLst>
              <a:ext uri="{FF2B5EF4-FFF2-40B4-BE49-F238E27FC236}">
                <a16:creationId xmlns:a16="http://schemas.microsoft.com/office/drawing/2014/main" id="{7B68D05D-B88B-117B-248C-A0269EC3CD8C}"/>
              </a:ext>
            </a:extLst>
          </p:cNvPr>
          <p:cNvPicPr>
            <a:picLocks noChangeAspect="1"/>
          </p:cNvPicPr>
          <p:nvPr/>
        </p:nvPicPr>
        <p:blipFill>
          <a:blip r:embed="rId4"/>
          <a:stretch>
            <a:fillRect/>
          </a:stretch>
        </p:blipFill>
        <p:spPr>
          <a:xfrm>
            <a:off x="11356739" y="6061166"/>
            <a:ext cx="823577" cy="786141"/>
          </a:xfrm>
          <a:prstGeom prst="rect">
            <a:avLst/>
          </a:prstGeom>
        </p:spPr>
      </p:pic>
      <p:sp>
        <p:nvSpPr>
          <p:cNvPr id="11" name="ZoneTexte 10"/>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12" name="Connecteur droit 11"/>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4304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05430-1594-8136-23F1-69AB344D6EA8}"/>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9FCF2A6-52BE-31C0-2192-A355BADAFEFE}"/>
              </a:ext>
            </a:extLst>
          </p:cNvPr>
          <p:cNvSpPr>
            <a:spLocks noGrp="1"/>
          </p:cNvSpPr>
          <p:nvPr>
            <p:ph idx="1"/>
          </p:nvPr>
        </p:nvSpPr>
        <p:spPr>
          <a:xfrm>
            <a:off x="838200" y="2333107"/>
            <a:ext cx="11075504" cy="3843856"/>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32D66B0E-142E-66D6-1389-15910ADEA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10" name="ZoneTexte 9">
            <a:extLst>
              <a:ext uri="{FF2B5EF4-FFF2-40B4-BE49-F238E27FC236}">
                <a16:creationId xmlns:a16="http://schemas.microsoft.com/office/drawing/2014/main" id="{DB1E0067-6268-D547-18C8-7EC222E55009}"/>
              </a:ext>
            </a:extLst>
          </p:cNvPr>
          <p:cNvSpPr txBox="1"/>
          <p:nvPr/>
        </p:nvSpPr>
        <p:spPr>
          <a:xfrm>
            <a:off x="4122365" y="782426"/>
            <a:ext cx="2944932" cy="523220"/>
          </a:xfrm>
          <a:prstGeom prst="rect">
            <a:avLst/>
          </a:prstGeom>
          <a:noFill/>
        </p:spPr>
        <p:txBody>
          <a:bodyPr wrap="square">
            <a:spAutoFit/>
          </a:bodyPr>
          <a:lstStyle/>
          <a:p>
            <a:r>
              <a:rPr lang="it-IT" sz="2800" b="1" dirty="0"/>
              <a:t>CARITAS HAINAUT</a:t>
            </a:r>
          </a:p>
        </p:txBody>
      </p:sp>
      <p:pic>
        <p:nvPicPr>
          <p:cNvPr id="6" name="Image 5">
            <a:extLst>
              <a:ext uri="{FF2B5EF4-FFF2-40B4-BE49-F238E27FC236}">
                <a16:creationId xmlns:a16="http://schemas.microsoft.com/office/drawing/2014/main" id="{B1BC33C2-E3B2-0B47-B4EE-A9FFCF017B7E}"/>
              </a:ext>
            </a:extLst>
          </p:cNvPr>
          <p:cNvPicPr>
            <a:picLocks noChangeAspect="1"/>
          </p:cNvPicPr>
          <p:nvPr/>
        </p:nvPicPr>
        <p:blipFill>
          <a:blip r:embed="rId3"/>
          <a:stretch>
            <a:fillRect/>
          </a:stretch>
        </p:blipFill>
        <p:spPr>
          <a:xfrm>
            <a:off x="640945" y="1553315"/>
            <a:ext cx="10543890" cy="4853111"/>
          </a:xfrm>
          <a:prstGeom prst="rect">
            <a:avLst/>
          </a:prstGeom>
        </p:spPr>
      </p:pic>
      <p:pic>
        <p:nvPicPr>
          <p:cNvPr id="7" name="Immagine 12">
            <a:extLst>
              <a:ext uri="{FF2B5EF4-FFF2-40B4-BE49-F238E27FC236}">
                <a16:creationId xmlns:a16="http://schemas.microsoft.com/office/drawing/2014/main" id="{7B68D05D-B88B-117B-248C-A0269EC3CD8C}"/>
              </a:ext>
            </a:extLst>
          </p:cNvPr>
          <p:cNvPicPr>
            <a:picLocks noChangeAspect="1"/>
          </p:cNvPicPr>
          <p:nvPr/>
        </p:nvPicPr>
        <p:blipFill>
          <a:blip r:embed="rId4"/>
          <a:stretch>
            <a:fillRect/>
          </a:stretch>
        </p:blipFill>
        <p:spPr>
          <a:xfrm>
            <a:off x="10989952" y="5809697"/>
            <a:ext cx="923752" cy="881763"/>
          </a:xfrm>
          <a:prstGeom prst="rect">
            <a:avLst/>
          </a:prstGeom>
        </p:spPr>
      </p:pic>
      <p:sp>
        <p:nvSpPr>
          <p:cNvPr id="8" name="ZoneTexte 7"/>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87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28895" y="794911"/>
            <a:ext cx="11480723" cy="1325563"/>
          </a:xfrm>
        </p:spPr>
        <p:txBody>
          <a:bodyPr>
            <a:normAutofit/>
          </a:bodyPr>
          <a:lstStyle/>
          <a:p>
            <a:r>
              <a:rPr lang="fr-BE" sz="3200" b="1" dirty="0">
                <a:solidFill>
                  <a:schemeClr val="accent6">
                    <a:lumMod val="50000"/>
                  </a:schemeClr>
                </a:solidFill>
              </a:rPr>
              <a:t>Le soutien à des </a:t>
            </a:r>
            <a:r>
              <a:rPr lang="fr-BE" sz="3200" b="1" dirty="0" smtClean="0">
                <a:solidFill>
                  <a:schemeClr val="accent6">
                    <a:lumMod val="50000"/>
                  </a:schemeClr>
                </a:solidFill>
              </a:rPr>
              <a:t>associations de </a:t>
            </a:r>
            <a:r>
              <a:rPr lang="fr-BE" sz="3200" b="1" dirty="0">
                <a:solidFill>
                  <a:schemeClr val="accent6">
                    <a:lumMod val="50000"/>
                  </a:schemeClr>
                </a:solidFill>
              </a:rPr>
              <a:t>terrain et AOP fourni par </a:t>
            </a:r>
            <a:r>
              <a:rPr lang="fr-BE" sz="3200" b="1" dirty="0" smtClean="0">
                <a:solidFill>
                  <a:schemeClr val="accent6">
                    <a:lumMod val="50000"/>
                  </a:schemeClr>
                </a:solidFill>
              </a:rPr>
              <a:t>CARITAS</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83771" y="2661609"/>
            <a:ext cx="10570028" cy="1107996"/>
          </a:xfrm>
          <a:prstGeom prst="rect">
            <a:avLst/>
          </a:prstGeom>
          <a:noFill/>
        </p:spPr>
        <p:txBody>
          <a:bodyPr wrap="square" rtlCol="0">
            <a:spAutoFit/>
          </a:bodyPr>
          <a:lstStyle/>
          <a:p>
            <a:r>
              <a:rPr lang="fr-BE" sz="6600" b="1" dirty="0" smtClean="0">
                <a:effectLst>
                  <a:outerShdw blurRad="38100" dist="38100" dir="2700000" algn="tl">
                    <a:srgbClr val="000000">
                      <a:alpha val="43137"/>
                    </a:srgbClr>
                  </a:outerShdw>
                </a:effectLst>
              </a:rPr>
              <a:t>Merci de votre attention !</a:t>
            </a:r>
            <a:endParaRPr lang="fr-BE" sz="6600" b="1" dirty="0">
              <a:effectLst>
                <a:outerShdw blurRad="38100" dist="38100" dir="2700000" algn="tl">
                  <a:srgbClr val="000000">
                    <a:alpha val="43137"/>
                  </a:srgbClr>
                </a:outerShdw>
              </a:effectLst>
            </a:endParaRPr>
          </a:p>
        </p:txBody>
      </p:sp>
      <p:pic>
        <p:nvPicPr>
          <p:cNvPr id="11" name="Immagine 12">
            <a:extLst>
              <a:ext uri="{FF2B5EF4-FFF2-40B4-BE49-F238E27FC236}">
                <a16:creationId xmlns:a16="http://schemas.microsoft.com/office/drawing/2014/main" id="{7B68D05D-B88B-117B-248C-A0269EC3CD8C}"/>
              </a:ext>
            </a:extLst>
          </p:cNvPr>
          <p:cNvPicPr>
            <a:picLocks noChangeAspect="1"/>
          </p:cNvPicPr>
          <p:nvPr/>
        </p:nvPicPr>
        <p:blipFill>
          <a:blip r:embed="rId3"/>
          <a:stretch>
            <a:fillRect/>
          </a:stretch>
        </p:blipFill>
        <p:spPr>
          <a:xfrm>
            <a:off x="10989952" y="5809697"/>
            <a:ext cx="923752" cy="881763"/>
          </a:xfrm>
          <a:prstGeom prst="rect">
            <a:avLst/>
          </a:prstGeom>
        </p:spPr>
      </p:pic>
    </p:spTree>
    <p:extLst>
      <p:ext uri="{BB962C8B-B14F-4D97-AF65-F5344CB8AC3E}">
        <p14:creationId xmlns:p14="http://schemas.microsoft.com/office/powerpoint/2010/main" val="302542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a:solidFill>
                  <a:schemeClr val="accent6">
                    <a:lumMod val="50000"/>
                  </a:schemeClr>
                </a:solidFill>
              </a:rPr>
              <a:t>La taxe sur le patrimoine des ASBL</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
          <p:cNvSpPr>
            <a:spLocks noGrp="1"/>
          </p:cNvSpPr>
          <p:nvPr>
            <p:ph type="sldNum" sz="quarter" idx="12"/>
          </p:nvPr>
        </p:nvSpPr>
        <p:spPr>
          <a:xfrm>
            <a:off x="7620000" y="18288"/>
            <a:ext cx="1066800" cy="329184"/>
          </a:xfrm>
        </p:spPr>
        <p:txBody>
          <a:bodyPr/>
          <a:lstStyle/>
          <a:p>
            <a:fld id="{B7FCFC4F-0CC0-42F6-9F8B-A144D7558766}" type="slidenum">
              <a:rPr lang="fr-FR" smtClean="0"/>
              <a:pPr/>
              <a:t>6</a:t>
            </a:fld>
            <a:endParaRPr lang="fr-FR" dirty="0"/>
          </a:p>
        </p:txBody>
      </p:sp>
      <p:sp>
        <p:nvSpPr>
          <p:cNvPr id="3" name="Rectangle 2"/>
          <p:cNvSpPr/>
          <p:nvPr/>
        </p:nvSpPr>
        <p:spPr>
          <a:xfrm>
            <a:off x="383177" y="2207305"/>
            <a:ext cx="10424160" cy="2258823"/>
          </a:xfrm>
          <a:prstGeom prst="rect">
            <a:avLst/>
          </a:prstGeom>
        </p:spPr>
        <p:txBody>
          <a:bodyPr wrap="square">
            <a:spAutoFit/>
          </a:bodyPr>
          <a:lstStyle/>
          <a:p>
            <a:pPr>
              <a:lnSpc>
                <a:spcPct val="107000"/>
              </a:lnSpc>
              <a:spcAft>
                <a:spcPts val="800"/>
              </a:spcAft>
            </a:pPr>
            <a:r>
              <a:rPr lang="fr-BE" sz="2000" b="1" dirty="0">
                <a:latin typeface="Calibri" panose="020F0502020204030204" pitchFamily="34" charset="0"/>
                <a:ea typeface="Calibri" panose="020F0502020204030204" pitchFamily="34" charset="0"/>
                <a:cs typeface="Times New Roman" panose="02020603050405020304" pitchFamily="18" charset="0"/>
              </a:rPr>
              <a:t>MON ASBL SERA-T-ELLE IMPACTEE NEGATIVEMENT PAR CE NOUVEAU MODE DE CALCUL ?</a:t>
            </a:r>
            <a:endParaRPr lang="fr-B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2000" dirty="0">
                <a:latin typeface="Calibri" panose="020F0502020204030204" pitchFamily="34" charset="0"/>
                <a:ea typeface="Calibri" panose="020F0502020204030204" pitchFamily="34" charset="0"/>
                <a:cs typeface="Calibri" panose="020F0502020204030204" pitchFamily="34" charset="0"/>
              </a:rPr>
              <a:t>Le point de bascule se situe juste en dessous de 315.000€. Dès lors, la grande majorité de nos ASBL paroissiales qui détiennent souvent plusieurs biens immobiliers se situent bien au-dessus de ce seuil et seront donc malheureusement impactées négativement par cette réforme et devront payer un montant sensiblement plus important… </a:t>
            </a:r>
            <a:endParaRPr lang="fr-B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85"/>
              </a:spcAft>
            </a:pPr>
            <a:endParaRPr lang="fr-BE" sz="2000" b="1" dirty="0"/>
          </a:p>
        </p:txBody>
      </p:sp>
      <p:pic>
        <p:nvPicPr>
          <p:cNvPr id="10" name="Picture 4" descr="Impôt. Illustration de dessin animé mignon doodle. 629013 Art vectoriel  chez Vectee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1543" y="5408863"/>
            <a:ext cx="1327882" cy="13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688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838201" y="1513983"/>
            <a:ext cx="9808677" cy="1325563"/>
          </a:xfrm>
        </p:spPr>
        <p:txBody>
          <a:bodyPr>
            <a:normAutofit/>
          </a:bodyPr>
          <a:lstStyle/>
          <a:p>
            <a:pPr algn="ctr"/>
            <a:r>
              <a:rPr lang="fr-BE" sz="4800" b="1" dirty="0" smtClean="0">
                <a:solidFill>
                  <a:schemeClr val="accent6">
                    <a:lumMod val="50000"/>
                  </a:schemeClr>
                </a:solidFill>
              </a:rPr>
              <a:t>Le Fonds Wallon du Logement</a:t>
            </a:r>
            <a:endParaRPr lang="fr-BE" sz="4800" b="1" dirty="0">
              <a:solidFill>
                <a:schemeClr val="accent6">
                  <a:lumMod val="50000"/>
                </a:schemeClr>
              </a:solidFill>
            </a:endParaRPr>
          </a:p>
        </p:txBody>
      </p:sp>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9" name="ZoneTexte 8"/>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10" name="Connecteur droit 9"/>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B0438F7B-32B2-A328-3554-D8FDA584A5C3}"/>
              </a:ext>
            </a:extLst>
          </p:cNvPr>
          <p:cNvSpPr txBox="1"/>
          <p:nvPr/>
        </p:nvSpPr>
        <p:spPr>
          <a:xfrm>
            <a:off x="2067523" y="2452201"/>
            <a:ext cx="8377646" cy="1446550"/>
          </a:xfrm>
          <a:prstGeom prst="rect">
            <a:avLst/>
          </a:prstGeom>
          <a:noFill/>
        </p:spPr>
        <p:txBody>
          <a:bodyPr wrap="square" rtlCol="0">
            <a:spAutoFit/>
          </a:bodyPr>
          <a:lstStyle/>
          <a:p>
            <a:r>
              <a:rPr lang="fr-BE" sz="4400" b="1" dirty="0"/>
              <a:t>Source de financement possible pour des travaux de rénovation</a:t>
            </a:r>
            <a:endParaRPr lang="fr-BE" sz="4400" dirty="0"/>
          </a:p>
        </p:txBody>
      </p:sp>
      <p:pic>
        <p:nvPicPr>
          <p:cNvPr id="41986" name="Picture 2" descr="A propos | AIS Sud-Haina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066" y="4131854"/>
            <a:ext cx="5757545" cy="233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129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re 1"/>
          <p:cNvSpPr>
            <a:spLocks noGrp="1"/>
          </p:cNvSpPr>
          <p:nvPr>
            <p:ph type="title"/>
          </p:nvPr>
        </p:nvSpPr>
        <p:spPr>
          <a:xfrm>
            <a:off x="69669" y="691159"/>
            <a:ext cx="11834948" cy="1325563"/>
          </a:xfrm>
        </p:spPr>
        <p:txBody>
          <a:bodyPr>
            <a:noAutofit/>
          </a:bodyPr>
          <a:lstStyle/>
          <a:p>
            <a:r>
              <a:rPr lang="fr-BE" sz="3200" b="1" dirty="0">
                <a:solidFill>
                  <a:schemeClr val="bg1">
                    <a:lumMod val="50000"/>
                  </a:schemeClr>
                </a:solidFill>
              </a:rPr>
              <a:t>R</a:t>
            </a:r>
            <a:r>
              <a:rPr lang="fr-BE" sz="3200" b="1" dirty="0" smtClean="0">
                <a:solidFill>
                  <a:schemeClr val="bg1">
                    <a:lumMod val="50000"/>
                  </a:schemeClr>
                </a:solidFill>
              </a:rPr>
              <a:t>énovation pour logement/location à des </a:t>
            </a: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personnes </a:t>
            </a:r>
            <a:r>
              <a:rPr lang="fr-BE" sz="3200" b="1" dirty="0" smtClean="0">
                <a:solidFill>
                  <a:schemeClr val="bg1">
                    <a:lumMod val="50000"/>
                  </a:schemeClr>
                </a:solidFill>
              </a:rPr>
              <a:t>précarisées ou modestes: </a:t>
            </a:r>
            <a:r>
              <a:rPr lang="fr-BE" sz="3200" b="1" dirty="0" smtClean="0">
                <a:solidFill>
                  <a:schemeClr val="bg1">
                    <a:lumMod val="50000"/>
                  </a:schemeClr>
                </a:solidFill>
              </a:rPr>
              <a:t>le Fonds </a:t>
            </a:r>
            <a:r>
              <a:rPr lang="fr-BE" sz="3200" b="1" dirty="0" smtClean="0">
                <a:solidFill>
                  <a:schemeClr val="bg1">
                    <a:lumMod val="50000"/>
                  </a:schemeClr>
                </a:solidFill>
              </a:rPr>
              <a:t>Wallon du Logement</a:t>
            </a:r>
            <a:endParaRPr lang="fr-BE" sz="3200" b="1" dirty="0">
              <a:solidFill>
                <a:schemeClr val="bg1">
                  <a:lumMod val="50000"/>
                </a:schemeClr>
              </a:solidFill>
            </a:endParaRPr>
          </a:p>
        </p:txBody>
      </p:sp>
      <p:sp>
        <p:nvSpPr>
          <p:cNvPr id="3" name="Espace réservé du contenu 2"/>
          <p:cNvSpPr>
            <a:spLocks noGrp="1"/>
          </p:cNvSpPr>
          <p:nvPr>
            <p:ph idx="1"/>
          </p:nvPr>
        </p:nvSpPr>
        <p:spPr>
          <a:xfrm>
            <a:off x="838199" y="2330723"/>
            <a:ext cx="10515600" cy="4351338"/>
          </a:xfrm>
        </p:spPr>
        <p:txBody>
          <a:bodyPr>
            <a:normAutofit/>
          </a:bodyPr>
          <a:lstStyle/>
          <a:p>
            <a:pPr marL="0" indent="0">
              <a:buNone/>
            </a:pPr>
            <a:r>
              <a:rPr lang="fr-FR" dirty="0">
                <a:hlinkClick r:id="rId3"/>
              </a:rPr>
              <a:t>Profil du bailleur et du bien - Fonds du Logement de Wallonie (flw.be)</a:t>
            </a:r>
            <a:endParaRPr lang="fr-FR" dirty="0" smtClean="0"/>
          </a:p>
          <a:p>
            <a:pPr algn="just"/>
            <a:r>
              <a:rPr lang="fr-FR" dirty="0" smtClean="0"/>
              <a:t>Les </a:t>
            </a:r>
            <a:r>
              <a:rPr lang="fr-FR" dirty="0"/>
              <a:t>aides sont octroyées aux propriétaires pour </a:t>
            </a:r>
            <a:r>
              <a:rPr lang="fr-FR" dirty="0" smtClean="0"/>
              <a:t>rénover des </a:t>
            </a:r>
            <a:r>
              <a:rPr lang="fr-FR" dirty="0"/>
              <a:t>biens immobiliers.</a:t>
            </a:r>
          </a:p>
          <a:p>
            <a:pPr algn="just"/>
            <a:r>
              <a:rPr lang="fr-FR" dirty="0"/>
              <a:t>Le bénéficiaire est plein propriétaire ou emphytéote du </a:t>
            </a:r>
            <a:r>
              <a:rPr lang="fr-FR" dirty="0" smtClean="0"/>
              <a:t>bien.</a:t>
            </a:r>
            <a:endParaRPr lang="fr-FR" dirty="0"/>
          </a:p>
          <a:p>
            <a:pPr algn="just"/>
            <a:r>
              <a:rPr lang="fr-FR" dirty="0"/>
              <a:t>Le bien immobilier devra en contrepartie être mis en gestion auprès d’une AIS </a:t>
            </a:r>
            <a:r>
              <a:rPr lang="fr-FR" dirty="0" smtClean="0"/>
              <a:t>(Agence Immobilière Sociale) ou </a:t>
            </a:r>
            <a:r>
              <a:rPr lang="fr-FR" dirty="0"/>
              <a:t>d’une </a:t>
            </a:r>
            <a:r>
              <a:rPr lang="fr-FR" dirty="0" smtClean="0"/>
              <a:t>APL (Association Promotion du Logement).</a:t>
            </a:r>
            <a:endParaRPr lang="fr-FR" dirty="0"/>
          </a:p>
          <a:p>
            <a:pPr algn="just"/>
            <a:r>
              <a:rPr lang="fr-FR" dirty="0"/>
              <a:t>Le bâtiment – logement ou non – doit être situé en Wallonie.</a:t>
            </a:r>
          </a:p>
          <a:p>
            <a:pPr algn="just"/>
            <a:endParaRPr lang="fr-FR" dirty="0" smtClean="0"/>
          </a:p>
          <a:p>
            <a:pPr algn="just"/>
            <a:endParaRPr lang="fr-FR" dirty="0" smtClean="0"/>
          </a:p>
        </p:txBody>
      </p:sp>
      <p:sp>
        <p:nvSpPr>
          <p:cNvPr id="5" name="ZoneTexte 4"/>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6" name="Connecteur droit 5"/>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pic>
        <p:nvPicPr>
          <p:cNvPr id="54274" name="Picture 2" descr="Nos partenaires - Soleil du Coe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6474" y="4870536"/>
            <a:ext cx="2125526" cy="212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008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1773" y="1794094"/>
            <a:ext cx="10515600" cy="4351338"/>
          </a:xfrm>
        </p:spPr>
        <p:txBody>
          <a:bodyPr>
            <a:normAutofit/>
          </a:bodyPr>
          <a:lstStyle/>
          <a:p>
            <a:pPr marL="0" indent="0">
              <a:buNone/>
            </a:pPr>
            <a:r>
              <a:rPr lang="fr-FR" i="1" dirty="0" smtClean="0"/>
              <a:t>Concrètement</a:t>
            </a:r>
            <a:r>
              <a:rPr lang="fr-FR" dirty="0" smtClean="0"/>
              <a:t> : </a:t>
            </a:r>
          </a:p>
          <a:p>
            <a:pPr algn="just"/>
            <a:r>
              <a:rPr lang="fr-FR" dirty="0" smtClean="0"/>
              <a:t>Aides sous forme de </a:t>
            </a:r>
            <a:r>
              <a:rPr lang="fr-FR" b="1" dirty="0" smtClean="0"/>
              <a:t>prêt 0%</a:t>
            </a:r>
            <a:r>
              <a:rPr lang="fr-FR" dirty="0" smtClean="0"/>
              <a:t> et de </a:t>
            </a:r>
            <a:r>
              <a:rPr lang="fr-FR" b="1" dirty="0" smtClean="0"/>
              <a:t>subside</a:t>
            </a:r>
            <a:r>
              <a:rPr lang="fr-FR" dirty="0" smtClean="0"/>
              <a:t> : </a:t>
            </a:r>
            <a:r>
              <a:rPr lang="fr-FR" b="1" dirty="0" smtClean="0"/>
              <a:t>78.500 </a:t>
            </a:r>
            <a:r>
              <a:rPr lang="fr-FR" b="1" dirty="0"/>
              <a:t>EUR max </a:t>
            </a:r>
            <a:endParaRPr lang="fr-FR" b="1" dirty="0" smtClean="0"/>
          </a:p>
          <a:p>
            <a:pPr lvl="1" algn="just"/>
            <a:r>
              <a:rPr lang="fr-FR" dirty="0" smtClean="0"/>
              <a:t>Pour logement de </a:t>
            </a:r>
            <a:r>
              <a:rPr lang="fr-FR" b="1" dirty="0" smtClean="0"/>
              <a:t>maximum 2 chambres </a:t>
            </a:r>
            <a:r>
              <a:rPr lang="fr-FR" dirty="0" smtClean="0"/>
              <a:t>: </a:t>
            </a:r>
            <a:r>
              <a:rPr lang="fr-FR" b="1" dirty="0" smtClean="0"/>
              <a:t>75% prêt et 25% subside</a:t>
            </a:r>
          </a:p>
          <a:p>
            <a:pPr lvl="1" algn="just"/>
            <a:r>
              <a:rPr lang="fr-FR" dirty="0" smtClean="0"/>
              <a:t>Pour logement </a:t>
            </a:r>
            <a:r>
              <a:rPr lang="fr-FR" b="1" dirty="0" smtClean="0"/>
              <a:t>à partir de 3 chambres </a:t>
            </a:r>
            <a:r>
              <a:rPr lang="fr-FR" dirty="0" smtClean="0"/>
              <a:t>: </a:t>
            </a:r>
            <a:r>
              <a:rPr lang="fr-FR" b="1" dirty="0" smtClean="0"/>
              <a:t>25</a:t>
            </a:r>
            <a:r>
              <a:rPr lang="fr-FR" b="1" dirty="0"/>
              <a:t>% prêt et </a:t>
            </a:r>
            <a:r>
              <a:rPr lang="fr-FR" b="1" dirty="0" smtClean="0"/>
              <a:t>75</a:t>
            </a:r>
            <a:r>
              <a:rPr lang="fr-FR" b="1" dirty="0"/>
              <a:t>% </a:t>
            </a:r>
            <a:r>
              <a:rPr lang="fr-FR" b="1" dirty="0" smtClean="0"/>
              <a:t>subside</a:t>
            </a:r>
          </a:p>
          <a:p>
            <a:pPr algn="just"/>
            <a:r>
              <a:rPr lang="fr-FR" dirty="0"/>
              <a:t>Complément possible de max 33.500 euros si surcoût spécifique ou réalisation de travaux économiseurs </a:t>
            </a:r>
            <a:r>
              <a:rPr lang="fr-FR" dirty="0" smtClean="0"/>
              <a:t>d’énergie</a:t>
            </a:r>
          </a:p>
          <a:p>
            <a:pPr algn="just"/>
            <a:r>
              <a:rPr lang="fr-FR" dirty="0" smtClean="0"/>
              <a:t>Maximum 5 logements différents par bien/propriétaire ? </a:t>
            </a:r>
          </a:p>
          <a:p>
            <a:pPr algn="just"/>
            <a:endParaRPr lang="fr-FR" dirty="0" smtClean="0"/>
          </a:p>
        </p:txBody>
      </p:sp>
      <p:pic>
        <p:nvPicPr>
          <p:cNvPr id="7" name="Picture 2" descr="Nos partenaires - Soleil du Co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6474" y="4870536"/>
            <a:ext cx="2125526" cy="2125526"/>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4">
            <a:extLst>
              <a:ext uri="{FF2B5EF4-FFF2-40B4-BE49-F238E27FC236}">
                <a16:creationId xmlns:a16="http://schemas.microsoft.com/office/drawing/2014/main" id="{96BAAF23-AB3E-4C07-8A65-29B5F679C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10" name="Titre 1"/>
          <p:cNvSpPr>
            <a:spLocks noGrp="1"/>
          </p:cNvSpPr>
          <p:nvPr>
            <p:ph type="title"/>
          </p:nvPr>
        </p:nvSpPr>
        <p:spPr>
          <a:xfrm>
            <a:off x="69669" y="691159"/>
            <a:ext cx="11834948" cy="1325563"/>
          </a:xfrm>
        </p:spPr>
        <p:txBody>
          <a:bodyPr>
            <a:noAutofit/>
          </a:bodyPr>
          <a:lstStyle/>
          <a:p>
            <a:r>
              <a:rPr lang="fr-BE" sz="3200" b="1" dirty="0">
                <a:solidFill>
                  <a:schemeClr val="bg1">
                    <a:lumMod val="50000"/>
                  </a:schemeClr>
                </a:solidFill>
              </a:rPr>
              <a:t>R</a:t>
            </a:r>
            <a:r>
              <a:rPr lang="fr-BE" sz="3200" b="1" dirty="0" smtClean="0">
                <a:solidFill>
                  <a:schemeClr val="bg1">
                    <a:lumMod val="50000"/>
                  </a:schemeClr>
                </a:solidFill>
              </a:rPr>
              <a:t>énovation pour logement/location à des </a:t>
            </a: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personnes </a:t>
            </a:r>
            <a:r>
              <a:rPr lang="fr-BE" sz="3200" b="1" dirty="0" smtClean="0">
                <a:solidFill>
                  <a:schemeClr val="bg1">
                    <a:lumMod val="50000"/>
                  </a:schemeClr>
                </a:solidFill>
              </a:rPr>
              <a:t>précarisées ou modestes: </a:t>
            </a:r>
            <a:r>
              <a:rPr lang="fr-BE" sz="3200" b="1" dirty="0" smtClean="0">
                <a:solidFill>
                  <a:schemeClr val="bg1">
                    <a:lumMod val="50000"/>
                  </a:schemeClr>
                </a:solidFill>
              </a:rPr>
              <a:t>le Fonds </a:t>
            </a:r>
            <a:r>
              <a:rPr lang="fr-BE" sz="3200" b="1" dirty="0" smtClean="0">
                <a:solidFill>
                  <a:schemeClr val="bg1">
                    <a:lumMod val="50000"/>
                  </a:schemeClr>
                </a:solidFill>
              </a:rPr>
              <a:t>Wallon du Logement</a:t>
            </a:r>
            <a:endParaRPr lang="fr-BE" sz="3200" b="1" dirty="0">
              <a:solidFill>
                <a:schemeClr val="bg1">
                  <a:lumMod val="50000"/>
                </a:schemeClr>
              </a:solidFill>
            </a:endParaRPr>
          </a:p>
        </p:txBody>
      </p:sp>
      <p:sp>
        <p:nvSpPr>
          <p:cNvPr id="11" name="ZoneTexte 10"/>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12" name="Connecteur droit 11"/>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516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marL="0" indent="0">
              <a:buNone/>
            </a:pPr>
            <a:r>
              <a:rPr lang="fr-FR" dirty="0">
                <a:hlinkClick r:id="rId2"/>
              </a:rPr>
              <a:t>Les conditions de l’aide - Fonds du Logement de Wallonie (flw.be</a:t>
            </a:r>
            <a:r>
              <a:rPr lang="fr-FR" dirty="0" smtClean="0">
                <a:hlinkClick r:id="rId2"/>
              </a:rPr>
              <a:t>)</a:t>
            </a:r>
            <a:endParaRPr lang="fr-FR" dirty="0" smtClean="0"/>
          </a:p>
          <a:p>
            <a:pPr algn="just"/>
            <a:r>
              <a:rPr lang="fr-FR" dirty="0" smtClean="0"/>
              <a:t>Un </a:t>
            </a:r>
            <a:r>
              <a:rPr lang="fr-FR" b="1" dirty="0"/>
              <a:t>mandat de gestion </a:t>
            </a:r>
            <a:r>
              <a:rPr lang="fr-FR" dirty="0"/>
              <a:t>est conclu entre l’association à finalité sociale et le propriétaire bailleur pour une période d’au moins </a:t>
            </a:r>
            <a:r>
              <a:rPr lang="fr-FR" b="1" dirty="0"/>
              <a:t>9 ans </a:t>
            </a:r>
            <a:r>
              <a:rPr lang="fr-FR" dirty="0"/>
              <a:t>– à l’exclusion de la durée des travaux – ou d’au moins </a:t>
            </a:r>
            <a:r>
              <a:rPr lang="fr-FR" b="1" dirty="0"/>
              <a:t>15 ans </a:t>
            </a:r>
            <a:r>
              <a:rPr lang="fr-FR" dirty="0"/>
              <a:t>– lorsque le plafond de </a:t>
            </a:r>
            <a:r>
              <a:rPr lang="fr-FR" dirty="0" smtClean="0"/>
              <a:t>78.500 EUR </a:t>
            </a:r>
            <a:r>
              <a:rPr lang="fr-FR" dirty="0"/>
              <a:t>est dépassé par octroi d’un complément. </a:t>
            </a:r>
            <a:endParaRPr lang="fr-FR" dirty="0" smtClean="0"/>
          </a:p>
          <a:p>
            <a:pPr algn="just"/>
            <a:r>
              <a:rPr lang="fr-FR" dirty="0" smtClean="0"/>
              <a:t>L’AIS </a:t>
            </a:r>
            <a:r>
              <a:rPr lang="fr-FR" dirty="0"/>
              <a:t>ou l’APL  loue le logement à un ménage </a:t>
            </a:r>
            <a:r>
              <a:rPr lang="fr-FR" dirty="0" smtClean="0"/>
              <a:t>précaire ou modeste, </a:t>
            </a:r>
            <a:r>
              <a:rPr lang="fr-FR" dirty="0"/>
              <a:t>assure le </a:t>
            </a:r>
            <a:r>
              <a:rPr lang="fr-FR" b="1" dirty="0"/>
              <a:t>suivi locatif </a:t>
            </a:r>
            <a:r>
              <a:rPr lang="fr-FR" dirty="0"/>
              <a:t>et effectue un accompagnement social des locataires</a:t>
            </a:r>
            <a:r>
              <a:rPr lang="fr-FR" dirty="0" smtClean="0"/>
              <a:t>.</a:t>
            </a:r>
          </a:p>
          <a:p>
            <a:pPr algn="just"/>
            <a:r>
              <a:rPr lang="fr-FR" dirty="0"/>
              <a:t>Les travaux doivent être exécutés dans un </a:t>
            </a:r>
            <a:r>
              <a:rPr lang="fr-FR" b="1" dirty="0"/>
              <a:t>délai de 2 ans</a:t>
            </a:r>
            <a:r>
              <a:rPr lang="fr-FR" dirty="0"/>
              <a:t>. </a:t>
            </a:r>
            <a:r>
              <a:rPr lang="fr-FR" dirty="0" smtClean="0"/>
              <a:t>Le propriétaire </a:t>
            </a:r>
            <a:r>
              <a:rPr lang="fr-FR" dirty="0"/>
              <a:t>ne </a:t>
            </a:r>
            <a:r>
              <a:rPr lang="fr-FR" dirty="0" smtClean="0"/>
              <a:t>commence </a:t>
            </a:r>
            <a:r>
              <a:rPr lang="fr-FR" dirty="0"/>
              <a:t>à payer </a:t>
            </a:r>
            <a:r>
              <a:rPr lang="fr-FR" dirty="0" smtClean="0"/>
              <a:t>les mensualités </a:t>
            </a:r>
            <a:r>
              <a:rPr lang="fr-FR" dirty="0"/>
              <a:t>qu’au terme du chantier</a:t>
            </a:r>
          </a:p>
          <a:p>
            <a:pPr algn="just"/>
            <a:r>
              <a:rPr lang="fr-FR" dirty="0" smtClean="0">
                <a:solidFill>
                  <a:srgbClr val="FF0000"/>
                </a:solidFill>
              </a:rPr>
              <a:t>Intéressé ? … Des AOP du diocèse bénéficient actuellement de l’aide; d’autres sont occupées à monter un tel projet ou y réfléchissent</a:t>
            </a:r>
          </a:p>
          <a:p>
            <a:pPr algn="just"/>
            <a:r>
              <a:rPr lang="fr-FR" dirty="0" smtClean="0">
                <a:solidFill>
                  <a:srgbClr val="FF0000"/>
                </a:solidFill>
              </a:rPr>
              <a:t>Auriez-vous des expériences </a:t>
            </a:r>
            <a:r>
              <a:rPr lang="fr-FR" dirty="0">
                <a:solidFill>
                  <a:srgbClr val="FF0000"/>
                </a:solidFill>
              </a:rPr>
              <a:t>à</a:t>
            </a:r>
            <a:r>
              <a:rPr lang="fr-FR" dirty="0" smtClean="0">
                <a:solidFill>
                  <a:srgbClr val="FF0000"/>
                </a:solidFill>
              </a:rPr>
              <a:t> partager ? </a:t>
            </a:r>
          </a:p>
          <a:p>
            <a:pPr algn="just"/>
            <a:endParaRPr lang="fr-FR" dirty="0" smtClean="0"/>
          </a:p>
        </p:txBody>
      </p:sp>
      <p:pic>
        <p:nvPicPr>
          <p:cNvPr id="7" name="Picture 2" descr="Nos partenaires - Soleil du Co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6474" y="4870536"/>
            <a:ext cx="2125526" cy="2125526"/>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4">
            <a:extLst>
              <a:ext uri="{FF2B5EF4-FFF2-40B4-BE49-F238E27FC236}">
                <a16:creationId xmlns:a16="http://schemas.microsoft.com/office/drawing/2014/main" id="{96BAAF23-AB3E-4C07-8A65-29B5F679C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10" name="Titre 1"/>
          <p:cNvSpPr txBox="1">
            <a:spLocks/>
          </p:cNvSpPr>
          <p:nvPr/>
        </p:nvSpPr>
        <p:spPr>
          <a:xfrm>
            <a:off x="69669" y="691159"/>
            <a:ext cx="1183494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3200" b="1" smtClean="0">
                <a:solidFill>
                  <a:schemeClr val="bg1">
                    <a:lumMod val="50000"/>
                  </a:schemeClr>
                </a:solidFill>
              </a:rPr>
              <a:t>Rénovation pour logement/location à des </a:t>
            </a:r>
            <a:br>
              <a:rPr lang="fr-BE" sz="3200" b="1" smtClean="0">
                <a:solidFill>
                  <a:schemeClr val="bg1">
                    <a:lumMod val="50000"/>
                  </a:schemeClr>
                </a:solidFill>
              </a:rPr>
            </a:br>
            <a:r>
              <a:rPr lang="fr-BE" sz="3200" b="1" smtClean="0">
                <a:solidFill>
                  <a:schemeClr val="bg1">
                    <a:lumMod val="50000"/>
                  </a:schemeClr>
                </a:solidFill>
              </a:rPr>
              <a:t>personnes précarisées ou modestes: le Fonds Wallon du Logement</a:t>
            </a:r>
            <a:endParaRPr lang="fr-BE" sz="3200" b="1" dirty="0">
              <a:solidFill>
                <a:schemeClr val="bg1">
                  <a:lumMod val="50000"/>
                </a:schemeClr>
              </a:solidFill>
            </a:endParaRPr>
          </a:p>
        </p:txBody>
      </p:sp>
      <p:sp>
        <p:nvSpPr>
          <p:cNvPr id="11" name="ZoneTexte 10"/>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12" name="Connecteur droit 11"/>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4820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3856" y="1478066"/>
            <a:ext cx="10515600" cy="1325563"/>
          </a:xfrm>
        </p:spPr>
        <p:txBody>
          <a:bodyPr/>
          <a:lstStyle/>
          <a:p>
            <a:r>
              <a:rPr lang="fr-BE" dirty="0" smtClean="0"/>
              <a:t>Un exemple : AOP UP Bon Berger Ath </a:t>
            </a:r>
            <a:endParaRPr lang="fr-BE" dirty="0"/>
          </a:p>
        </p:txBody>
      </p:sp>
      <p:sp>
        <p:nvSpPr>
          <p:cNvPr id="3" name="Rectangle 2"/>
          <p:cNvSpPr/>
          <p:nvPr/>
        </p:nvSpPr>
        <p:spPr>
          <a:xfrm>
            <a:off x="576042" y="2554582"/>
            <a:ext cx="5493235" cy="369332"/>
          </a:xfrm>
          <a:prstGeom prst="rect">
            <a:avLst/>
          </a:prstGeom>
        </p:spPr>
        <p:txBody>
          <a:bodyPr wrap="none">
            <a:spAutoFit/>
          </a:bodyPr>
          <a:lstStyle/>
          <a:p>
            <a:r>
              <a:rPr lang="fr-BE" dirty="0">
                <a:hlinkClick r:id="rId2"/>
              </a:rPr>
              <a:t>8-fiches-assemblees-pour-site-web-fev-2024.pdf (flw.be)</a:t>
            </a:r>
            <a:endParaRPr lang="fr-BE" dirty="0"/>
          </a:p>
        </p:txBody>
      </p:sp>
      <p:pic>
        <p:nvPicPr>
          <p:cNvPr id="5" name="Image 4"/>
          <p:cNvPicPr>
            <a:picLocks noChangeAspect="1"/>
          </p:cNvPicPr>
          <p:nvPr/>
        </p:nvPicPr>
        <p:blipFill rotWithShape="1">
          <a:blip r:embed="rId3"/>
          <a:srcRect l="25544" t="14727" r="28764" b="42651"/>
          <a:stretch/>
        </p:blipFill>
        <p:spPr>
          <a:xfrm>
            <a:off x="680545" y="3120390"/>
            <a:ext cx="7123228" cy="3737610"/>
          </a:xfrm>
          <a:prstGeom prst="rect">
            <a:avLst/>
          </a:prstGeom>
          <a:ln>
            <a:solidFill>
              <a:schemeClr val="tx1"/>
            </a:solidFill>
          </a:ln>
        </p:spPr>
      </p:pic>
      <p:pic>
        <p:nvPicPr>
          <p:cNvPr id="6" name="Image 5"/>
          <p:cNvPicPr>
            <a:picLocks noChangeAspect="1"/>
          </p:cNvPicPr>
          <p:nvPr/>
        </p:nvPicPr>
        <p:blipFill rotWithShape="1">
          <a:blip r:embed="rId4"/>
          <a:srcRect l="25206" t="35708" r="28493" b="16560"/>
          <a:stretch/>
        </p:blipFill>
        <p:spPr>
          <a:xfrm>
            <a:off x="8046720" y="3396271"/>
            <a:ext cx="3493770" cy="2025975"/>
          </a:xfrm>
          <a:prstGeom prst="rect">
            <a:avLst/>
          </a:prstGeom>
        </p:spPr>
      </p:pic>
      <p:pic>
        <p:nvPicPr>
          <p:cNvPr id="10" name="Picture 2" descr="Nos partenaires - Soleil du Coe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6474" y="4870536"/>
            <a:ext cx="2125526" cy="2125526"/>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4">
            <a:extLst>
              <a:ext uri="{FF2B5EF4-FFF2-40B4-BE49-F238E27FC236}">
                <a16:creationId xmlns:a16="http://schemas.microsoft.com/office/drawing/2014/main" id="{96BAAF23-AB3E-4C07-8A65-29B5F679CC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12" name="Titre 1"/>
          <p:cNvSpPr txBox="1">
            <a:spLocks/>
          </p:cNvSpPr>
          <p:nvPr/>
        </p:nvSpPr>
        <p:spPr>
          <a:xfrm>
            <a:off x="69669" y="691159"/>
            <a:ext cx="1183494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3200" b="1" dirty="0" smtClean="0">
                <a:solidFill>
                  <a:schemeClr val="bg1">
                    <a:lumMod val="50000"/>
                  </a:schemeClr>
                </a:solidFill>
              </a:rPr>
              <a:t>Rénovation pour logement/location à des </a:t>
            </a:r>
            <a:br>
              <a:rPr lang="fr-BE" sz="3200" b="1" dirty="0" smtClean="0">
                <a:solidFill>
                  <a:schemeClr val="bg1">
                    <a:lumMod val="50000"/>
                  </a:schemeClr>
                </a:solidFill>
              </a:rPr>
            </a:br>
            <a:r>
              <a:rPr lang="fr-BE" sz="3200" b="1" dirty="0" smtClean="0">
                <a:solidFill>
                  <a:schemeClr val="bg1">
                    <a:lumMod val="50000"/>
                  </a:schemeClr>
                </a:solidFill>
              </a:rPr>
              <a:t>personnes précarisées ou modestes: le Fonds Wallon du Logement</a:t>
            </a:r>
            <a:endParaRPr lang="fr-BE" sz="3200" b="1" dirty="0">
              <a:solidFill>
                <a:schemeClr val="bg1">
                  <a:lumMod val="50000"/>
                </a:schemeClr>
              </a:solidFill>
            </a:endParaRPr>
          </a:p>
        </p:txBody>
      </p:sp>
      <p:sp>
        <p:nvSpPr>
          <p:cNvPr id="13" name="ZoneTexte 12"/>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14" name="Connecteur droit 13"/>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4819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28895" y="794911"/>
            <a:ext cx="11480723" cy="1325563"/>
          </a:xfrm>
        </p:spPr>
        <p:txBody>
          <a:bodyPr>
            <a:normAutofit/>
          </a:bodyPr>
          <a:lstStyle/>
          <a:p>
            <a:r>
              <a:rPr lang="fr-BE" sz="3200" b="1" dirty="0">
                <a:solidFill>
                  <a:schemeClr val="bg1">
                    <a:lumMod val="50000"/>
                  </a:schemeClr>
                </a:solidFill>
              </a:rPr>
              <a:t>Rénovation pour logement/location à des </a:t>
            </a:r>
            <a:br>
              <a:rPr lang="fr-BE" sz="3200" b="1" dirty="0">
                <a:solidFill>
                  <a:schemeClr val="bg1">
                    <a:lumMod val="50000"/>
                  </a:schemeClr>
                </a:solidFill>
              </a:rPr>
            </a:br>
            <a:r>
              <a:rPr lang="fr-BE" sz="3200" b="1" dirty="0">
                <a:solidFill>
                  <a:schemeClr val="bg1">
                    <a:lumMod val="50000"/>
                  </a:schemeClr>
                </a:solidFill>
              </a:rPr>
              <a:t>personnes précarisées ou modestes: le Fonds Wallon du Logement</a:t>
            </a:r>
            <a:endParaRPr lang="fr-BE" sz="3200" b="1" dirty="0">
              <a:solidFill>
                <a:schemeClr val="bg1">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83771" y="2661609"/>
            <a:ext cx="10570028" cy="1107996"/>
          </a:xfrm>
          <a:prstGeom prst="rect">
            <a:avLst/>
          </a:prstGeom>
          <a:noFill/>
        </p:spPr>
        <p:txBody>
          <a:bodyPr wrap="square" rtlCol="0">
            <a:spAutoFit/>
          </a:bodyPr>
          <a:lstStyle/>
          <a:p>
            <a:r>
              <a:rPr lang="fr-BE" sz="6600" b="1" dirty="0" smtClean="0">
                <a:effectLst>
                  <a:outerShdw blurRad="38100" dist="38100" dir="2700000" algn="tl">
                    <a:srgbClr val="000000">
                      <a:alpha val="43137"/>
                    </a:srgbClr>
                  </a:outerShdw>
                </a:effectLst>
              </a:rPr>
              <a:t>Merci de votre attention !</a:t>
            </a:r>
            <a:endParaRPr lang="fr-BE" sz="6600" b="1" dirty="0">
              <a:effectLst>
                <a:outerShdw blurRad="38100" dist="38100" dir="2700000" algn="tl">
                  <a:srgbClr val="000000">
                    <a:alpha val="43137"/>
                  </a:srgbClr>
                </a:outerShdw>
              </a:effectLst>
            </a:endParaRPr>
          </a:p>
        </p:txBody>
      </p:sp>
      <p:pic>
        <p:nvPicPr>
          <p:cNvPr id="10" name="Picture 2" descr="Nos partenaires - Soleil du Co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6474" y="4870536"/>
            <a:ext cx="2125526" cy="212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63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8" name="ZoneTexte 7">
            <a:extLst>
              <a:ext uri="{FF2B5EF4-FFF2-40B4-BE49-F238E27FC236}">
                <a16:creationId xmlns:a16="http://schemas.microsoft.com/office/drawing/2014/main" id="{B0438F7B-32B2-A328-3554-D8FDA584A5C3}"/>
              </a:ext>
            </a:extLst>
          </p:cNvPr>
          <p:cNvSpPr txBox="1"/>
          <p:nvPr/>
        </p:nvSpPr>
        <p:spPr>
          <a:xfrm>
            <a:off x="287383" y="1957053"/>
            <a:ext cx="11504023" cy="2123658"/>
          </a:xfrm>
          <a:prstGeom prst="rect">
            <a:avLst/>
          </a:prstGeom>
          <a:noFill/>
        </p:spPr>
        <p:txBody>
          <a:bodyPr wrap="square" rtlCol="0">
            <a:spAutoFit/>
          </a:bodyPr>
          <a:lstStyle/>
          <a:p>
            <a:pPr algn="ctr"/>
            <a:r>
              <a:rPr lang="it-IT" sz="4400" b="1" dirty="0" smtClean="0"/>
              <a:t>Vers une AOP intégrée</a:t>
            </a:r>
          </a:p>
          <a:p>
            <a:pPr algn="ctr"/>
            <a:r>
              <a:rPr lang="it-IT" sz="4400" b="1" i="1" dirty="0" smtClean="0"/>
              <a:t>Témoignage de l’Abbé Philippe Pardonce,                 curé de l’UP de Gerpinnes</a:t>
            </a:r>
            <a:endParaRPr lang="it-IT" sz="4400" b="1" i="1" dirty="0"/>
          </a:p>
        </p:txBody>
      </p:sp>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082041" y="1016211"/>
            <a:ext cx="9808677" cy="1325563"/>
          </a:xfrm>
        </p:spPr>
        <p:txBody>
          <a:bodyPr>
            <a:normAutofit/>
          </a:bodyPr>
          <a:lstStyle/>
          <a:p>
            <a:pPr algn="ctr"/>
            <a:r>
              <a:rPr lang="fr-BE" sz="4800" b="1" dirty="0" smtClean="0">
                <a:solidFill>
                  <a:schemeClr val="accent6">
                    <a:lumMod val="50000"/>
                  </a:schemeClr>
                </a:solidFill>
              </a:rPr>
              <a:t>L’intégration des caisses paroissiales</a:t>
            </a:r>
            <a:endParaRPr lang="fr-BE" sz="48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pic>
        <p:nvPicPr>
          <p:cNvPr id="56322" name="Picture 2" descr="Aucune description de photo dispon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919" y="3984170"/>
            <a:ext cx="2847703" cy="287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6568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28895" y="794911"/>
            <a:ext cx="11480723" cy="1325563"/>
          </a:xfrm>
        </p:spPr>
        <p:txBody>
          <a:bodyPr>
            <a:normAutofit/>
          </a:bodyPr>
          <a:lstStyle/>
          <a:p>
            <a:r>
              <a:rPr lang="fr-BE" sz="3200" b="1" dirty="0">
                <a:solidFill>
                  <a:schemeClr val="accent6">
                    <a:lumMod val="50000"/>
                  </a:schemeClr>
                </a:solidFill>
              </a:rPr>
              <a:t>L’intégration des caisses paroissiales</a:t>
            </a:r>
            <a:endParaRPr lang="fr-BE" sz="3200" b="1" dirty="0">
              <a:solidFill>
                <a:schemeClr val="bg1">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83771" y="2661609"/>
            <a:ext cx="10570028" cy="1107996"/>
          </a:xfrm>
          <a:prstGeom prst="rect">
            <a:avLst/>
          </a:prstGeom>
          <a:noFill/>
        </p:spPr>
        <p:txBody>
          <a:bodyPr wrap="square" rtlCol="0">
            <a:spAutoFit/>
          </a:bodyPr>
          <a:lstStyle/>
          <a:p>
            <a:r>
              <a:rPr lang="fr-BE" sz="6600" b="1" dirty="0" smtClean="0">
                <a:effectLst>
                  <a:outerShdw blurRad="38100" dist="38100" dir="2700000" algn="tl">
                    <a:srgbClr val="000000">
                      <a:alpha val="43137"/>
                    </a:srgbClr>
                  </a:outerShdw>
                </a:effectLst>
              </a:rPr>
              <a:t>Merci de votre attention !</a:t>
            </a:r>
            <a:endParaRPr lang="fr-BE" sz="6600" b="1" dirty="0">
              <a:effectLst>
                <a:outerShdw blurRad="38100" dist="38100" dir="2700000" algn="tl">
                  <a:srgbClr val="000000">
                    <a:alpha val="43137"/>
                  </a:srgbClr>
                </a:outerShdw>
              </a:effectLst>
            </a:endParaRPr>
          </a:p>
        </p:txBody>
      </p:sp>
      <p:pic>
        <p:nvPicPr>
          <p:cNvPr id="11" name="Picture 2" descr="Aucune description de photo dispon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2417" y="4859383"/>
            <a:ext cx="1908312" cy="192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600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pic>
        <p:nvPicPr>
          <p:cNvPr id="68610" name="Picture 2" descr="Question Réponse&quot; Images – Parcourir 229 le catalogue de photos, vecteurs  et vidéos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669" y="1329643"/>
            <a:ext cx="4847318" cy="484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185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EC30E2-5A1D-4BE3-BE17-5F789E21284C}"/>
              </a:ext>
            </a:extLst>
          </p:cNvPr>
          <p:cNvSpPr>
            <a:spLocks noGrp="1"/>
          </p:cNvSpPr>
          <p:nvPr>
            <p:ph idx="1"/>
          </p:nvPr>
        </p:nvSpPr>
        <p:spPr>
          <a:xfrm>
            <a:off x="954156" y="2519841"/>
            <a:ext cx="10399643" cy="3657121"/>
          </a:xfrm>
        </p:spPr>
        <p:txBody>
          <a:bodyPr/>
          <a:lstStyle/>
          <a:p>
            <a:pPr marL="0" indent="0">
              <a:buNone/>
            </a:pPr>
            <a:endParaRPr lang="fr-BE" b="1" dirty="0">
              <a:solidFill>
                <a:srgbClr val="002060"/>
              </a:solidFill>
            </a:endParaRPr>
          </a:p>
          <a:p>
            <a:endParaRPr lang="fr-BE" b="1" dirty="0"/>
          </a:p>
          <a:p>
            <a:endParaRPr lang="fr-BE" b="1" dirty="0"/>
          </a:p>
        </p:txBody>
      </p:sp>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pic>
        <p:nvPicPr>
          <p:cNvPr id="70658" name="Picture 2" descr="Conclusion Raison Final - Photo gratuite sur Pixabay -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98" y="1785257"/>
            <a:ext cx="7542185" cy="424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95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a:solidFill>
                  <a:schemeClr val="accent6">
                    <a:lumMod val="50000"/>
                  </a:schemeClr>
                </a:solidFill>
              </a:rPr>
              <a:t>La taxe sur le patrimoine des ASBL</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
          <p:cNvSpPr>
            <a:spLocks noGrp="1"/>
          </p:cNvSpPr>
          <p:nvPr>
            <p:ph type="sldNum" sz="quarter" idx="12"/>
          </p:nvPr>
        </p:nvSpPr>
        <p:spPr>
          <a:xfrm>
            <a:off x="7620000" y="18288"/>
            <a:ext cx="1066800" cy="329184"/>
          </a:xfrm>
        </p:spPr>
        <p:txBody>
          <a:bodyPr/>
          <a:lstStyle/>
          <a:p>
            <a:fld id="{B7FCFC4F-0CC0-42F6-9F8B-A144D7558766}" type="slidenum">
              <a:rPr lang="fr-FR" smtClean="0"/>
              <a:pPr/>
              <a:t>7</a:t>
            </a:fld>
            <a:endParaRPr lang="fr-FR" dirty="0"/>
          </a:p>
        </p:txBody>
      </p:sp>
      <p:sp>
        <p:nvSpPr>
          <p:cNvPr id="6" name="Rectangle 5"/>
          <p:cNvSpPr/>
          <p:nvPr/>
        </p:nvSpPr>
        <p:spPr>
          <a:xfrm>
            <a:off x="65965" y="2025908"/>
            <a:ext cx="10580913" cy="4832092"/>
          </a:xfrm>
          <a:prstGeom prst="rect">
            <a:avLst/>
          </a:prstGeom>
        </p:spPr>
        <p:txBody>
          <a:bodyPr wrap="square">
            <a:spAutoFit/>
          </a:bodyPr>
          <a:lstStyle/>
          <a:p>
            <a:r>
              <a:rPr lang="fr-FR" sz="2200" dirty="0">
                <a:solidFill>
                  <a:srgbClr val="000000"/>
                </a:solidFill>
                <a:latin typeface="Roboto"/>
              </a:rPr>
              <a:t>Afin d'atténuer l'impact des nouveaux taux progressifs sur certains secteurs à soutenir :</a:t>
            </a:r>
          </a:p>
          <a:p>
            <a:pPr>
              <a:buFont typeface="Arial" panose="020B0604020202020204" pitchFamily="34" charset="0"/>
              <a:buChar char="•"/>
            </a:pPr>
            <a:r>
              <a:rPr lang="fr-FR" sz="2200" dirty="0">
                <a:solidFill>
                  <a:srgbClr val="000000"/>
                </a:solidFill>
                <a:latin typeface="Roboto"/>
              </a:rPr>
              <a:t>Le secteur de la santé, notamment</a:t>
            </a:r>
          </a:p>
          <a:p>
            <a:pPr marL="742950" lvl="1" indent="-285750">
              <a:buFont typeface="Arial" panose="020B0604020202020204" pitchFamily="34" charset="0"/>
              <a:buChar char="•"/>
            </a:pPr>
            <a:r>
              <a:rPr lang="fr-FR" sz="2200" dirty="0">
                <a:solidFill>
                  <a:srgbClr val="000000"/>
                </a:solidFill>
                <a:latin typeface="Roboto"/>
              </a:rPr>
              <a:t>les hôpitaux, les institutions psychiatriques, les cliniques et les dispensaires,</a:t>
            </a:r>
          </a:p>
          <a:p>
            <a:pPr marL="742950" lvl="1" indent="-285750">
              <a:buFont typeface="Arial" panose="020B0604020202020204" pitchFamily="34" charset="0"/>
              <a:buChar char="•"/>
            </a:pPr>
            <a:r>
              <a:rPr lang="fr-FR" sz="2200" dirty="0">
                <a:solidFill>
                  <a:srgbClr val="000000"/>
                </a:solidFill>
                <a:latin typeface="Roboto"/>
              </a:rPr>
              <a:t>complété par un certain nombre d'institutions de droit public ou reconnues par l'État, actives dans le domaine de l'action sociale, de la sécurité sociale et de la protection de l'enfance et des personnes âgées, parmi lesquelles les institutions d'accueil des personnes âgées, les maisons d'accueil des enfants et des jeunes, les institutions d'aide familiale, les institutions d'accueil des personnes handicapées</a:t>
            </a:r>
          </a:p>
          <a:p>
            <a:pPr marL="742950" lvl="1" indent="-285750">
              <a:buFont typeface="Arial" panose="020B0604020202020204" pitchFamily="34" charset="0"/>
              <a:buChar char="•"/>
            </a:pPr>
            <a:r>
              <a:rPr lang="fr-FR" sz="2200" dirty="0">
                <a:solidFill>
                  <a:srgbClr val="000000"/>
                </a:solidFill>
                <a:latin typeface="Roboto"/>
              </a:rPr>
              <a:t>ainsi que les exploitants d'établissements d'éducation physique et sportive</a:t>
            </a:r>
          </a:p>
          <a:p>
            <a:pPr marL="742950" lvl="1" indent="-285750">
              <a:buFont typeface="Arial" panose="020B0604020202020204" pitchFamily="34" charset="0"/>
              <a:buChar char="•"/>
            </a:pPr>
            <a:r>
              <a:rPr lang="fr-FR" sz="2200" dirty="0">
                <a:solidFill>
                  <a:srgbClr val="000000"/>
                </a:solidFill>
                <a:latin typeface="Roboto"/>
              </a:rPr>
              <a:t>le secteur de l'éducation, notamment l'enseignement scolaire et universitaire et la formation ou le recyclage professionnel</a:t>
            </a:r>
          </a:p>
          <a:p>
            <a:pPr marL="742950" lvl="1" indent="-285750">
              <a:buFont typeface="Arial" panose="020B0604020202020204" pitchFamily="34" charset="0"/>
              <a:buChar char="•"/>
            </a:pPr>
            <a:r>
              <a:rPr lang="fr-FR" sz="2200" dirty="0">
                <a:solidFill>
                  <a:srgbClr val="000000"/>
                </a:solidFill>
                <a:latin typeface="Roboto"/>
              </a:rPr>
              <a:t>…</a:t>
            </a:r>
            <a:endParaRPr lang="fr-FR" sz="2200" dirty="0">
              <a:solidFill>
                <a:srgbClr val="000000"/>
              </a:solidFill>
              <a:latin typeface="Roboto"/>
            </a:endParaRPr>
          </a:p>
        </p:txBody>
      </p:sp>
      <p:sp>
        <p:nvSpPr>
          <p:cNvPr id="10" name="Rectangle 9"/>
          <p:cNvSpPr/>
          <p:nvPr/>
        </p:nvSpPr>
        <p:spPr>
          <a:xfrm>
            <a:off x="287383" y="1456774"/>
            <a:ext cx="8784976" cy="523220"/>
          </a:xfrm>
          <a:prstGeom prst="rect">
            <a:avLst/>
          </a:prstGeom>
          <a:solidFill>
            <a:srgbClr val="33CCCC"/>
          </a:solidFill>
        </p:spPr>
        <p:txBody>
          <a:bodyPr wrap="square">
            <a:spAutoFit/>
          </a:bodyPr>
          <a:lstStyle/>
          <a:p>
            <a:r>
              <a:rPr lang="fr-FR" sz="2800" dirty="0">
                <a:solidFill>
                  <a:srgbClr val="000000"/>
                </a:solidFill>
                <a:latin typeface="Carnac-Bold"/>
              </a:rPr>
              <a:t>Allégements fiscaux pour certains secteurs</a:t>
            </a:r>
          </a:p>
        </p:txBody>
      </p:sp>
      <p:pic>
        <p:nvPicPr>
          <p:cNvPr id="12" name="Picture 4" descr="Impôt. Illustration de dessin animé mignon doodle. 629013 Art vectoriel  chez Vectee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1543" y="5408863"/>
            <a:ext cx="1327882" cy="13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42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a:solidFill>
                  <a:schemeClr val="accent6">
                    <a:lumMod val="50000"/>
                  </a:schemeClr>
                </a:solidFill>
              </a:rPr>
              <a:t>La taxe sur le patrimoine des ASBL</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
          <p:cNvSpPr>
            <a:spLocks noGrp="1"/>
          </p:cNvSpPr>
          <p:nvPr>
            <p:ph type="sldNum" sz="quarter" idx="12"/>
          </p:nvPr>
        </p:nvSpPr>
        <p:spPr>
          <a:xfrm>
            <a:off x="7620000" y="18288"/>
            <a:ext cx="1066800" cy="329184"/>
          </a:xfrm>
        </p:spPr>
        <p:txBody>
          <a:bodyPr/>
          <a:lstStyle/>
          <a:p>
            <a:fld id="{B7FCFC4F-0CC0-42F6-9F8B-A144D7558766}" type="slidenum">
              <a:rPr lang="fr-FR" smtClean="0"/>
              <a:pPr/>
              <a:t>8</a:t>
            </a:fld>
            <a:endParaRPr lang="fr-FR" dirty="0"/>
          </a:p>
        </p:txBody>
      </p:sp>
      <p:sp>
        <p:nvSpPr>
          <p:cNvPr id="6" name="Rectangle 5"/>
          <p:cNvSpPr/>
          <p:nvPr/>
        </p:nvSpPr>
        <p:spPr>
          <a:xfrm>
            <a:off x="975360" y="2567275"/>
            <a:ext cx="10580913" cy="1538883"/>
          </a:xfrm>
          <a:prstGeom prst="rect">
            <a:avLst/>
          </a:prstGeom>
        </p:spPr>
        <p:txBody>
          <a:bodyPr wrap="square">
            <a:spAutoFit/>
          </a:bodyPr>
          <a:lstStyle/>
          <a:p>
            <a:r>
              <a:rPr lang="fr-FR" sz="2400" dirty="0"/>
              <a:t>Synode de 2012 (cf. brochure de gestion des biens d’Eglise) </a:t>
            </a:r>
          </a:p>
          <a:p>
            <a:endParaRPr lang="fr-FR" sz="2400" dirty="0"/>
          </a:p>
          <a:p>
            <a:pPr marL="285750" indent="-285750">
              <a:buFont typeface="Wingdings" panose="05000000000000000000" pitchFamily="2" charset="2"/>
              <a:buChar char="Ø"/>
            </a:pPr>
            <a:r>
              <a:rPr lang="fr-FR" sz="2400" dirty="0"/>
              <a:t>Intégration des caisses paroissiales dans l’ASBL des œuvres paroissiales.</a:t>
            </a:r>
            <a:endParaRPr lang="fr-BE" sz="2400" dirty="0"/>
          </a:p>
          <a:p>
            <a:endParaRPr lang="fr-FR" sz="2200" dirty="0">
              <a:solidFill>
                <a:srgbClr val="000000"/>
              </a:solidFill>
              <a:latin typeface="Roboto"/>
            </a:endParaRPr>
          </a:p>
        </p:txBody>
      </p:sp>
      <p:sp>
        <p:nvSpPr>
          <p:cNvPr id="10" name="Rectangle 9"/>
          <p:cNvSpPr/>
          <p:nvPr/>
        </p:nvSpPr>
        <p:spPr>
          <a:xfrm>
            <a:off x="430004" y="1753371"/>
            <a:ext cx="8784976" cy="523220"/>
          </a:xfrm>
          <a:prstGeom prst="rect">
            <a:avLst/>
          </a:prstGeom>
          <a:solidFill>
            <a:srgbClr val="33CCCC"/>
          </a:solidFill>
        </p:spPr>
        <p:txBody>
          <a:bodyPr wrap="square">
            <a:spAutoFit/>
          </a:bodyPr>
          <a:lstStyle/>
          <a:p>
            <a:r>
              <a:rPr lang="fr-FR" sz="2800" dirty="0" smtClean="0">
                <a:solidFill>
                  <a:srgbClr val="000000"/>
                </a:solidFill>
                <a:latin typeface="Carnac-Bold"/>
              </a:rPr>
              <a:t>Et les caisses paroissiales ? </a:t>
            </a:r>
            <a:endParaRPr lang="fr-FR" sz="2800" dirty="0">
              <a:solidFill>
                <a:srgbClr val="000000"/>
              </a:solidFill>
              <a:latin typeface="Carnac-Bold"/>
            </a:endParaRPr>
          </a:p>
        </p:txBody>
      </p:sp>
      <p:pic>
        <p:nvPicPr>
          <p:cNvPr id="12" name="Picture 4" descr="Impôt. Illustration de dessin animé mignon doodle. 629013 Art vectoriel  chez Vectee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1543" y="5408863"/>
            <a:ext cx="1327882" cy="13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5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6BAAF23-AB3E-4C07-8A65-29B5F67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16" y="115041"/>
            <a:ext cx="2143125" cy="1438275"/>
          </a:xfrm>
          <a:prstGeom prst="rect">
            <a:avLst/>
          </a:prstGeom>
        </p:spPr>
      </p:pic>
      <p:sp>
        <p:nvSpPr>
          <p:cNvPr id="2" name="Titolo 1">
            <a:extLst>
              <a:ext uri="{FF2B5EF4-FFF2-40B4-BE49-F238E27FC236}">
                <a16:creationId xmlns:a16="http://schemas.microsoft.com/office/drawing/2014/main" id="{7C5798F2-AF7B-44EF-9242-C7E2940262A5}"/>
              </a:ext>
            </a:extLst>
          </p:cNvPr>
          <p:cNvSpPr>
            <a:spLocks noGrp="1"/>
          </p:cNvSpPr>
          <p:nvPr>
            <p:ph type="title"/>
          </p:nvPr>
        </p:nvSpPr>
        <p:spPr>
          <a:xfrm>
            <a:off x="1837509" y="371452"/>
            <a:ext cx="9808677" cy="1325563"/>
          </a:xfrm>
        </p:spPr>
        <p:txBody>
          <a:bodyPr>
            <a:normAutofit/>
          </a:bodyPr>
          <a:lstStyle/>
          <a:p>
            <a:r>
              <a:rPr lang="fr-BE" sz="3200" b="1" dirty="0">
                <a:solidFill>
                  <a:schemeClr val="accent6">
                    <a:lumMod val="50000"/>
                  </a:schemeClr>
                </a:solidFill>
              </a:rPr>
              <a:t>La taxe sur le patrimoine des ASBL</a:t>
            </a:r>
            <a:endParaRPr lang="fr-BE" sz="3200" b="1" dirty="0">
              <a:solidFill>
                <a:schemeClr val="accent6">
                  <a:lumMod val="50000"/>
                </a:schemeClr>
              </a:solidFill>
            </a:endParaRPr>
          </a:p>
        </p:txBody>
      </p:sp>
      <p:sp>
        <p:nvSpPr>
          <p:cNvPr id="4" name="ZoneTexte 3"/>
          <p:cNvSpPr txBox="1"/>
          <p:nvPr/>
        </p:nvSpPr>
        <p:spPr>
          <a:xfrm>
            <a:off x="69669" y="115041"/>
            <a:ext cx="9505647" cy="400110"/>
          </a:xfrm>
          <a:prstGeom prst="rect">
            <a:avLst/>
          </a:prstGeom>
          <a:noFill/>
        </p:spPr>
        <p:txBody>
          <a:bodyPr wrap="square" rtlCol="0">
            <a:spAutoFit/>
          </a:bodyPr>
          <a:lstStyle/>
          <a:p>
            <a:pPr algn="ctr"/>
            <a:r>
              <a:rPr lang="fr-BE" sz="2000" b="1" i="1" dirty="0" smtClean="0">
                <a:effectLst>
                  <a:outerShdw blurRad="38100" dist="38100" dir="2700000" algn="tl">
                    <a:srgbClr val="000000">
                      <a:alpha val="43137"/>
                    </a:srgbClr>
                  </a:outerShdw>
                </a:effectLst>
              </a:rPr>
              <a:t>SAGEP – 11 juin 2024 – Formation pour les </a:t>
            </a:r>
            <a:r>
              <a:rPr lang="fr-BE" sz="2000" b="1" i="1" dirty="0" err="1" smtClean="0">
                <a:effectLst>
                  <a:outerShdw blurRad="38100" dist="38100" dir="2700000" algn="tl">
                    <a:srgbClr val="000000">
                      <a:alpha val="43137"/>
                    </a:srgbClr>
                  </a:outerShdw>
                </a:effectLst>
              </a:rPr>
              <a:t>administrateurs.trices</a:t>
            </a:r>
            <a:r>
              <a:rPr lang="fr-BE" sz="2000" b="1" i="1" dirty="0" smtClean="0">
                <a:effectLst>
                  <a:outerShdw blurRad="38100" dist="38100" dir="2700000" algn="tl">
                    <a:srgbClr val="000000">
                      <a:alpha val="43137"/>
                    </a:srgbClr>
                  </a:outerShdw>
                </a:effectLst>
              </a:rPr>
              <a:t> des AOP – UCL Mons</a:t>
            </a:r>
            <a:endParaRPr lang="fr-BE" sz="2000" b="1" i="1" dirty="0">
              <a:effectLst>
                <a:outerShdw blurRad="38100" dist="38100" dir="2700000" algn="tl">
                  <a:srgbClr val="000000">
                    <a:alpha val="43137"/>
                  </a:srgbClr>
                </a:outerShdw>
              </a:effectLst>
            </a:endParaRPr>
          </a:p>
        </p:txBody>
      </p:sp>
      <p:cxnSp>
        <p:nvCxnSpPr>
          <p:cNvPr id="9" name="Connecteur droit 8"/>
          <p:cNvCxnSpPr/>
          <p:nvPr/>
        </p:nvCxnSpPr>
        <p:spPr>
          <a:xfrm>
            <a:off x="287383" y="644434"/>
            <a:ext cx="9144000" cy="8709"/>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
          <p:cNvSpPr>
            <a:spLocks noGrp="1"/>
          </p:cNvSpPr>
          <p:nvPr>
            <p:ph type="sldNum" sz="quarter" idx="12"/>
          </p:nvPr>
        </p:nvSpPr>
        <p:spPr>
          <a:xfrm>
            <a:off x="7620000" y="18288"/>
            <a:ext cx="1066800" cy="329184"/>
          </a:xfrm>
        </p:spPr>
        <p:txBody>
          <a:bodyPr/>
          <a:lstStyle/>
          <a:p>
            <a:fld id="{B7FCFC4F-0CC0-42F6-9F8B-A144D7558766}" type="slidenum">
              <a:rPr lang="fr-FR" smtClean="0"/>
              <a:pPr/>
              <a:t>9</a:t>
            </a:fld>
            <a:endParaRPr lang="fr-FR" dirty="0"/>
          </a:p>
        </p:txBody>
      </p:sp>
      <p:sp>
        <p:nvSpPr>
          <p:cNvPr id="10" name="Espace réservé du numéro de diapositive 1"/>
          <p:cNvSpPr txBox="1">
            <a:spLocks/>
          </p:cNvSpPr>
          <p:nvPr/>
        </p:nvSpPr>
        <p:spPr>
          <a:xfrm>
            <a:off x="7447863" y="734618"/>
            <a:ext cx="1066800" cy="32918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FCFC4F-0CC0-42F6-9F8B-A144D7558766}" type="slidenum">
              <a:rPr lang="fr-FR" sz="1600" smtClean="0"/>
              <a:pPr/>
              <a:t>9</a:t>
            </a:fld>
            <a:endParaRPr lang="fr-FR" sz="1600" dirty="0"/>
          </a:p>
        </p:txBody>
      </p:sp>
      <p:sp>
        <p:nvSpPr>
          <p:cNvPr id="12" name="ZoneTexte 11"/>
          <p:cNvSpPr txBox="1"/>
          <p:nvPr/>
        </p:nvSpPr>
        <p:spPr>
          <a:xfrm>
            <a:off x="417455" y="2231312"/>
            <a:ext cx="8269345" cy="1200329"/>
          </a:xfrm>
          <a:prstGeom prst="rect">
            <a:avLst/>
          </a:prstGeom>
          <a:noFill/>
        </p:spPr>
        <p:txBody>
          <a:bodyPr wrap="square" rtlCol="0">
            <a:spAutoFit/>
          </a:bodyPr>
          <a:lstStyle/>
          <a:p>
            <a:r>
              <a:rPr lang="fr-FR" sz="2400" dirty="0" smtClean="0"/>
              <a:t>UCSIA : appel à la cour constitutionnelle sur base de sa non reconnaissance dans le domaine de l’éducation </a:t>
            </a:r>
          </a:p>
          <a:p>
            <a:endParaRPr lang="fr-FR" sz="2400" dirty="0"/>
          </a:p>
        </p:txBody>
      </p:sp>
      <p:sp>
        <p:nvSpPr>
          <p:cNvPr id="13" name="ZoneTexte 12"/>
          <p:cNvSpPr txBox="1"/>
          <p:nvPr/>
        </p:nvSpPr>
        <p:spPr>
          <a:xfrm>
            <a:off x="417455" y="3275184"/>
            <a:ext cx="7646223" cy="2308324"/>
          </a:xfrm>
          <a:prstGeom prst="rect">
            <a:avLst/>
          </a:prstGeom>
          <a:noFill/>
        </p:spPr>
        <p:txBody>
          <a:bodyPr wrap="square" rtlCol="0">
            <a:spAutoFit/>
          </a:bodyPr>
          <a:lstStyle/>
          <a:p>
            <a:r>
              <a:rPr lang="fr-FR" sz="2400" dirty="0" smtClean="0"/>
              <a:t>Centre interdiocésain : recherche d’ASBL qui souhaiteraient faire appel avec l’USCIA ou d’autres. L’utilité sociale de leur patrimoine devrait être mise en avant (salle paroissiale ; mouvements de jeunesse ; engagement social ; …). Le nouveau système réduisant les capacités à remplir des missions sociales… </a:t>
            </a:r>
            <a:endParaRPr lang="fr-BE" sz="2400" dirty="0"/>
          </a:p>
        </p:txBody>
      </p:sp>
      <p:sp>
        <p:nvSpPr>
          <p:cNvPr id="14" name="Rectangle 13"/>
          <p:cNvSpPr/>
          <p:nvPr/>
        </p:nvSpPr>
        <p:spPr>
          <a:xfrm>
            <a:off x="439423" y="1520940"/>
            <a:ext cx="8784976" cy="523220"/>
          </a:xfrm>
          <a:prstGeom prst="rect">
            <a:avLst/>
          </a:prstGeom>
          <a:solidFill>
            <a:srgbClr val="33CCCC"/>
          </a:solidFill>
        </p:spPr>
        <p:txBody>
          <a:bodyPr wrap="square">
            <a:spAutoFit/>
          </a:bodyPr>
          <a:lstStyle/>
          <a:p>
            <a:r>
              <a:rPr lang="fr-FR" sz="2800" dirty="0" smtClean="0">
                <a:solidFill>
                  <a:srgbClr val="000000"/>
                </a:solidFill>
                <a:latin typeface="Carnac-Bold"/>
              </a:rPr>
              <a:t>Que faire ? </a:t>
            </a:r>
            <a:endParaRPr lang="fr-FR" sz="2800" dirty="0">
              <a:solidFill>
                <a:srgbClr val="000000"/>
              </a:solidFill>
              <a:latin typeface="Carnac-Bold"/>
            </a:endParaRPr>
          </a:p>
        </p:txBody>
      </p:sp>
      <p:sp>
        <p:nvSpPr>
          <p:cNvPr id="15" name="ZoneTexte 14"/>
          <p:cNvSpPr txBox="1"/>
          <p:nvPr/>
        </p:nvSpPr>
        <p:spPr>
          <a:xfrm>
            <a:off x="439422" y="5729506"/>
            <a:ext cx="9135893" cy="830997"/>
          </a:xfrm>
          <a:prstGeom prst="rect">
            <a:avLst/>
          </a:prstGeom>
          <a:noFill/>
        </p:spPr>
        <p:txBody>
          <a:bodyPr wrap="square" rtlCol="0">
            <a:spAutoFit/>
          </a:bodyPr>
          <a:lstStyle/>
          <a:p>
            <a:r>
              <a:rPr lang="fr-FR" sz="2400" dirty="0" smtClean="0"/>
              <a:t>Mission groupée vers un cabinet d’avocat centralisée par le Centre Interdiocésain. </a:t>
            </a:r>
            <a:endParaRPr lang="fr-BE" sz="2400" dirty="0"/>
          </a:p>
        </p:txBody>
      </p:sp>
      <p:pic>
        <p:nvPicPr>
          <p:cNvPr id="16" name="Picture 4" descr="Impôt. Illustration de dessin animé mignon doodle. 629013 Art vectoriel  chez Vectee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1543" y="5408863"/>
            <a:ext cx="1327882" cy="13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0716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5161</Words>
  <Application>Microsoft Office PowerPoint</Application>
  <PresentationFormat>Grand écran</PresentationFormat>
  <Paragraphs>469</Paragraphs>
  <Slides>69</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69</vt:i4>
      </vt:variant>
    </vt:vector>
  </HeadingPairs>
  <TitlesOfParts>
    <vt:vector size="78" baseType="lpstr">
      <vt:lpstr>Arial</vt:lpstr>
      <vt:lpstr>Calibri</vt:lpstr>
      <vt:lpstr>Calibri Light</vt:lpstr>
      <vt:lpstr>Carnac-Bold</vt:lpstr>
      <vt:lpstr>Courier New</vt:lpstr>
      <vt:lpstr>Roboto</vt:lpstr>
      <vt:lpstr>Times New Roman</vt:lpstr>
      <vt:lpstr>Wingdings</vt:lpstr>
      <vt:lpstr>Thème Office</vt:lpstr>
      <vt:lpstr>Formation annuelle pour les AOP</vt:lpstr>
      <vt:lpstr>La taxe sur le patrimoine des ASBL</vt:lpstr>
      <vt:lpstr>La taxe sur le patrimoine des ASBL</vt:lpstr>
      <vt:lpstr>La taxe sur le patrimoine des ASBL</vt:lpstr>
      <vt:lpstr>La taxe sur le patrimoine des ASBL</vt:lpstr>
      <vt:lpstr>La taxe sur le patrimoine des ASBL</vt:lpstr>
      <vt:lpstr>La taxe sur le patrimoine des ASBL</vt:lpstr>
      <vt:lpstr>La taxe sur le patrimoine des ASBL</vt:lpstr>
      <vt:lpstr>La taxe sur le patrimoine des ASBL</vt:lpstr>
      <vt:lpstr>La taxe sur le patrimoine des ASBL</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Le Règlement d’Ordre Intérieur</vt:lpstr>
      <vt:lpstr>L’assistance administrative aux ASBL</vt:lpstr>
      <vt:lpstr>L’assistance administrative aux ASBL</vt:lpstr>
      <vt:lpstr>L’assistance administrative aux ASBL</vt:lpstr>
      <vt:lpstr>Le soutien à des associations     de terrain et AOP fourni par :</vt:lpstr>
      <vt:lpstr>Présentation PowerPoint</vt:lpstr>
      <vt:lpstr>Présentation PowerPoint</vt:lpstr>
      <vt:lpstr>Présentation PowerPoint</vt:lpstr>
      <vt:lpstr>Présentation PowerPoint</vt:lpstr>
      <vt:lpstr>Présentation PowerPoint</vt:lpstr>
      <vt:lpstr>Présentation PowerPoint</vt:lpstr>
      <vt:lpstr>Le soutien à des associations de terrain et AOP fourni par CARITAS</vt:lpstr>
      <vt:lpstr>Le Fonds Wallon du Logement</vt:lpstr>
      <vt:lpstr>Rénovation pour logement/location à des  personnes précarisées ou modestes: le Fonds Wallon du Logement</vt:lpstr>
      <vt:lpstr>Rénovation pour logement/location à des  personnes précarisées ou modestes: le Fonds Wallon du Logement</vt:lpstr>
      <vt:lpstr>Présentation PowerPoint</vt:lpstr>
      <vt:lpstr>Un exemple : AOP UP Bon Berger Ath </vt:lpstr>
      <vt:lpstr>Rénovation pour logement/location à des  personnes précarisées ou modestes: le Fonds Wallon du Logement</vt:lpstr>
      <vt:lpstr>L’intégration des caisses paroissiales</vt:lpstr>
      <vt:lpstr>L’intégration des caisses paroissiales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De Smedt</dc:creator>
  <cp:lastModifiedBy>Loris Resinelli</cp:lastModifiedBy>
  <cp:revision>58</cp:revision>
  <cp:lastPrinted>2024-02-09T12:51:49Z</cp:lastPrinted>
  <dcterms:created xsi:type="dcterms:W3CDTF">2024-02-02T12:58:57Z</dcterms:created>
  <dcterms:modified xsi:type="dcterms:W3CDTF">2024-06-11T15:05:04Z</dcterms:modified>
</cp:coreProperties>
</file>