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pptx" ContentType="application/vnd.openxmlformats-officedocument.presentationml.presentation"/>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6" r:id="rId1"/>
  </p:sldMasterIdLst>
  <p:notesMasterIdLst>
    <p:notesMasterId r:id="rId101"/>
  </p:notesMasterIdLst>
  <p:handoutMasterIdLst>
    <p:handoutMasterId r:id="rId102"/>
  </p:handoutMasterIdLst>
  <p:sldIdLst>
    <p:sldId id="401" r:id="rId2"/>
    <p:sldId id="384" r:id="rId3"/>
    <p:sldId id="385" r:id="rId4"/>
    <p:sldId id="386" r:id="rId5"/>
    <p:sldId id="387" r:id="rId6"/>
    <p:sldId id="388" r:id="rId7"/>
    <p:sldId id="389" r:id="rId8"/>
    <p:sldId id="402" r:id="rId9"/>
    <p:sldId id="403" r:id="rId10"/>
    <p:sldId id="404" r:id="rId11"/>
    <p:sldId id="405" r:id="rId12"/>
    <p:sldId id="406" r:id="rId13"/>
    <p:sldId id="407" r:id="rId14"/>
    <p:sldId id="408" r:id="rId15"/>
    <p:sldId id="409" r:id="rId16"/>
    <p:sldId id="410" r:id="rId17"/>
    <p:sldId id="411" r:id="rId18"/>
    <p:sldId id="399" r:id="rId19"/>
    <p:sldId id="400" r:id="rId20"/>
    <p:sldId id="412" r:id="rId21"/>
    <p:sldId id="319" r:id="rId22"/>
    <p:sldId id="329" r:id="rId23"/>
    <p:sldId id="330" r:id="rId24"/>
    <p:sldId id="331" r:id="rId25"/>
    <p:sldId id="332" r:id="rId26"/>
    <p:sldId id="333" r:id="rId27"/>
    <p:sldId id="334" r:id="rId28"/>
    <p:sldId id="336" r:id="rId29"/>
    <p:sldId id="337" r:id="rId30"/>
    <p:sldId id="338" r:id="rId31"/>
    <p:sldId id="335" r:id="rId32"/>
    <p:sldId id="339" r:id="rId33"/>
    <p:sldId id="340" r:id="rId34"/>
    <p:sldId id="341" r:id="rId35"/>
    <p:sldId id="342" r:id="rId36"/>
    <p:sldId id="344" r:id="rId37"/>
    <p:sldId id="343" r:id="rId38"/>
    <p:sldId id="345" r:id="rId39"/>
    <p:sldId id="346" r:id="rId40"/>
    <p:sldId id="348" r:id="rId41"/>
    <p:sldId id="349" r:id="rId42"/>
    <p:sldId id="350" r:id="rId43"/>
    <p:sldId id="351" r:id="rId44"/>
    <p:sldId id="352" r:id="rId45"/>
    <p:sldId id="353" r:id="rId46"/>
    <p:sldId id="354" r:id="rId47"/>
    <p:sldId id="355" r:id="rId48"/>
    <p:sldId id="356" r:id="rId49"/>
    <p:sldId id="357" r:id="rId50"/>
    <p:sldId id="358" r:id="rId51"/>
    <p:sldId id="359" r:id="rId52"/>
    <p:sldId id="360" r:id="rId53"/>
    <p:sldId id="361" r:id="rId54"/>
    <p:sldId id="362" r:id="rId55"/>
    <p:sldId id="364" r:id="rId56"/>
    <p:sldId id="365" r:id="rId57"/>
    <p:sldId id="366" r:id="rId58"/>
    <p:sldId id="367" r:id="rId59"/>
    <p:sldId id="363" r:id="rId60"/>
    <p:sldId id="368" r:id="rId61"/>
    <p:sldId id="369" r:id="rId62"/>
    <p:sldId id="370" r:id="rId63"/>
    <p:sldId id="371" r:id="rId64"/>
    <p:sldId id="372" r:id="rId65"/>
    <p:sldId id="413" r:id="rId66"/>
    <p:sldId id="383" r:id="rId67"/>
    <p:sldId id="374" r:id="rId68"/>
    <p:sldId id="375" r:id="rId69"/>
    <p:sldId id="376" r:id="rId70"/>
    <p:sldId id="377" r:id="rId71"/>
    <p:sldId id="378" r:id="rId72"/>
    <p:sldId id="379" r:id="rId73"/>
    <p:sldId id="380" r:id="rId74"/>
    <p:sldId id="381" r:id="rId75"/>
    <p:sldId id="382" r:id="rId76"/>
    <p:sldId id="414" r:id="rId77"/>
    <p:sldId id="415" r:id="rId78"/>
    <p:sldId id="421" r:id="rId79"/>
    <p:sldId id="420" r:id="rId80"/>
    <p:sldId id="425" r:id="rId81"/>
    <p:sldId id="426" r:id="rId82"/>
    <p:sldId id="430" r:id="rId83"/>
    <p:sldId id="456" r:id="rId84"/>
    <p:sldId id="432" r:id="rId85"/>
    <p:sldId id="433" r:id="rId86"/>
    <p:sldId id="434" r:id="rId87"/>
    <p:sldId id="436" r:id="rId88"/>
    <p:sldId id="438" r:id="rId89"/>
    <p:sldId id="439" r:id="rId90"/>
    <p:sldId id="440" r:id="rId91"/>
    <p:sldId id="441" r:id="rId92"/>
    <p:sldId id="442" r:id="rId93"/>
    <p:sldId id="455" r:id="rId94"/>
    <p:sldId id="443" r:id="rId95"/>
    <p:sldId id="444" r:id="rId96"/>
    <p:sldId id="445" r:id="rId97"/>
    <p:sldId id="446" r:id="rId98"/>
    <p:sldId id="416" r:id="rId99"/>
    <p:sldId id="417" r:id="rId100"/>
  </p:sldIdLst>
  <p:sldSz cx="9144000" cy="6858000" type="screen4x3"/>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66FF"/>
    <a:srgbClr val="00FF00"/>
    <a:srgbClr val="FF33CC"/>
    <a:srgbClr val="33CCCC"/>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4" autoAdjust="0"/>
    <p:restoredTop sz="94748" autoAdjust="0"/>
  </p:normalViewPr>
  <p:slideViewPr>
    <p:cSldViewPr>
      <p:cViewPr varScale="1">
        <p:scale>
          <a:sx n="83" d="100"/>
          <a:sy n="83" d="100"/>
        </p:scale>
        <p:origin x="1450" y="67"/>
      </p:cViewPr>
      <p:guideLst>
        <p:guide orient="horz" pos="2160"/>
        <p:guide pos="2880"/>
      </p:guideLst>
    </p:cSldViewPr>
  </p:slideViewPr>
  <p:outlineViewPr>
    <p:cViewPr>
      <p:scale>
        <a:sx n="33" d="100"/>
        <a:sy n="33" d="100"/>
      </p:scale>
      <p:origin x="0" y="1992"/>
    </p:cViewPr>
  </p:outlineViewPr>
  <p:notesTextViewPr>
    <p:cViewPr>
      <p:scale>
        <a:sx n="100" d="100"/>
        <a:sy n="100" d="100"/>
      </p:scale>
      <p:origin x="0" y="0"/>
    </p:cViewPr>
  </p:notesTextViewPr>
  <p:notesViewPr>
    <p:cSldViewPr>
      <p:cViewPr varScale="1">
        <p:scale>
          <a:sx n="70" d="100"/>
          <a:sy n="70" d="100"/>
        </p:scale>
        <p:origin x="-3294" y="-102"/>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3" y="0"/>
            <a:ext cx="2945659" cy="496332"/>
          </a:xfrm>
          <a:prstGeom prst="rect">
            <a:avLst/>
          </a:prstGeom>
        </p:spPr>
        <p:txBody>
          <a:bodyPr vert="horz" lIns="92684" tIns="46342" rIns="92684" bIns="46342" rtlCol="0"/>
          <a:lstStyle>
            <a:lvl1pPr algn="l">
              <a:defRPr sz="1200"/>
            </a:lvl1pPr>
          </a:lstStyle>
          <a:p>
            <a:endParaRPr lang="fr-FR" dirty="0"/>
          </a:p>
        </p:txBody>
      </p:sp>
      <p:sp>
        <p:nvSpPr>
          <p:cNvPr id="3" name="Espace réservé de la date 2"/>
          <p:cNvSpPr>
            <a:spLocks noGrp="1"/>
          </p:cNvSpPr>
          <p:nvPr>
            <p:ph type="dt" sz="quarter" idx="1"/>
          </p:nvPr>
        </p:nvSpPr>
        <p:spPr>
          <a:xfrm>
            <a:off x="3850445" y="0"/>
            <a:ext cx="2945659" cy="496332"/>
          </a:xfrm>
          <a:prstGeom prst="rect">
            <a:avLst/>
          </a:prstGeom>
        </p:spPr>
        <p:txBody>
          <a:bodyPr vert="horz" lIns="92684" tIns="46342" rIns="92684" bIns="46342" rtlCol="0"/>
          <a:lstStyle>
            <a:lvl1pPr algn="r">
              <a:defRPr sz="1200"/>
            </a:lvl1pPr>
          </a:lstStyle>
          <a:p>
            <a:fld id="{F1DCCC4E-F013-472A-B36E-40311F70FCB6}" type="datetimeFigureOut">
              <a:rPr lang="fr-FR" smtClean="0"/>
              <a:pPr/>
              <a:t>15/05/2023</a:t>
            </a:fld>
            <a:endParaRPr lang="fr-FR" dirty="0"/>
          </a:p>
        </p:txBody>
      </p:sp>
      <p:sp>
        <p:nvSpPr>
          <p:cNvPr id="4" name="Espace réservé du pied de page 3"/>
          <p:cNvSpPr>
            <a:spLocks noGrp="1"/>
          </p:cNvSpPr>
          <p:nvPr>
            <p:ph type="ftr" sz="quarter" idx="2"/>
          </p:nvPr>
        </p:nvSpPr>
        <p:spPr>
          <a:xfrm>
            <a:off x="3" y="9428583"/>
            <a:ext cx="2945659" cy="496332"/>
          </a:xfrm>
          <a:prstGeom prst="rect">
            <a:avLst/>
          </a:prstGeom>
        </p:spPr>
        <p:txBody>
          <a:bodyPr vert="horz" lIns="92684" tIns="46342" rIns="92684" bIns="46342" rtlCol="0" anchor="b"/>
          <a:lstStyle>
            <a:lvl1pPr algn="l">
              <a:defRPr sz="1200"/>
            </a:lvl1pPr>
          </a:lstStyle>
          <a:p>
            <a:endParaRPr lang="fr-FR" dirty="0"/>
          </a:p>
        </p:txBody>
      </p:sp>
      <p:sp>
        <p:nvSpPr>
          <p:cNvPr id="5" name="Espace réservé du numéro de diapositive 4"/>
          <p:cNvSpPr>
            <a:spLocks noGrp="1"/>
          </p:cNvSpPr>
          <p:nvPr>
            <p:ph type="sldNum" sz="quarter" idx="3"/>
          </p:nvPr>
        </p:nvSpPr>
        <p:spPr>
          <a:xfrm>
            <a:off x="3850445" y="9428583"/>
            <a:ext cx="2945659" cy="496332"/>
          </a:xfrm>
          <a:prstGeom prst="rect">
            <a:avLst/>
          </a:prstGeom>
        </p:spPr>
        <p:txBody>
          <a:bodyPr vert="horz" lIns="92684" tIns="46342" rIns="92684" bIns="46342" rtlCol="0" anchor="b"/>
          <a:lstStyle>
            <a:lvl1pPr algn="r">
              <a:defRPr sz="1200"/>
            </a:lvl1pPr>
          </a:lstStyle>
          <a:p>
            <a:fld id="{C60F576D-68B9-4E08-AF8D-C24898C99134}" type="slidenum">
              <a:rPr lang="fr-FR" smtClean="0"/>
              <a:pPr/>
              <a:t>‹N°›</a:t>
            </a:fld>
            <a:endParaRPr lang="fr-FR" dirty="0"/>
          </a:p>
        </p:txBody>
      </p:sp>
    </p:spTree>
    <p:extLst>
      <p:ext uri="{BB962C8B-B14F-4D97-AF65-F5344CB8AC3E}">
        <p14:creationId xmlns:p14="http://schemas.microsoft.com/office/powerpoint/2010/main" val="9490306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19784FE4-82F9-4501-B267-E6F96059F728}" type="datetimeFigureOut">
              <a:rPr lang="fr-BE" smtClean="0"/>
              <a:t>15-05-23</a:t>
            </a:fld>
            <a:endParaRPr lang="fr-BE"/>
          </a:p>
        </p:txBody>
      </p:sp>
      <p:sp>
        <p:nvSpPr>
          <p:cNvPr id="4" name="Espace réservé de l'image des diapositives 3"/>
          <p:cNvSpPr>
            <a:spLocks noGrp="1" noRot="1" noChangeAspect="1"/>
          </p:cNvSpPr>
          <p:nvPr>
            <p:ph type="sldImg" idx="2"/>
          </p:nvPr>
        </p:nvSpPr>
        <p:spPr>
          <a:xfrm>
            <a:off x="1165225" y="1241425"/>
            <a:ext cx="4467225" cy="3349625"/>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notes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6" name="Espace réservé du pied de page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D80CA455-9F77-44CB-9742-11E33385E10F}" type="slidenum">
              <a:rPr lang="fr-BE" smtClean="0"/>
              <a:t>‹N°›</a:t>
            </a:fld>
            <a:endParaRPr lang="fr-BE"/>
          </a:p>
        </p:txBody>
      </p:sp>
    </p:spTree>
    <p:extLst>
      <p:ext uri="{BB962C8B-B14F-4D97-AF65-F5344CB8AC3E}">
        <p14:creationId xmlns:p14="http://schemas.microsoft.com/office/powerpoint/2010/main" val="2759043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emf"/><Relationship Id="rId4" Type="http://schemas.openxmlformats.org/officeDocument/2006/relationships/image" Target="../media/image5.emf"/></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emf"/><Relationship Id="rId4" Type="http://schemas.openxmlformats.org/officeDocument/2006/relationships/image" Target="../media/image5.em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fr-FR" dirty="0" smtClean="0"/>
              <a:t>Modifiez le style du titre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fld id="{58840918-C0A8-42B1-A53F-FD8677B532AC}" type="datetime1">
              <a:rPr lang="fr-FR" smtClean="0"/>
              <a:t>15/05/2023</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B7FCFC4F-0CC0-42F6-9F8B-A144D7558766}" type="slidenum">
              <a:rPr lang="fr-FR" smtClean="0"/>
              <a:pPr/>
              <a:t>‹N°›</a:t>
            </a:fld>
            <a:endParaRPr lang="fr-FR"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BCC80EB8-9DCF-4BD9-91A4-491D748EF6E1}" type="datetime1">
              <a:rPr lang="fr-FR" smtClean="0"/>
              <a:t>15/05/2023</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B7FCFC4F-0CC0-42F6-9F8B-A144D7558766}" type="slidenum">
              <a:rPr lang="fr-FR" smtClean="0"/>
              <a:pPr/>
              <a:t>‹N°›</a:t>
            </a:fld>
            <a:endParaRPr lang="fr-F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fr-FR" smtClean="0"/>
              <a:t>Modifiez le style du titre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DB821EA2-0EB0-48A0-AD27-2243C49B3187}" type="datetime1">
              <a:rPr lang="fr-FR" smtClean="0"/>
              <a:t>15/05/2023</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B7FCFC4F-0CC0-42F6-9F8B-A144D7558766}" type="slidenum">
              <a:rPr lang="fr-FR" smtClean="0"/>
              <a:pPr/>
              <a:t>‹N°›</a:t>
            </a:fld>
            <a:endParaRPr lang="fr-F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516BE9B4-14FA-8043-AC5E-89DC784E244B}"/>
              </a:ext>
            </a:extLst>
          </p:cNvPr>
          <p:cNvPicPr>
            <a:picLocks noChangeAspect="1"/>
          </p:cNvPicPr>
          <p:nvPr userDrawn="1"/>
        </p:nvPicPr>
        <p:blipFill>
          <a:blip r:embed="rId2"/>
          <a:stretch>
            <a:fillRect/>
          </a:stretch>
        </p:blipFill>
        <p:spPr>
          <a:xfrm>
            <a:off x="6327826" y="-943885"/>
            <a:ext cx="2816501" cy="5126236"/>
          </a:xfrm>
          <a:prstGeom prst="rect">
            <a:avLst/>
          </a:prstGeom>
        </p:spPr>
      </p:pic>
      <p:sp>
        <p:nvSpPr>
          <p:cNvPr id="7" name="Titre 1">
            <a:extLst>
              <a:ext uri="{FF2B5EF4-FFF2-40B4-BE49-F238E27FC236}">
                <a16:creationId xmlns:a16="http://schemas.microsoft.com/office/drawing/2014/main" id="{078A3109-E6F1-7863-424D-AFED8C1E6B91}"/>
              </a:ext>
            </a:extLst>
          </p:cNvPr>
          <p:cNvSpPr>
            <a:spLocks noGrp="1"/>
          </p:cNvSpPr>
          <p:nvPr>
            <p:ph type="ctrTitle" hasCustomPrompt="1"/>
          </p:nvPr>
        </p:nvSpPr>
        <p:spPr>
          <a:xfrm>
            <a:off x="1143000" y="3694704"/>
            <a:ext cx="6858000" cy="364459"/>
          </a:xfrm>
          <a:prstGeom prst="rect">
            <a:avLst/>
          </a:prstGeom>
        </p:spPr>
        <p:txBody>
          <a:bodyPr anchor="ctr">
            <a:normAutofit/>
          </a:bodyPr>
          <a:lstStyle>
            <a:lvl1pPr algn="ctr">
              <a:defRPr sz="1200">
                <a:solidFill>
                  <a:srgbClr val="004694"/>
                </a:solidFill>
                <a:latin typeface="Proxima Nova" panose="02000506030000020004" pitchFamily="2" charset="0"/>
              </a:defRPr>
            </a:lvl1pPr>
          </a:lstStyle>
          <a:p>
            <a:r>
              <a:rPr lang="fr-FR" dirty="0" err="1"/>
              <a:t>Title</a:t>
            </a:r>
            <a:endParaRPr lang="fr-FR" dirty="0"/>
          </a:p>
        </p:txBody>
      </p:sp>
      <p:pic>
        <p:nvPicPr>
          <p:cNvPr id="9" name="Image 8">
            <a:extLst>
              <a:ext uri="{FF2B5EF4-FFF2-40B4-BE49-F238E27FC236}">
                <a16:creationId xmlns:a16="http://schemas.microsoft.com/office/drawing/2014/main" id="{B88A7CA4-0B8E-9092-B567-79053F0B764F}"/>
              </a:ext>
            </a:extLst>
          </p:cNvPr>
          <p:cNvPicPr>
            <a:picLocks noChangeAspect="1"/>
          </p:cNvPicPr>
          <p:nvPr userDrawn="1"/>
        </p:nvPicPr>
        <p:blipFill>
          <a:blip r:embed="rId3"/>
          <a:stretch>
            <a:fillRect/>
          </a:stretch>
        </p:blipFill>
        <p:spPr>
          <a:xfrm>
            <a:off x="4036219" y="2132038"/>
            <a:ext cx="1071563" cy="1343451"/>
          </a:xfrm>
          <a:prstGeom prst="rect">
            <a:avLst/>
          </a:prstGeom>
        </p:spPr>
      </p:pic>
      <p:pic>
        <p:nvPicPr>
          <p:cNvPr id="12" name="Image 11">
            <a:extLst>
              <a:ext uri="{FF2B5EF4-FFF2-40B4-BE49-F238E27FC236}">
                <a16:creationId xmlns:a16="http://schemas.microsoft.com/office/drawing/2014/main" id="{67CB13D7-0CCC-3BA1-E03F-B512337F951C}"/>
              </a:ext>
            </a:extLst>
          </p:cNvPr>
          <p:cNvPicPr>
            <a:picLocks noChangeAspect="1"/>
          </p:cNvPicPr>
          <p:nvPr userDrawn="1"/>
        </p:nvPicPr>
        <p:blipFill>
          <a:blip r:embed="rId4"/>
          <a:stretch>
            <a:fillRect/>
          </a:stretch>
        </p:blipFill>
        <p:spPr>
          <a:xfrm>
            <a:off x="3426268" y="3691392"/>
            <a:ext cx="2300642" cy="364458"/>
          </a:xfrm>
          <a:prstGeom prst="rect">
            <a:avLst/>
          </a:prstGeom>
        </p:spPr>
      </p:pic>
      <p:pic>
        <p:nvPicPr>
          <p:cNvPr id="15" name="Image 14">
            <a:extLst>
              <a:ext uri="{FF2B5EF4-FFF2-40B4-BE49-F238E27FC236}">
                <a16:creationId xmlns:a16="http://schemas.microsoft.com/office/drawing/2014/main" id="{2FDF655F-AA59-C966-3EE9-A420C47F6704}"/>
              </a:ext>
            </a:extLst>
          </p:cNvPr>
          <p:cNvPicPr>
            <a:picLocks noChangeAspect="1"/>
          </p:cNvPicPr>
          <p:nvPr userDrawn="1"/>
        </p:nvPicPr>
        <p:blipFill>
          <a:blip r:embed="rId5"/>
          <a:stretch>
            <a:fillRect/>
          </a:stretch>
        </p:blipFill>
        <p:spPr>
          <a:xfrm>
            <a:off x="7218246" y="6017486"/>
            <a:ext cx="1571637" cy="569946"/>
          </a:xfrm>
          <a:prstGeom prst="rect">
            <a:avLst/>
          </a:prstGeom>
        </p:spPr>
      </p:pic>
    </p:spTree>
    <p:extLst>
      <p:ext uri="{BB962C8B-B14F-4D97-AF65-F5344CB8AC3E}">
        <p14:creationId xmlns:p14="http://schemas.microsoft.com/office/powerpoint/2010/main" val="9087589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Only for visuals">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2EB9455-A8B6-09EF-5081-066AEF046947}"/>
              </a:ext>
            </a:extLst>
          </p:cNvPr>
          <p:cNvPicPr>
            <a:picLocks noChangeAspect="1"/>
          </p:cNvPicPr>
          <p:nvPr userDrawn="1"/>
        </p:nvPicPr>
        <p:blipFill>
          <a:blip r:embed="rId2"/>
          <a:stretch>
            <a:fillRect/>
          </a:stretch>
        </p:blipFill>
        <p:spPr>
          <a:xfrm>
            <a:off x="7271748" y="5863352"/>
            <a:ext cx="2345473" cy="822592"/>
          </a:xfrm>
          <a:prstGeom prst="rect">
            <a:avLst/>
          </a:prstGeom>
        </p:spPr>
      </p:pic>
    </p:spTree>
    <p:extLst>
      <p:ext uri="{BB962C8B-B14F-4D97-AF65-F5344CB8AC3E}">
        <p14:creationId xmlns:p14="http://schemas.microsoft.com/office/powerpoint/2010/main" val="113307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En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9924F6F9-37EA-6842-9A75-FCECB83609E2}"/>
              </a:ext>
            </a:extLst>
          </p:cNvPr>
          <p:cNvPicPr>
            <a:picLocks noChangeAspect="1"/>
          </p:cNvPicPr>
          <p:nvPr userDrawn="1"/>
        </p:nvPicPr>
        <p:blipFill>
          <a:blip r:embed="rId2"/>
          <a:stretch>
            <a:fillRect/>
          </a:stretch>
        </p:blipFill>
        <p:spPr>
          <a:xfrm>
            <a:off x="6327826" y="-943885"/>
            <a:ext cx="2816501" cy="5126236"/>
          </a:xfrm>
          <a:prstGeom prst="rect">
            <a:avLst/>
          </a:prstGeom>
        </p:spPr>
      </p:pic>
      <p:sp>
        <p:nvSpPr>
          <p:cNvPr id="7" name="Titre 1">
            <a:extLst>
              <a:ext uri="{FF2B5EF4-FFF2-40B4-BE49-F238E27FC236}">
                <a16:creationId xmlns:a16="http://schemas.microsoft.com/office/drawing/2014/main" id="{D4CE426F-AB02-A75A-DEE5-B4B034B925D9}"/>
              </a:ext>
            </a:extLst>
          </p:cNvPr>
          <p:cNvSpPr>
            <a:spLocks noGrp="1"/>
          </p:cNvSpPr>
          <p:nvPr>
            <p:ph type="ctrTitle" hasCustomPrompt="1"/>
          </p:nvPr>
        </p:nvSpPr>
        <p:spPr>
          <a:xfrm>
            <a:off x="1143000" y="3691392"/>
            <a:ext cx="6858000" cy="364459"/>
          </a:xfrm>
          <a:prstGeom prst="rect">
            <a:avLst/>
          </a:prstGeom>
        </p:spPr>
        <p:txBody>
          <a:bodyPr anchor="ctr">
            <a:normAutofit/>
          </a:bodyPr>
          <a:lstStyle>
            <a:lvl1pPr algn="ctr">
              <a:defRPr sz="1200">
                <a:solidFill>
                  <a:srgbClr val="004694"/>
                </a:solidFill>
                <a:latin typeface="Proxima Nova" panose="02000506030000020004" pitchFamily="2" charset="0"/>
              </a:defRPr>
            </a:lvl1pPr>
          </a:lstStyle>
          <a:p>
            <a:r>
              <a:rPr lang="fr-FR" dirty="0"/>
              <a:t>End </a:t>
            </a:r>
            <a:r>
              <a:rPr lang="fr-FR" dirty="0" err="1"/>
              <a:t>title</a:t>
            </a:r>
            <a:endParaRPr lang="fr-FR" dirty="0"/>
          </a:p>
        </p:txBody>
      </p:sp>
      <p:pic>
        <p:nvPicPr>
          <p:cNvPr id="14" name="Image 13">
            <a:extLst>
              <a:ext uri="{FF2B5EF4-FFF2-40B4-BE49-F238E27FC236}">
                <a16:creationId xmlns:a16="http://schemas.microsoft.com/office/drawing/2014/main" id="{AE6B379A-6950-A924-4722-0462E9D08A1C}"/>
              </a:ext>
            </a:extLst>
          </p:cNvPr>
          <p:cNvPicPr>
            <a:picLocks noChangeAspect="1"/>
          </p:cNvPicPr>
          <p:nvPr userDrawn="1"/>
        </p:nvPicPr>
        <p:blipFill>
          <a:blip r:embed="rId3"/>
          <a:stretch>
            <a:fillRect/>
          </a:stretch>
        </p:blipFill>
        <p:spPr>
          <a:xfrm>
            <a:off x="4036219" y="2132038"/>
            <a:ext cx="1071563" cy="1343451"/>
          </a:xfrm>
          <a:prstGeom prst="rect">
            <a:avLst/>
          </a:prstGeom>
        </p:spPr>
      </p:pic>
      <p:pic>
        <p:nvPicPr>
          <p:cNvPr id="15" name="Image 14">
            <a:extLst>
              <a:ext uri="{FF2B5EF4-FFF2-40B4-BE49-F238E27FC236}">
                <a16:creationId xmlns:a16="http://schemas.microsoft.com/office/drawing/2014/main" id="{472CD9D7-58EB-0F95-CE0B-B17CB4662104}"/>
              </a:ext>
            </a:extLst>
          </p:cNvPr>
          <p:cNvPicPr>
            <a:picLocks noChangeAspect="1"/>
          </p:cNvPicPr>
          <p:nvPr userDrawn="1"/>
        </p:nvPicPr>
        <p:blipFill>
          <a:blip r:embed="rId4"/>
          <a:stretch>
            <a:fillRect/>
          </a:stretch>
        </p:blipFill>
        <p:spPr>
          <a:xfrm>
            <a:off x="3426268" y="3691392"/>
            <a:ext cx="2300642" cy="364458"/>
          </a:xfrm>
          <a:prstGeom prst="rect">
            <a:avLst/>
          </a:prstGeom>
        </p:spPr>
      </p:pic>
      <p:pic>
        <p:nvPicPr>
          <p:cNvPr id="17" name="Image 16">
            <a:extLst>
              <a:ext uri="{FF2B5EF4-FFF2-40B4-BE49-F238E27FC236}">
                <a16:creationId xmlns:a16="http://schemas.microsoft.com/office/drawing/2014/main" id="{FCDF66AD-65DC-866B-0BEB-F34111A58164}"/>
              </a:ext>
            </a:extLst>
          </p:cNvPr>
          <p:cNvPicPr>
            <a:picLocks noChangeAspect="1"/>
          </p:cNvPicPr>
          <p:nvPr userDrawn="1"/>
        </p:nvPicPr>
        <p:blipFill>
          <a:blip r:embed="rId5"/>
          <a:stretch>
            <a:fillRect/>
          </a:stretch>
        </p:blipFill>
        <p:spPr>
          <a:xfrm>
            <a:off x="7218246" y="6017486"/>
            <a:ext cx="1571637" cy="569946"/>
          </a:xfrm>
          <a:prstGeom prst="rect">
            <a:avLst/>
          </a:prstGeom>
        </p:spPr>
      </p:pic>
    </p:spTree>
    <p:extLst>
      <p:ext uri="{BB962C8B-B14F-4D97-AF65-F5344CB8AC3E}">
        <p14:creationId xmlns:p14="http://schemas.microsoft.com/office/powerpoint/2010/main" val="2154746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039617D1-4E6F-4C27-8CAC-5E2FD6C590A5}" type="datetime1">
              <a:rPr lang="fr-FR" smtClean="0"/>
              <a:t>15/05/2023</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B7FCFC4F-0CC0-42F6-9F8B-A144D7558766}" type="slidenum">
              <a:rPr lang="fr-FR" smtClean="0"/>
              <a:pPr/>
              <a:t>‹N°›</a:t>
            </a:fld>
            <a:endParaRPr lang="fr-FR" dirty="0"/>
          </a:p>
        </p:txBody>
      </p:sp>
      <p:pic>
        <p:nvPicPr>
          <p:cNvPr id="3074" name="Picture 2" descr="C:\$DATA05 EVECHE\1 MAILS-REUNIONS-RAPPORTS\2014 12 08 Formation SAGEP\Base\EVECHE_LOGO_FIN_2007_redimensionner_redimensionner.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164288" y="5445224"/>
            <a:ext cx="1626220" cy="11504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fr-FR" smtClean="0"/>
              <a:t>Modifiez le style du titre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11FF6198-1D07-424C-9496-EDDC3A0C8712}" type="datetime1">
              <a:rPr lang="fr-FR" smtClean="0"/>
              <a:t>15/05/2023</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B7FCFC4F-0CC0-42F6-9F8B-A144D7558766}" type="slidenum">
              <a:rPr lang="fr-FR" smtClean="0"/>
              <a:pPr/>
              <a:t>‹N°›</a:t>
            </a:fld>
            <a:endParaRPr lang="fr-FR" dirty="0"/>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564A204F-BFC1-4B76-9F28-A162C03B477E}" type="datetime1">
              <a:rPr lang="fr-FR" smtClean="0"/>
              <a:t>15/05/2023</a:t>
            </a:fld>
            <a:endParaRPr lang="fr-FR" dirty="0"/>
          </a:p>
        </p:txBody>
      </p:sp>
      <p:sp>
        <p:nvSpPr>
          <p:cNvPr id="6" name="Footer Placeholder 5"/>
          <p:cNvSpPr>
            <a:spLocks noGrp="1"/>
          </p:cNvSpPr>
          <p:nvPr>
            <p:ph type="ftr" sz="quarter" idx="11"/>
          </p:nvPr>
        </p:nvSpPr>
        <p:spPr/>
        <p:txBody>
          <a:bodyPr/>
          <a:lstStyle/>
          <a:p>
            <a:endParaRPr lang="fr-FR" dirty="0"/>
          </a:p>
        </p:txBody>
      </p:sp>
      <p:sp>
        <p:nvSpPr>
          <p:cNvPr id="7" name="Slide Number Placeholder 6"/>
          <p:cNvSpPr>
            <a:spLocks noGrp="1"/>
          </p:cNvSpPr>
          <p:nvPr>
            <p:ph type="sldNum" sz="quarter" idx="12"/>
          </p:nvPr>
        </p:nvSpPr>
        <p:spPr/>
        <p:txBody>
          <a:bodyPr/>
          <a:lstStyle/>
          <a:p>
            <a:fld id="{B7FCFC4F-0CC0-42F6-9F8B-A144D7558766}" type="slidenum">
              <a:rPr lang="fr-FR" smtClean="0"/>
              <a:pPr/>
              <a:t>‹N°›</a:t>
            </a:fld>
            <a:endParaRPr lang="fr-F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Modifiez le style du titre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55C0C167-C0DD-4820-A594-B65B79E42DB9}" type="datetime1">
              <a:rPr lang="fr-FR" smtClean="0"/>
              <a:t>15/05/2023</a:t>
            </a:fld>
            <a:endParaRPr lang="fr-FR" dirty="0"/>
          </a:p>
        </p:txBody>
      </p:sp>
      <p:sp>
        <p:nvSpPr>
          <p:cNvPr id="8" name="Footer Placeholder 7"/>
          <p:cNvSpPr>
            <a:spLocks noGrp="1"/>
          </p:cNvSpPr>
          <p:nvPr>
            <p:ph type="ftr" sz="quarter" idx="11"/>
          </p:nvPr>
        </p:nvSpPr>
        <p:spPr/>
        <p:txBody>
          <a:bodyPr/>
          <a:lstStyle/>
          <a:p>
            <a:endParaRPr lang="fr-FR" dirty="0"/>
          </a:p>
        </p:txBody>
      </p:sp>
      <p:sp>
        <p:nvSpPr>
          <p:cNvPr id="9" name="Slide Number Placeholder 8"/>
          <p:cNvSpPr>
            <a:spLocks noGrp="1"/>
          </p:cNvSpPr>
          <p:nvPr>
            <p:ph type="sldNum" sz="quarter" idx="12"/>
          </p:nvPr>
        </p:nvSpPr>
        <p:spPr/>
        <p:txBody>
          <a:bodyPr/>
          <a:lstStyle/>
          <a:p>
            <a:fld id="{B7FCFC4F-0CC0-42F6-9F8B-A144D7558766}" type="slidenum">
              <a:rPr lang="fr-FR" smtClean="0"/>
              <a:pPr/>
              <a:t>‹N°›</a:t>
            </a:fld>
            <a:endParaRPr lang="fr-FR" dirty="0"/>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Date Placeholder 2"/>
          <p:cNvSpPr>
            <a:spLocks noGrp="1"/>
          </p:cNvSpPr>
          <p:nvPr>
            <p:ph type="dt" sz="half" idx="10"/>
          </p:nvPr>
        </p:nvSpPr>
        <p:spPr/>
        <p:txBody>
          <a:bodyPr/>
          <a:lstStyle/>
          <a:p>
            <a:fld id="{C4062075-F2C0-4704-BE63-8A910FB34374}" type="datetime1">
              <a:rPr lang="fr-FR" smtClean="0"/>
              <a:t>15/05/2023</a:t>
            </a:fld>
            <a:endParaRPr lang="fr-FR" dirty="0"/>
          </a:p>
        </p:txBody>
      </p:sp>
      <p:sp>
        <p:nvSpPr>
          <p:cNvPr id="4" name="Footer Placeholder 3"/>
          <p:cNvSpPr>
            <a:spLocks noGrp="1"/>
          </p:cNvSpPr>
          <p:nvPr>
            <p:ph type="ftr" sz="quarter" idx="11"/>
          </p:nvPr>
        </p:nvSpPr>
        <p:spPr/>
        <p:txBody>
          <a:bodyPr/>
          <a:lstStyle/>
          <a:p>
            <a:endParaRPr lang="fr-FR" dirty="0"/>
          </a:p>
        </p:txBody>
      </p:sp>
      <p:sp>
        <p:nvSpPr>
          <p:cNvPr id="5" name="Slide Number Placeholder 4"/>
          <p:cNvSpPr>
            <a:spLocks noGrp="1"/>
          </p:cNvSpPr>
          <p:nvPr>
            <p:ph type="sldNum" sz="quarter" idx="12"/>
          </p:nvPr>
        </p:nvSpPr>
        <p:spPr/>
        <p:txBody>
          <a:bodyPr/>
          <a:lstStyle/>
          <a:p>
            <a:fld id="{B7FCFC4F-0CC0-42F6-9F8B-A144D7558766}" type="slidenum">
              <a:rPr lang="fr-FR" smtClean="0"/>
              <a:pPr/>
              <a:t>‹N°›</a:t>
            </a:fld>
            <a:endParaRPr lang="fr-F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A09F87-7FD4-4E4E-A903-C8B326AD9AC1}" type="datetime1">
              <a:rPr lang="fr-FR" smtClean="0"/>
              <a:t>15/05/2023</a:t>
            </a:fld>
            <a:endParaRPr lang="fr-FR" dirty="0"/>
          </a:p>
        </p:txBody>
      </p:sp>
      <p:sp>
        <p:nvSpPr>
          <p:cNvPr id="3" name="Footer Placeholder 2"/>
          <p:cNvSpPr>
            <a:spLocks noGrp="1"/>
          </p:cNvSpPr>
          <p:nvPr>
            <p:ph type="ftr" sz="quarter" idx="11"/>
          </p:nvPr>
        </p:nvSpPr>
        <p:spPr/>
        <p:txBody>
          <a:bodyPr/>
          <a:lstStyle/>
          <a:p>
            <a:endParaRPr lang="fr-FR" dirty="0"/>
          </a:p>
        </p:txBody>
      </p:sp>
      <p:sp>
        <p:nvSpPr>
          <p:cNvPr id="4" name="Slide Number Placeholder 3"/>
          <p:cNvSpPr>
            <a:spLocks noGrp="1"/>
          </p:cNvSpPr>
          <p:nvPr>
            <p:ph type="sldNum" sz="quarter" idx="12"/>
          </p:nvPr>
        </p:nvSpPr>
        <p:spPr/>
        <p:txBody>
          <a:bodyPr/>
          <a:lstStyle/>
          <a:p>
            <a:fld id="{B7FCFC4F-0CC0-42F6-9F8B-A144D7558766}" type="slidenum">
              <a:rPr lang="fr-FR" smtClean="0"/>
              <a:pPr/>
              <a:t>‹N°›</a:t>
            </a:fld>
            <a:endParaRPr lang="fr-F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fr-FR" smtClean="0"/>
              <a:t>Modifiez le style du titre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6D0EBED0-62FF-4AAF-91F9-4ECFA28388F5}" type="datetime1">
              <a:rPr lang="fr-FR" smtClean="0"/>
              <a:t>15/05/2023</a:t>
            </a:fld>
            <a:endParaRPr lang="fr-FR" dirty="0"/>
          </a:p>
        </p:txBody>
      </p:sp>
      <p:sp>
        <p:nvSpPr>
          <p:cNvPr id="6" name="Footer Placeholder 5"/>
          <p:cNvSpPr>
            <a:spLocks noGrp="1"/>
          </p:cNvSpPr>
          <p:nvPr>
            <p:ph type="ftr" sz="quarter" idx="11"/>
          </p:nvPr>
        </p:nvSpPr>
        <p:spPr/>
        <p:txBody>
          <a:bodyPr/>
          <a:lstStyle/>
          <a:p>
            <a:endParaRPr lang="fr-FR" dirty="0"/>
          </a:p>
        </p:txBody>
      </p:sp>
      <p:sp>
        <p:nvSpPr>
          <p:cNvPr id="7" name="Slide Number Placeholder 6"/>
          <p:cNvSpPr>
            <a:spLocks noGrp="1"/>
          </p:cNvSpPr>
          <p:nvPr>
            <p:ph type="sldNum" sz="quarter" idx="12"/>
          </p:nvPr>
        </p:nvSpPr>
        <p:spPr/>
        <p:txBody>
          <a:bodyPr/>
          <a:lstStyle/>
          <a:p>
            <a:fld id="{B7FCFC4F-0CC0-42F6-9F8B-A144D7558766}" type="slidenum">
              <a:rPr lang="fr-FR" smtClean="0"/>
              <a:pPr/>
              <a:t>‹N°›</a:t>
            </a:fld>
            <a:endParaRPr lang="fr-FR" dirty="0"/>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fr-FR" smtClean="0"/>
              <a:t>Modifiez le style du titre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dirty="0" smtClean="0"/>
              <a:t>Cliquez sur l'icône pour ajouter une image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6273454E-699D-4EFF-9821-93E0E24CA643}" type="datetime1">
              <a:rPr lang="fr-FR" smtClean="0"/>
              <a:t>15/05/2023</a:t>
            </a:fld>
            <a:endParaRPr lang="fr-FR" dirty="0"/>
          </a:p>
        </p:txBody>
      </p:sp>
      <p:sp>
        <p:nvSpPr>
          <p:cNvPr id="6" name="Footer Placeholder 5"/>
          <p:cNvSpPr>
            <a:spLocks noGrp="1"/>
          </p:cNvSpPr>
          <p:nvPr>
            <p:ph type="ftr" sz="quarter" idx="11"/>
          </p:nvPr>
        </p:nvSpPr>
        <p:spPr/>
        <p:txBody>
          <a:bodyPr/>
          <a:lstStyle/>
          <a:p>
            <a:endParaRPr lang="fr-FR" dirty="0"/>
          </a:p>
        </p:txBody>
      </p:sp>
      <p:sp>
        <p:nvSpPr>
          <p:cNvPr id="7" name="Slide Number Placeholder 6"/>
          <p:cNvSpPr>
            <a:spLocks noGrp="1"/>
          </p:cNvSpPr>
          <p:nvPr>
            <p:ph type="sldNum" sz="quarter" idx="12"/>
          </p:nvPr>
        </p:nvSpPr>
        <p:spPr/>
        <p:txBody>
          <a:bodyPr/>
          <a:lstStyle/>
          <a:p>
            <a:fld id="{B7FCFC4F-0CC0-42F6-9F8B-A144D7558766}" type="slidenum">
              <a:rPr lang="fr-FR" smtClean="0"/>
              <a:pPr/>
              <a:t>‹N°›</a:t>
            </a:fld>
            <a:endParaRPr lang="fr-F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fr-FR" dirty="0" smtClean="0"/>
              <a:t>Modifiez le style du titre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EB4239F7-4C8D-4AD9-8415-9A03E797E02F}" type="datetime1">
              <a:rPr lang="fr-FR" smtClean="0"/>
              <a:t>15/05/2023</a:t>
            </a:fld>
            <a:endParaRPr lang="fr-FR" dirty="0"/>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fr-FR" dirty="0"/>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B7FCFC4F-0CC0-42F6-9F8B-A144D7558766}" type="slidenum">
              <a:rPr lang="fr-FR" smtClean="0"/>
              <a:pPr/>
              <a:t>‹N°›</a:t>
            </a:fld>
            <a:endParaRPr lang="fr-FR" dirty="0"/>
          </a:p>
        </p:txBody>
      </p:sp>
    </p:spTree>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88" r:id="rId12"/>
    <p:sldLayoutId id="2147483889" r:id="rId13"/>
    <p:sldLayoutId id="2147483890" r:id="rId14"/>
  </p:sldLayoutIdLst>
  <p:timing>
    <p:tnLst>
      <p:par>
        <p:cTn id="1" dur="indefinite" restart="never" nodeType="tmRoot"/>
      </p:par>
    </p:tnLst>
  </p:timing>
  <p:hf hdr="0" ftr="0" dt="0"/>
  <p:txStyles>
    <p:titleStyle>
      <a:lvl1pPr algn="l" defTabSz="914400" rtl="0" eaLnBrk="1" latinLnBrk="0" hangingPunct="1">
        <a:spcBef>
          <a:spcPct val="0"/>
        </a:spcBef>
        <a:buNone/>
        <a:defRPr sz="4000" kern="1200" spc="-100" baseline="0">
          <a:solidFill>
            <a:schemeClr val="tx2"/>
          </a:solidFill>
          <a:latin typeface="Constantia" panose="02030602050306030303" pitchFamily="18" charset="0"/>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baseline="0">
          <a:solidFill>
            <a:schemeClr val="tx1"/>
          </a:solidFill>
          <a:latin typeface="Constantia" panose="02030602050306030303" pitchFamily="18" charset="0"/>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baseline="0">
          <a:solidFill>
            <a:schemeClr val="tx1"/>
          </a:solidFill>
          <a:latin typeface="Constantia" panose="02030602050306030303" pitchFamily="18" charset="0"/>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package" Target="../embeddings/Pr_sentation_Microsoft_PowerPoint.pptx"/><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8.emf"/></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hyperlink" Target="mailto:f.rasseneur@adesio-assurances.be" TargetMode="External"/><Relationship Id="rId4" Type="http://schemas.openxmlformats.org/officeDocument/2006/relationships/hyperlink" Target="mailto:m.dokens@adesio-assurances.be"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package" Target="../embeddings/Pr_sentation_Microsoft_PowerPoint.pptx"/><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8.emf"/></Relationships>
</file>

<file path=ppt/slides/_rels/slide21.xml.rels><?xml version="1.0" encoding="UTF-8" standalone="yes"?>
<Relationships xmlns="http://schemas.openxmlformats.org/package/2006/relationships"><Relationship Id="rId3" Type="http://schemas.openxmlformats.org/officeDocument/2006/relationships/package" Target="../embeddings/Pr_sentation_Microsoft_PowerPoint.pptx"/><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8.emf"/></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s://diocese-tournai.be/services-et-pastorales_0/sagep/les-asbl/" TargetMode="External"/><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https://eservices.minfin.fgov.be/myminfin-web/" TargetMode="External"/><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hyperlink" Target="https://diocese-tournai.be/services-et-pastorales_0/sagep/les-asbl/" TargetMode="External"/><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hyperlink" Target="https://www.petitionenligne.be/signatures/touche_pas_a_mon_asbl/" TargetMode="External"/><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13.xml"/><Relationship Id="rId6" Type="http://schemas.openxmlformats.org/officeDocument/2006/relationships/image" Target="../media/image16.png"/><Relationship Id="rId5" Type="http://schemas.microsoft.com/office/2007/relationships/hdphoto" Target="../media/hdphoto2.wdp"/><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hyperlink" Target="https://www.lescigognes.be/AOP.php" TargetMode="External"/><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hyperlink" Target="https://finances.belgium.be/fr/entreprises/impot_des_societes/Precomptes/precompte_mobilier" TargetMode="External"/><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hyperlink" Target="https://finances.belgium.be/fr/E-services/biztax" TargetMode="External"/><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6.xml.rels><?xml version="1.0" encoding="UTF-8" standalone="yes"?>
<Relationships xmlns="http://schemas.openxmlformats.org/package/2006/relationships"><Relationship Id="rId8" Type="http://schemas.openxmlformats.org/officeDocument/2006/relationships/hyperlink" Target="mailto:f.rasseneur@adesio-assurances.be" TargetMode="External"/><Relationship Id="rId3" Type="http://schemas.openxmlformats.org/officeDocument/2006/relationships/image" Target="../media/image18.png"/><Relationship Id="rId7" Type="http://schemas.openxmlformats.org/officeDocument/2006/relationships/hyperlink" Target="mailto:m.dokens@adesio-assurances.be" TargetMode="External"/><Relationship Id="rId2" Type="http://schemas.openxmlformats.org/officeDocument/2006/relationships/image" Target="../media/image17.jpg"/><Relationship Id="rId1" Type="http://schemas.openxmlformats.org/officeDocument/2006/relationships/slideLayout" Target="../slideLayouts/slideLayout2.xml"/><Relationship Id="rId6" Type="http://schemas.openxmlformats.org/officeDocument/2006/relationships/image" Target="../media/image21.jpg"/><Relationship Id="rId11" Type="http://schemas.openxmlformats.org/officeDocument/2006/relationships/hyperlink" Target="mailto:v.vangucht@ci-assurances.be" TargetMode="External"/><Relationship Id="rId5" Type="http://schemas.openxmlformats.org/officeDocument/2006/relationships/image" Target="../media/image20.jpg"/><Relationship Id="rId10" Type="http://schemas.openxmlformats.org/officeDocument/2006/relationships/hyperlink" Target="mailto:m.dokens@adesio.be" TargetMode="External"/><Relationship Id="rId4" Type="http://schemas.openxmlformats.org/officeDocument/2006/relationships/image" Target="../media/image19.png"/><Relationship Id="rId9" Type="http://schemas.openxmlformats.org/officeDocument/2006/relationships/hyperlink" Target="mailto:p.delbecque@adesio-assurances.be"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package" Target="../embeddings/Pr_sentation_Microsoft_PowerPoint.pptx"/><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8.emf"/></Relationships>
</file>

<file path=ppt/slides/_rels/slide66.xml.rels><?xml version="1.0" encoding="UTF-8" standalone="yes"?>
<Relationships xmlns="http://schemas.openxmlformats.org/package/2006/relationships"><Relationship Id="rId3" Type="http://schemas.openxmlformats.org/officeDocument/2006/relationships/package" Target="../embeddings/Pr_sentation_Microsoft_PowerPoint.pptx"/><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8.emf"/></Relationships>
</file>

<file path=ppt/slides/_rels/slide67.xml.rels><?xml version="1.0" encoding="UTF-8" standalone="yes"?>
<Relationships xmlns="http://schemas.openxmlformats.org/package/2006/relationships"><Relationship Id="rId8" Type="http://schemas.openxmlformats.org/officeDocument/2006/relationships/hyperlink" Target="https://www.linternaute.fr/dictionnaire/fr/definition/autorites/" TargetMode="External"/><Relationship Id="rId3" Type="http://schemas.openxmlformats.org/officeDocument/2006/relationships/hyperlink" Target="https://www.linternaute.fr/dictionnaire/fr/theme/droit/1/" TargetMode="External"/><Relationship Id="rId7" Type="http://schemas.openxmlformats.org/officeDocument/2006/relationships/hyperlink" Target="https://www.linternaute.fr/dictionnaire/fr/definition/agreer/" TargetMode="External"/><Relationship Id="rId12" Type="http://schemas.openxmlformats.org/officeDocument/2006/relationships/hyperlink" Target="https://www.linternaute.fr/dictionnaire/fr/definition/eglise/" TargetMode="External"/><Relationship Id="rId2" Type="http://schemas.openxmlformats.org/officeDocument/2006/relationships/hyperlink" Target="https://www.vatican.va/archive/cod-iuris-canonici/cic_index_fr.html" TargetMode="External"/><Relationship Id="rId1" Type="http://schemas.openxmlformats.org/officeDocument/2006/relationships/slideLayout" Target="../slideLayouts/slideLayout2.xml"/><Relationship Id="rId6" Type="http://schemas.openxmlformats.org/officeDocument/2006/relationships/hyperlink" Target="https://www.linternaute.fr/dictionnaire/fr/definition/fixer/" TargetMode="External"/><Relationship Id="rId11" Type="http://schemas.openxmlformats.org/officeDocument/2006/relationships/hyperlink" Target="https://www.linternaute.fr/dictionnaire/fr/definition/fonctionnement/" TargetMode="External"/><Relationship Id="rId5" Type="http://schemas.openxmlformats.org/officeDocument/2006/relationships/hyperlink" Target="https://www.linternaute.fr/dictionnaire/fr/definition/regles/" TargetMode="External"/><Relationship Id="rId10" Type="http://schemas.openxmlformats.org/officeDocument/2006/relationships/hyperlink" Target="https://www.linternaute.fr/dictionnaire/fr/definition/catholique/" TargetMode="External"/><Relationship Id="rId4" Type="http://schemas.openxmlformats.org/officeDocument/2006/relationships/hyperlink" Target="https://www.linternaute.fr/dictionnaire/fr/definition/ensemble/" TargetMode="External"/><Relationship Id="rId9" Type="http://schemas.openxmlformats.org/officeDocument/2006/relationships/hyperlink" Target="https://www.linternaute.fr/dictionnaire/fr/definition/religion/"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www.kerknet.be/" TargetMode="External"/><Relationship Id="rId2" Type="http://schemas.openxmlformats.org/officeDocument/2006/relationships/hyperlink" Target="http://www.cathobel.be/"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hyperlink" Target="https://www.ejustice.just.fgov.be/cgi_loi/change_lg.pl?language=fr&amp;la=F&amp;table_name=loi&amp;cn=2019032306"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s://temporelbw.files.wordpress.com/2021/11/20210329-modification-des-statuts-aop-version-definitive.doc" TargetMode="External"/><Relationship Id="rId2" Type="http://schemas.openxmlformats.org/officeDocument/2006/relationships/hyperlink" Target="https://www.ejustice.just.fgov.be/cgi_loi/change_lg.pl?language=fr&amp;la=F&amp;table_name=loi&amp;cn=2019032306"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8" Type="http://schemas.openxmlformats.org/officeDocument/2006/relationships/hyperlink" Target="https://fr.wikipedia.org/wiki/Institut_catholique_de_Paris" TargetMode="External"/><Relationship Id="rId3" Type="http://schemas.openxmlformats.org/officeDocument/2006/relationships/hyperlink" Target="https://fr.wikipedia.org/wiki/Th%C3%A9ologie" TargetMode="External"/><Relationship Id="rId7" Type="http://schemas.openxmlformats.org/officeDocument/2006/relationships/hyperlink" Target="https://fr.wikipedia.org/wiki/UCLouvain" TargetMode="External"/><Relationship Id="rId2" Type="http://schemas.openxmlformats.org/officeDocument/2006/relationships/hyperlink" Target="https://fr.wikipedia.org/wiki/Droit_canonique" TargetMode="External"/><Relationship Id="rId1" Type="http://schemas.openxmlformats.org/officeDocument/2006/relationships/slideLayout" Target="../slideLayouts/slideLayout2.xml"/><Relationship Id="rId6" Type="http://schemas.openxmlformats.org/officeDocument/2006/relationships/hyperlink" Target="https://fr.wikipedia.org/wiki/Dioc%C3%A8se_de_Li%C3%A8ge" TargetMode="External"/><Relationship Id="rId5" Type="http://schemas.openxmlformats.org/officeDocument/2006/relationships/hyperlink" Target="https://fr.wikipedia.org/wiki/Vicaire_g%C3%A9n%C3%A9ral" TargetMode="External"/><Relationship Id="rId4" Type="http://schemas.openxmlformats.org/officeDocument/2006/relationships/hyperlink" Target="https://fr.wikipedia.org/wiki/Belgique"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hyperlink" Target="https://www.google.be/imgres?imgurl=https://steemitimages.com/0x0/https://2.bp.blogspot.com/-MTmoGMeE2cc/WSGIutFSHoI/AAAAAAAAK6o/Ya-tX6NvAqUM2LqV4VlxzsfwzD8xXEPFACLcB/s1600/254___thumbs-up-emoji.png&amp;imgrefurl=https://steemit.com/steemit/@bunnychum/how-do-you-put-emojis-in-steemit-list-of-emojis&amp;docid=q-gwz7-KsXWU2M&amp;tbnid=Fi3drCSIwJgukM:&amp;vet=10ahUKEwj3k-aFw6ncAhVhQJoKHYLWCdgQMwh3KDcwNw..i&amp;w=600&amp;h=315&amp;bih=781&amp;biw=1600&amp;q=EMOJIS&amp;ved=0ahUKEwj3k-aFw6ncAhVhQJoKHYLWCdgQMwh3KDcwNw&amp;iact=mrc&amp;uact=8"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package" Target="../embeddings/Pr_sentation_Microsoft_PowerPoint.pptx"/><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image" Target="../media/image8.emf"/></Relationships>
</file>

<file path=ppt/slides/_rels/slide77.xml.rels><?xml version="1.0" encoding="UTF-8" standalone="yes"?>
<Relationships xmlns="http://schemas.openxmlformats.org/package/2006/relationships"><Relationship Id="rId3" Type="http://schemas.openxmlformats.org/officeDocument/2006/relationships/package" Target="../embeddings/Pr_sentation_Microsoft_PowerPoint.pptx"/><Relationship Id="rId2" Type="http://schemas.openxmlformats.org/officeDocument/2006/relationships/slideLayout" Target="../slideLayouts/slideLayout7.xml"/><Relationship Id="rId1" Type="http://schemas.openxmlformats.org/officeDocument/2006/relationships/vmlDrawing" Target="../drawings/vmlDrawing7.vml"/><Relationship Id="rId4" Type="http://schemas.openxmlformats.org/officeDocument/2006/relationships/image" Target="../media/image8.emf"/></Relationships>
</file>

<file path=ppt/slides/_rels/slide78.xml.rels><?xml version="1.0" encoding="UTF-8" standalone="yes"?>
<Relationships xmlns="http://schemas.openxmlformats.org/package/2006/relationships"><Relationship Id="rId3" Type="http://schemas.openxmlformats.org/officeDocument/2006/relationships/hyperlink" Target="https://wwww.diocese-tournai.be/" TargetMode="External"/><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jpeg"/></Relationships>
</file>

<file path=ppt/slides/_rels/slide8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56.jpeg"/></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package" Target="../embeddings/Pr_sentation_Microsoft_PowerPoint.pptx"/><Relationship Id="rId2" Type="http://schemas.openxmlformats.org/officeDocument/2006/relationships/slideLayout" Target="../slideLayouts/slideLayout7.xml"/><Relationship Id="rId1" Type="http://schemas.openxmlformats.org/officeDocument/2006/relationships/vmlDrawing" Target="../drawings/vmlDrawing8.vml"/><Relationship Id="rId4" Type="http://schemas.openxmlformats.org/officeDocument/2006/relationships/image" Target="../media/image8.emf"/></Relationships>
</file>

<file path=ppt/slides/_rels/slide99.xml.rels><?xml version="1.0" encoding="UTF-8" standalone="yes"?>
<Relationships xmlns="http://schemas.openxmlformats.org/package/2006/relationships"><Relationship Id="rId3" Type="http://schemas.openxmlformats.org/officeDocument/2006/relationships/package" Target="../embeddings/Pr_sentation_Microsoft_PowerPoint.pptx"/><Relationship Id="rId2" Type="http://schemas.openxmlformats.org/officeDocument/2006/relationships/slideLayout" Target="../slideLayouts/slideLayout7.xml"/><Relationship Id="rId1" Type="http://schemas.openxmlformats.org/officeDocument/2006/relationships/vmlDrawing" Target="../drawings/vmlDrawing9.vml"/><Relationship Id="rId4" Type="http://schemas.openxmlformats.org/officeDocument/2006/relationships/image" Target="../media/image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t 1">
            <a:hlinkClick r:id="" action="ppaction://ole?verb=0"/>
          </p:cNvPr>
          <p:cNvGraphicFramePr>
            <a:graphicFrameLocks noChangeAspect="1"/>
          </p:cNvGraphicFramePr>
          <p:nvPr>
            <p:extLst/>
          </p:nvPr>
        </p:nvGraphicFramePr>
        <p:xfrm>
          <a:off x="611560" y="692696"/>
          <a:ext cx="7920880" cy="5892800"/>
        </p:xfrm>
        <a:graphic>
          <a:graphicData uri="http://schemas.openxmlformats.org/presentationml/2006/ole">
            <mc:AlternateContent xmlns:mc="http://schemas.openxmlformats.org/markup-compatibility/2006">
              <mc:Choice xmlns:v="urn:schemas-microsoft-com:vml" Requires="v">
                <p:oleObj spid="_x0000_s7176" name="Présentation" r:id="rId3" imgW="748408" imgH="560693" progId="PowerPoint.Show.12">
                  <p:embed/>
                </p:oleObj>
              </mc:Choice>
              <mc:Fallback>
                <p:oleObj name="Présentation" r:id="rId3" imgW="748408" imgH="560693" progId="PowerPoint.Show.12">
                  <p:embed/>
                  <p:pic>
                    <p:nvPicPr>
                      <p:cNvPr id="2" name="Objet 1">
                        <a:hlinkClick r:id="" action="ppaction://ole?verb=0"/>
                      </p:cNvPr>
                      <p:cNvPicPr/>
                      <p:nvPr/>
                    </p:nvPicPr>
                    <p:blipFill>
                      <a:blip r:embed="rId4"/>
                      <a:stretch>
                        <a:fillRect/>
                      </a:stretch>
                    </p:blipFill>
                    <p:spPr>
                      <a:xfrm>
                        <a:off x="611560" y="692696"/>
                        <a:ext cx="7920880" cy="5892800"/>
                      </a:xfrm>
                      <a:prstGeom prst="rect">
                        <a:avLst/>
                      </a:prstGeom>
                    </p:spPr>
                  </p:pic>
                </p:oleObj>
              </mc:Fallback>
            </mc:AlternateContent>
          </a:graphicData>
        </a:graphic>
      </p:graphicFrame>
      <p:sp>
        <p:nvSpPr>
          <p:cNvPr id="3" name="Espace réservé du numéro de diapositive 2"/>
          <p:cNvSpPr>
            <a:spLocks noGrp="1"/>
          </p:cNvSpPr>
          <p:nvPr>
            <p:ph type="sldNum" sz="quarter" idx="12"/>
          </p:nvPr>
        </p:nvSpPr>
        <p:spPr/>
        <p:txBody>
          <a:bodyPr/>
          <a:lstStyle/>
          <a:p>
            <a:fld id="{B7FCFC4F-0CC0-42F6-9F8B-A144D7558766}" type="slidenum">
              <a:rPr lang="fr-FR" smtClean="0"/>
              <a:pPr/>
              <a:t>1</a:t>
            </a:fld>
            <a:endParaRPr lang="fr-FR" dirty="0"/>
          </a:p>
        </p:txBody>
      </p:sp>
      <p:sp>
        <p:nvSpPr>
          <p:cNvPr id="5" name="Titre 1"/>
          <p:cNvSpPr txBox="1">
            <a:spLocks/>
          </p:cNvSpPr>
          <p:nvPr/>
        </p:nvSpPr>
        <p:spPr>
          <a:xfrm>
            <a:off x="2195736" y="1052736"/>
            <a:ext cx="6051866" cy="1224136"/>
          </a:xfrm>
          <a:prstGeom prst="rect">
            <a:avLst/>
          </a:prstGeom>
          <a:solidFill>
            <a:srgbClr val="FFC000"/>
          </a:solidFill>
        </p:spPr>
        <p:txBody>
          <a:bodyPr>
            <a:normAutofit fontScale="90000" lnSpcReduction="10000"/>
          </a:bodyPr>
          <a:lstStyle>
            <a:lvl1pPr algn="l" defTabSz="914400" rtl="0" eaLnBrk="1" latinLnBrk="0" hangingPunct="1">
              <a:spcBef>
                <a:spcPct val="0"/>
              </a:spcBef>
              <a:buNone/>
              <a:defRPr sz="4000" kern="1200" spc="-100" baseline="0">
                <a:solidFill>
                  <a:schemeClr val="tx2"/>
                </a:solidFill>
                <a:latin typeface="Constantia" panose="02030602050306030303" pitchFamily="18" charset="0"/>
                <a:ea typeface="+mj-ea"/>
                <a:cs typeface="+mj-cs"/>
              </a:defRPr>
            </a:lvl1pPr>
          </a:lstStyle>
          <a:p>
            <a:pPr algn="ctr"/>
            <a:r>
              <a:rPr lang="fr-BE" sz="2200" b="1" dirty="0" smtClean="0"/>
              <a:t>Formation        S.A.G.E.P</a:t>
            </a:r>
            <a:br>
              <a:rPr lang="fr-BE" sz="2200" b="1" dirty="0" smtClean="0"/>
            </a:br>
            <a:r>
              <a:rPr lang="fr-BE" sz="3200" b="1" dirty="0" smtClean="0">
                <a:solidFill>
                  <a:srgbClr val="002060"/>
                </a:solidFill>
              </a:rPr>
              <a:t>ASBL</a:t>
            </a:r>
            <a:br>
              <a:rPr lang="fr-BE" sz="3200" b="1" dirty="0" smtClean="0">
                <a:solidFill>
                  <a:srgbClr val="002060"/>
                </a:solidFill>
              </a:rPr>
            </a:br>
            <a:r>
              <a:rPr lang="fr-BE" sz="2000" b="1" dirty="0" smtClean="0">
                <a:solidFill>
                  <a:srgbClr val="002060"/>
                </a:solidFill>
              </a:rPr>
              <a:t>15</a:t>
            </a:r>
            <a:r>
              <a:rPr lang="fr-BE" sz="3200" b="1" dirty="0" smtClean="0">
                <a:solidFill>
                  <a:srgbClr val="002060"/>
                </a:solidFill>
              </a:rPr>
              <a:t> </a:t>
            </a:r>
            <a:r>
              <a:rPr lang="fr-BE" sz="2000" b="1" dirty="0" smtClean="0">
                <a:solidFill>
                  <a:srgbClr val="002060"/>
                </a:solidFill>
                <a:latin typeface="Times New Roman" panose="02020603050405020304" pitchFamily="18" charset="0"/>
                <a:cs typeface="Times New Roman" panose="02020603050405020304" pitchFamily="18" charset="0"/>
              </a:rPr>
              <a:t>mai  2023</a:t>
            </a:r>
            <a:endParaRPr lang="fr-FR" sz="2000" b="1" dirty="0">
              <a:solidFill>
                <a:srgbClr val="002060"/>
              </a:solidFill>
              <a:latin typeface="Times New Roman" panose="02020603050405020304" pitchFamily="18" charset="0"/>
              <a:cs typeface="Times New Roman" panose="02020603050405020304" pitchFamily="18" charset="0"/>
            </a:endParaRPr>
          </a:p>
        </p:txBody>
      </p:sp>
      <p:sp>
        <p:nvSpPr>
          <p:cNvPr id="6" name="ZoneTexte 5"/>
          <p:cNvSpPr txBox="1"/>
          <p:nvPr/>
        </p:nvSpPr>
        <p:spPr>
          <a:xfrm>
            <a:off x="1403648" y="2564904"/>
            <a:ext cx="6552728" cy="3077766"/>
          </a:xfrm>
          <a:prstGeom prst="rect">
            <a:avLst/>
          </a:prstGeom>
          <a:solidFill>
            <a:schemeClr val="bg1"/>
          </a:solidFill>
        </p:spPr>
        <p:txBody>
          <a:bodyPr wrap="square" rtlCol="0">
            <a:spAutoFit/>
          </a:bodyPr>
          <a:lstStyle/>
          <a:p>
            <a:pPr algn="ctr"/>
            <a:r>
              <a:rPr lang="fr-BE" sz="3600" b="1" dirty="0" smtClean="0">
                <a:solidFill>
                  <a:srgbClr val="FF0000"/>
                </a:solidFill>
                <a:effectLst>
                  <a:outerShdw blurRad="38100" dist="38100" dir="2700000" algn="tl">
                    <a:srgbClr val="000000">
                      <a:alpha val="43137"/>
                    </a:srgbClr>
                  </a:outerShdw>
                </a:effectLst>
                <a:latin typeface="Times" pitchFamily="18" charset="0"/>
              </a:rPr>
              <a:t>PARTIE I</a:t>
            </a:r>
          </a:p>
          <a:p>
            <a:pPr algn="ctr"/>
            <a:endParaRPr lang="fr-BE" sz="1000" b="1" dirty="0" smtClean="0">
              <a:solidFill>
                <a:srgbClr val="002060"/>
              </a:solidFill>
              <a:effectLst>
                <a:outerShdw blurRad="38100" dist="38100" dir="2700000" algn="tl">
                  <a:srgbClr val="000000">
                    <a:alpha val="43137"/>
                  </a:srgbClr>
                </a:outerShdw>
              </a:effectLst>
              <a:latin typeface="Times" pitchFamily="18" charset="0"/>
            </a:endParaRPr>
          </a:p>
          <a:p>
            <a:pPr algn="ctr"/>
            <a:r>
              <a:rPr lang="fr-BE" sz="3600" b="1" u="sng" dirty="0" smtClean="0">
                <a:solidFill>
                  <a:srgbClr val="002060"/>
                </a:solidFill>
                <a:effectLst>
                  <a:outerShdw blurRad="38100" dist="38100" dir="2700000" algn="tl">
                    <a:srgbClr val="000000">
                      <a:alpha val="43137"/>
                    </a:srgbClr>
                  </a:outerShdw>
                </a:effectLst>
                <a:latin typeface="Times" pitchFamily="18" charset="0"/>
              </a:rPr>
              <a:t>Le dossier « Assurances » de mon ASBL</a:t>
            </a:r>
          </a:p>
          <a:p>
            <a:pPr algn="ctr"/>
            <a:endParaRPr lang="fr-BE" sz="500" b="1" dirty="0" smtClean="0">
              <a:solidFill>
                <a:srgbClr val="002060"/>
              </a:solidFill>
              <a:effectLst>
                <a:outerShdw blurRad="38100" dist="38100" dir="2700000" algn="tl">
                  <a:srgbClr val="000000">
                    <a:alpha val="43137"/>
                  </a:srgbClr>
                </a:outerShdw>
              </a:effectLst>
              <a:latin typeface="Times" pitchFamily="18" charset="0"/>
            </a:endParaRPr>
          </a:p>
          <a:p>
            <a:pPr algn="ctr"/>
            <a:endParaRPr lang="fr-BE" sz="1500" b="1" dirty="0">
              <a:solidFill>
                <a:srgbClr val="002060"/>
              </a:solidFill>
              <a:effectLst>
                <a:outerShdw blurRad="38100" dist="38100" dir="2700000" algn="tl">
                  <a:srgbClr val="000000">
                    <a:alpha val="43137"/>
                  </a:srgbClr>
                </a:outerShdw>
              </a:effectLst>
              <a:latin typeface="Times" pitchFamily="18" charset="0"/>
            </a:endParaRPr>
          </a:p>
          <a:p>
            <a:pPr algn="ctr"/>
            <a:r>
              <a:rPr lang="fr-BE" sz="2800" b="1" i="1" dirty="0" smtClean="0">
                <a:solidFill>
                  <a:srgbClr val="002060"/>
                </a:solidFill>
                <a:effectLst>
                  <a:outerShdw blurRad="38100" dist="38100" dir="2700000" algn="tl">
                    <a:srgbClr val="000000">
                      <a:alpha val="43137"/>
                    </a:srgbClr>
                  </a:outerShdw>
                </a:effectLst>
                <a:latin typeface="Times" pitchFamily="18" charset="0"/>
              </a:rPr>
              <a:t>Par  Michel </a:t>
            </a:r>
            <a:r>
              <a:rPr lang="fr-BE" sz="2800" b="1" i="1" dirty="0" err="1" smtClean="0">
                <a:solidFill>
                  <a:srgbClr val="002060"/>
                </a:solidFill>
                <a:effectLst>
                  <a:outerShdw blurRad="38100" dist="38100" dir="2700000" algn="tl">
                    <a:srgbClr val="000000">
                      <a:alpha val="43137"/>
                    </a:srgbClr>
                  </a:outerShdw>
                </a:effectLst>
                <a:latin typeface="Times" pitchFamily="18" charset="0"/>
              </a:rPr>
              <a:t>Dokens</a:t>
            </a:r>
            <a:r>
              <a:rPr lang="fr-BE" sz="2800" b="1" i="1" dirty="0" smtClean="0">
                <a:solidFill>
                  <a:srgbClr val="002060"/>
                </a:solidFill>
                <a:effectLst>
                  <a:outerShdw blurRad="38100" dist="38100" dir="2700000" algn="tl">
                    <a:srgbClr val="000000">
                      <a:alpha val="43137"/>
                    </a:srgbClr>
                  </a:outerShdw>
                </a:effectLst>
                <a:latin typeface="Times" pitchFamily="18" charset="0"/>
              </a:rPr>
              <a:t> et Florence Rasseneur, </a:t>
            </a:r>
            <a:r>
              <a:rPr lang="fr-BE" sz="2800" b="1" i="1" dirty="0" err="1" smtClean="0">
                <a:solidFill>
                  <a:srgbClr val="002060"/>
                </a:solidFill>
                <a:effectLst>
                  <a:outerShdw blurRad="38100" dist="38100" dir="2700000" algn="tl">
                    <a:srgbClr val="000000">
                      <a:alpha val="43137"/>
                    </a:srgbClr>
                  </a:outerShdw>
                </a:effectLst>
                <a:latin typeface="Times" pitchFamily="18" charset="0"/>
              </a:rPr>
              <a:t>Adesio</a:t>
            </a:r>
            <a:r>
              <a:rPr lang="fr-BE" sz="2800" b="1" i="1" dirty="0" smtClean="0">
                <a:solidFill>
                  <a:srgbClr val="002060"/>
                </a:solidFill>
                <a:effectLst>
                  <a:outerShdw blurRad="38100" dist="38100" dir="2700000" algn="tl">
                    <a:srgbClr val="000000">
                      <a:alpha val="43137"/>
                    </a:srgbClr>
                  </a:outerShdw>
                </a:effectLst>
                <a:latin typeface="Times" pitchFamily="18" charset="0"/>
              </a:rPr>
              <a:t> Assurances</a:t>
            </a:r>
            <a:endParaRPr lang="fr-BE" sz="2400" b="1" i="1" dirty="0">
              <a:solidFill>
                <a:srgbClr val="002060"/>
              </a:solidFill>
              <a:effectLst>
                <a:outerShdw blurRad="38100" dist="38100" dir="2700000" algn="tl">
                  <a:srgbClr val="000000">
                    <a:alpha val="43137"/>
                  </a:srgbClr>
                </a:outerShdw>
              </a:effectLst>
              <a:latin typeface="Times" pitchFamily="18" charset="0"/>
            </a:endParaRPr>
          </a:p>
        </p:txBody>
      </p:sp>
      <p:sp>
        <p:nvSpPr>
          <p:cNvPr id="4" name="Rectangle 3"/>
          <p:cNvSpPr/>
          <p:nvPr/>
        </p:nvSpPr>
        <p:spPr>
          <a:xfrm>
            <a:off x="3419872" y="5589240"/>
            <a:ext cx="2376264"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30525043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D52D402-FD57-CE4B-A30E-AF80CE82DB42}"/>
              </a:ext>
            </a:extLst>
          </p:cNvPr>
          <p:cNvSpPr>
            <a:spLocks noGrp="1"/>
          </p:cNvSpPr>
          <p:nvPr>
            <p:ph type="title"/>
          </p:nvPr>
        </p:nvSpPr>
        <p:spPr>
          <a:xfrm>
            <a:off x="628650" y="1131094"/>
            <a:ext cx="7886700" cy="545630"/>
          </a:xfrm>
        </p:spPr>
        <p:txBody>
          <a:bodyPr>
            <a:normAutofit fontScale="90000"/>
          </a:bodyPr>
          <a:lstStyle/>
          <a:p>
            <a:r>
              <a:rPr lang="fr-BE" sz="2100" dirty="0">
                <a:latin typeface="Proxima Nova" panose="02000506030000020004"/>
              </a:rPr>
              <a:t>Déterminer les besoins en assurances de votre ASBL</a:t>
            </a:r>
            <a:r>
              <a:rPr lang="fr-BE" sz="3000" dirty="0">
                <a:solidFill>
                  <a:srgbClr val="0070C0"/>
                </a:solidFill>
                <a:latin typeface="Proxima Nova Cn Lt" panose="02000506030000020004" pitchFamily="50" charset="0"/>
              </a:rPr>
              <a:t/>
            </a:r>
            <a:br>
              <a:rPr lang="fr-BE" sz="3000" dirty="0">
                <a:solidFill>
                  <a:srgbClr val="0070C0"/>
                </a:solidFill>
                <a:latin typeface="Proxima Nova Cn Lt" panose="02000506030000020004" pitchFamily="50" charset="0"/>
              </a:rPr>
            </a:br>
            <a:endParaRPr lang="fr-FR" dirty="0">
              <a:solidFill>
                <a:srgbClr val="0070C0"/>
              </a:solidFill>
              <a:latin typeface="Proxima Nova Cn Lt" panose="02000506030000020004" pitchFamily="50" charset="0"/>
            </a:endParaRPr>
          </a:p>
        </p:txBody>
      </p:sp>
      <p:pic>
        <p:nvPicPr>
          <p:cNvPr id="3" name="Image 2"/>
          <p:cNvPicPr>
            <a:picLocks noChangeAspect="1"/>
          </p:cNvPicPr>
          <p:nvPr/>
        </p:nvPicPr>
        <p:blipFill rotWithShape="1">
          <a:blip r:embed="rId2"/>
          <a:srcRect l="22676" t="18193" r="9983" b="14618"/>
          <a:stretch/>
        </p:blipFill>
        <p:spPr>
          <a:xfrm>
            <a:off x="0" y="548679"/>
            <a:ext cx="9036496" cy="5071503"/>
          </a:xfrm>
          <a:prstGeom prst="rect">
            <a:avLst/>
          </a:prstGeom>
        </p:spPr>
      </p:pic>
    </p:spTree>
    <p:extLst>
      <p:ext uri="{BB962C8B-B14F-4D97-AF65-F5344CB8AC3E}">
        <p14:creationId xmlns:p14="http://schemas.microsoft.com/office/powerpoint/2010/main" val="16878823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D52D402-FD57-CE4B-A30E-AF80CE82DB42}"/>
              </a:ext>
            </a:extLst>
          </p:cNvPr>
          <p:cNvSpPr>
            <a:spLocks noGrp="1"/>
          </p:cNvSpPr>
          <p:nvPr>
            <p:ph type="title"/>
          </p:nvPr>
        </p:nvSpPr>
        <p:spPr>
          <a:xfrm>
            <a:off x="628650" y="1131094"/>
            <a:ext cx="7886700" cy="545630"/>
          </a:xfrm>
        </p:spPr>
        <p:txBody>
          <a:bodyPr>
            <a:normAutofit fontScale="90000"/>
          </a:bodyPr>
          <a:lstStyle/>
          <a:p>
            <a:r>
              <a:rPr lang="fr-BE" sz="2100" dirty="0">
                <a:latin typeface="Proxima Nova" panose="02000506030000020004"/>
              </a:rPr>
              <a:t>Déterminer les besoins en assurances de votre ASBL</a:t>
            </a:r>
            <a:r>
              <a:rPr lang="fr-BE" sz="3000" dirty="0">
                <a:solidFill>
                  <a:srgbClr val="0070C0"/>
                </a:solidFill>
                <a:latin typeface="Proxima Nova Cn Lt" panose="02000506030000020004" pitchFamily="50" charset="0"/>
              </a:rPr>
              <a:t/>
            </a:r>
            <a:br>
              <a:rPr lang="fr-BE" sz="3000" dirty="0">
                <a:solidFill>
                  <a:srgbClr val="0070C0"/>
                </a:solidFill>
                <a:latin typeface="Proxima Nova Cn Lt" panose="02000506030000020004" pitchFamily="50" charset="0"/>
              </a:rPr>
            </a:br>
            <a:endParaRPr lang="fr-FR" dirty="0">
              <a:solidFill>
                <a:srgbClr val="0070C0"/>
              </a:solidFill>
              <a:latin typeface="Proxima Nova Cn Lt" panose="02000506030000020004" pitchFamily="50" charset="0"/>
            </a:endParaRPr>
          </a:p>
        </p:txBody>
      </p:sp>
      <p:pic>
        <p:nvPicPr>
          <p:cNvPr id="4" name="Image 3"/>
          <p:cNvPicPr>
            <a:picLocks noChangeAspect="1"/>
          </p:cNvPicPr>
          <p:nvPr/>
        </p:nvPicPr>
        <p:blipFill rotWithShape="1">
          <a:blip r:embed="rId2"/>
          <a:srcRect l="24806" t="18900" r="9484" b="14938"/>
          <a:stretch/>
        </p:blipFill>
        <p:spPr>
          <a:xfrm>
            <a:off x="27810" y="404664"/>
            <a:ext cx="9026878" cy="5112568"/>
          </a:xfrm>
          <a:prstGeom prst="rect">
            <a:avLst/>
          </a:prstGeom>
        </p:spPr>
      </p:pic>
    </p:spTree>
    <p:extLst>
      <p:ext uri="{BB962C8B-B14F-4D97-AF65-F5344CB8AC3E}">
        <p14:creationId xmlns:p14="http://schemas.microsoft.com/office/powerpoint/2010/main" val="3104223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D52D402-FD57-CE4B-A30E-AF80CE82DB42}"/>
              </a:ext>
            </a:extLst>
          </p:cNvPr>
          <p:cNvSpPr>
            <a:spLocks noGrp="1"/>
          </p:cNvSpPr>
          <p:nvPr>
            <p:ph type="title"/>
          </p:nvPr>
        </p:nvSpPr>
        <p:spPr>
          <a:xfrm>
            <a:off x="628650" y="1131094"/>
            <a:ext cx="7886700" cy="545630"/>
          </a:xfrm>
        </p:spPr>
        <p:txBody>
          <a:bodyPr>
            <a:normAutofit fontScale="90000"/>
          </a:bodyPr>
          <a:lstStyle/>
          <a:p>
            <a:r>
              <a:rPr lang="fr-BE" sz="2100" dirty="0">
                <a:latin typeface="Proxima Nova" panose="02000506030000020004"/>
              </a:rPr>
              <a:t>Déterminer les besoins en assurances de votre ASBL</a:t>
            </a:r>
            <a:r>
              <a:rPr lang="fr-BE" sz="3000" dirty="0">
                <a:solidFill>
                  <a:srgbClr val="0070C0"/>
                </a:solidFill>
                <a:latin typeface="Proxima Nova Cn Lt" panose="02000506030000020004" pitchFamily="50" charset="0"/>
              </a:rPr>
              <a:t/>
            </a:r>
            <a:br>
              <a:rPr lang="fr-BE" sz="3000" dirty="0">
                <a:solidFill>
                  <a:srgbClr val="0070C0"/>
                </a:solidFill>
                <a:latin typeface="Proxima Nova Cn Lt" panose="02000506030000020004" pitchFamily="50" charset="0"/>
              </a:rPr>
            </a:br>
            <a:endParaRPr lang="fr-FR" dirty="0">
              <a:solidFill>
                <a:srgbClr val="0070C0"/>
              </a:solidFill>
              <a:latin typeface="Proxima Nova Cn Lt" panose="02000506030000020004" pitchFamily="50" charset="0"/>
            </a:endParaRPr>
          </a:p>
        </p:txBody>
      </p:sp>
      <p:pic>
        <p:nvPicPr>
          <p:cNvPr id="3" name="Image 2"/>
          <p:cNvPicPr>
            <a:picLocks noChangeAspect="1"/>
          </p:cNvPicPr>
          <p:nvPr/>
        </p:nvPicPr>
        <p:blipFill rotWithShape="1">
          <a:blip r:embed="rId2"/>
          <a:srcRect l="22538" t="20033" r="9849" b="13975"/>
          <a:stretch/>
        </p:blipFill>
        <p:spPr>
          <a:xfrm>
            <a:off x="9872" y="404663"/>
            <a:ext cx="9026624" cy="4955793"/>
          </a:xfrm>
          <a:prstGeom prst="rect">
            <a:avLst/>
          </a:prstGeom>
        </p:spPr>
      </p:pic>
    </p:spTree>
    <p:extLst>
      <p:ext uri="{BB962C8B-B14F-4D97-AF65-F5344CB8AC3E}">
        <p14:creationId xmlns:p14="http://schemas.microsoft.com/office/powerpoint/2010/main" val="12974694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D52D402-FD57-CE4B-A30E-AF80CE82DB42}"/>
              </a:ext>
            </a:extLst>
          </p:cNvPr>
          <p:cNvSpPr>
            <a:spLocks noGrp="1"/>
          </p:cNvSpPr>
          <p:nvPr>
            <p:ph type="title"/>
          </p:nvPr>
        </p:nvSpPr>
        <p:spPr>
          <a:xfrm>
            <a:off x="628650" y="1131094"/>
            <a:ext cx="7886700" cy="545630"/>
          </a:xfrm>
        </p:spPr>
        <p:txBody>
          <a:bodyPr>
            <a:normAutofit fontScale="90000"/>
          </a:bodyPr>
          <a:lstStyle/>
          <a:p>
            <a:r>
              <a:rPr lang="fr-BE" sz="2100" dirty="0">
                <a:latin typeface="Proxima Nova" panose="02000506030000020004"/>
              </a:rPr>
              <a:t>Déterminer les besoins en assurances de votre ASBL</a:t>
            </a:r>
            <a:r>
              <a:rPr lang="fr-BE" sz="3000" dirty="0">
                <a:solidFill>
                  <a:srgbClr val="0070C0"/>
                </a:solidFill>
                <a:latin typeface="Proxima Nova Cn Lt" panose="02000506030000020004" pitchFamily="50" charset="0"/>
              </a:rPr>
              <a:t/>
            </a:r>
            <a:br>
              <a:rPr lang="fr-BE" sz="3000" dirty="0">
                <a:solidFill>
                  <a:srgbClr val="0070C0"/>
                </a:solidFill>
                <a:latin typeface="Proxima Nova Cn Lt" panose="02000506030000020004" pitchFamily="50" charset="0"/>
              </a:rPr>
            </a:br>
            <a:endParaRPr lang="fr-FR" dirty="0">
              <a:solidFill>
                <a:srgbClr val="0070C0"/>
              </a:solidFill>
              <a:latin typeface="Proxima Nova Cn Lt" panose="02000506030000020004" pitchFamily="50" charset="0"/>
            </a:endParaRPr>
          </a:p>
        </p:txBody>
      </p:sp>
      <p:pic>
        <p:nvPicPr>
          <p:cNvPr id="4" name="Image 3"/>
          <p:cNvPicPr>
            <a:picLocks noChangeAspect="1"/>
          </p:cNvPicPr>
          <p:nvPr/>
        </p:nvPicPr>
        <p:blipFill rotWithShape="1">
          <a:blip r:embed="rId2"/>
          <a:srcRect l="22760" t="19219" r="10100" b="14018"/>
          <a:stretch/>
        </p:blipFill>
        <p:spPr>
          <a:xfrm>
            <a:off x="0" y="404664"/>
            <a:ext cx="9140652" cy="5112568"/>
          </a:xfrm>
          <a:prstGeom prst="rect">
            <a:avLst/>
          </a:prstGeom>
        </p:spPr>
      </p:pic>
    </p:spTree>
    <p:extLst>
      <p:ext uri="{BB962C8B-B14F-4D97-AF65-F5344CB8AC3E}">
        <p14:creationId xmlns:p14="http://schemas.microsoft.com/office/powerpoint/2010/main" val="33883563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D52D402-FD57-CE4B-A30E-AF80CE82DB42}"/>
              </a:ext>
            </a:extLst>
          </p:cNvPr>
          <p:cNvSpPr>
            <a:spLocks noGrp="1"/>
          </p:cNvSpPr>
          <p:nvPr>
            <p:ph type="title"/>
          </p:nvPr>
        </p:nvSpPr>
        <p:spPr>
          <a:xfrm>
            <a:off x="628650" y="1131094"/>
            <a:ext cx="7886700" cy="545630"/>
          </a:xfrm>
        </p:spPr>
        <p:txBody>
          <a:bodyPr>
            <a:normAutofit fontScale="90000"/>
          </a:bodyPr>
          <a:lstStyle/>
          <a:p>
            <a:r>
              <a:rPr lang="fr-BE" sz="2100" dirty="0">
                <a:latin typeface="Proxima Nova" panose="02000506030000020004"/>
              </a:rPr>
              <a:t>Déterminer les besoins en assurances de votre ASBL</a:t>
            </a:r>
            <a:r>
              <a:rPr lang="fr-BE" sz="3000" dirty="0">
                <a:solidFill>
                  <a:srgbClr val="0070C0"/>
                </a:solidFill>
                <a:latin typeface="Proxima Nova Cn Lt" panose="02000506030000020004" pitchFamily="50" charset="0"/>
              </a:rPr>
              <a:t/>
            </a:r>
            <a:br>
              <a:rPr lang="fr-BE" sz="3000" dirty="0">
                <a:solidFill>
                  <a:srgbClr val="0070C0"/>
                </a:solidFill>
                <a:latin typeface="Proxima Nova Cn Lt" panose="02000506030000020004" pitchFamily="50" charset="0"/>
              </a:rPr>
            </a:br>
            <a:endParaRPr lang="fr-FR" dirty="0">
              <a:solidFill>
                <a:srgbClr val="0070C0"/>
              </a:solidFill>
              <a:latin typeface="Proxima Nova Cn Lt" panose="02000506030000020004" pitchFamily="50" charset="0"/>
            </a:endParaRPr>
          </a:p>
        </p:txBody>
      </p:sp>
      <p:pic>
        <p:nvPicPr>
          <p:cNvPr id="3" name="Image 2"/>
          <p:cNvPicPr>
            <a:picLocks noChangeAspect="1"/>
          </p:cNvPicPr>
          <p:nvPr/>
        </p:nvPicPr>
        <p:blipFill rotWithShape="1">
          <a:blip r:embed="rId2"/>
          <a:srcRect l="23477" t="18173" r="10117" b="13856"/>
          <a:stretch/>
        </p:blipFill>
        <p:spPr>
          <a:xfrm>
            <a:off x="99081" y="404664"/>
            <a:ext cx="9036496" cy="5202831"/>
          </a:xfrm>
          <a:prstGeom prst="rect">
            <a:avLst/>
          </a:prstGeom>
        </p:spPr>
      </p:pic>
    </p:spTree>
    <p:extLst>
      <p:ext uri="{BB962C8B-B14F-4D97-AF65-F5344CB8AC3E}">
        <p14:creationId xmlns:p14="http://schemas.microsoft.com/office/powerpoint/2010/main" val="32609250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D52D402-FD57-CE4B-A30E-AF80CE82DB42}"/>
              </a:ext>
            </a:extLst>
          </p:cNvPr>
          <p:cNvSpPr>
            <a:spLocks noGrp="1"/>
          </p:cNvSpPr>
          <p:nvPr>
            <p:ph type="title"/>
          </p:nvPr>
        </p:nvSpPr>
        <p:spPr>
          <a:xfrm>
            <a:off x="628650" y="1131094"/>
            <a:ext cx="7886700" cy="545630"/>
          </a:xfrm>
        </p:spPr>
        <p:txBody>
          <a:bodyPr>
            <a:normAutofit fontScale="90000"/>
          </a:bodyPr>
          <a:lstStyle/>
          <a:p>
            <a:r>
              <a:rPr lang="fr-BE" sz="2100" dirty="0">
                <a:latin typeface="Proxima Nova" panose="02000506030000020004"/>
              </a:rPr>
              <a:t>Déterminer les besoins en assurances de votre ASBL</a:t>
            </a:r>
            <a:r>
              <a:rPr lang="fr-BE" sz="3000" dirty="0">
                <a:solidFill>
                  <a:srgbClr val="0070C0"/>
                </a:solidFill>
                <a:latin typeface="Proxima Nova Cn Lt" panose="02000506030000020004" pitchFamily="50" charset="0"/>
              </a:rPr>
              <a:t/>
            </a:r>
            <a:br>
              <a:rPr lang="fr-BE" sz="3000" dirty="0">
                <a:solidFill>
                  <a:srgbClr val="0070C0"/>
                </a:solidFill>
                <a:latin typeface="Proxima Nova Cn Lt" panose="02000506030000020004" pitchFamily="50" charset="0"/>
              </a:rPr>
            </a:br>
            <a:endParaRPr lang="fr-FR" dirty="0">
              <a:solidFill>
                <a:srgbClr val="0070C0"/>
              </a:solidFill>
              <a:latin typeface="Proxima Nova Cn Lt" panose="02000506030000020004" pitchFamily="50" charset="0"/>
            </a:endParaRPr>
          </a:p>
        </p:txBody>
      </p:sp>
      <p:pic>
        <p:nvPicPr>
          <p:cNvPr id="4" name="Image 3"/>
          <p:cNvPicPr>
            <a:picLocks noChangeAspect="1"/>
          </p:cNvPicPr>
          <p:nvPr/>
        </p:nvPicPr>
        <p:blipFill rotWithShape="1">
          <a:blip r:embed="rId2"/>
          <a:srcRect l="22865" t="18854" r="9523" b="13975"/>
          <a:stretch/>
        </p:blipFill>
        <p:spPr>
          <a:xfrm>
            <a:off x="0" y="404664"/>
            <a:ext cx="9144000" cy="5109882"/>
          </a:xfrm>
          <a:prstGeom prst="rect">
            <a:avLst/>
          </a:prstGeom>
        </p:spPr>
      </p:pic>
    </p:spTree>
    <p:extLst>
      <p:ext uri="{BB962C8B-B14F-4D97-AF65-F5344CB8AC3E}">
        <p14:creationId xmlns:p14="http://schemas.microsoft.com/office/powerpoint/2010/main" val="33842170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D52D402-FD57-CE4B-A30E-AF80CE82DB42}"/>
              </a:ext>
            </a:extLst>
          </p:cNvPr>
          <p:cNvSpPr>
            <a:spLocks noGrp="1"/>
          </p:cNvSpPr>
          <p:nvPr>
            <p:ph type="title"/>
          </p:nvPr>
        </p:nvSpPr>
        <p:spPr>
          <a:xfrm>
            <a:off x="628650" y="1131094"/>
            <a:ext cx="7886700" cy="545630"/>
          </a:xfrm>
        </p:spPr>
        <p:txBody>
          <a:bodyPr>
            <a:normAutofit fontScale="90000"/>
          </a:bodyPr>
          <a:lstStyle/>
          <a:p>
            <a:r>
              <a:rPr lang="fr-BE" sz="2100" dirty="0">
                <a:latin typeface="Proxima Nova" panose="02000506030000020004"/>
              </a:rPr>
              <a:t>Déterminer les besoins en assurances de votre ASBL</a:t>
            </a:r>
            <a:r>
              <a:rPr lang="fr-BE" sz="3000" dirty="0">
                <a:solidFill>
                  <a:srgbClr val="0070C0"/>
                </a:solidFill>
                <a:latin typeface="Proxima Nova Cn Lt" panose="02000506030000020004" pitchFamily="50" charset="0"/>
              </a:rPr>
              <a:t/>
            </a:r>
            <a:br>
              <a:rPr lang="fr-BE" sz="3000" dirty="0">
                <a:solidFill>
                  <a:srgbClr val="0070C0"/>
                </a:solidFill>
                <a:latin typeface="Proxima Nova Cn Lt" panose="02000506030000020004" pitchFamily="50" charset="0"/>
              </a:rPr>
            </a:br>
            <a:endParaRPr lang="fr-FR" dirty="0">
              <a:solidFill>
                <a:srgbClr val="0070C0"/>
              </a:solidFill>
              <a:latin typeface="Proxima Nova Cn Lt" panose="02000506030000020004" pitchFamily="50" charset="0"/>
            </a:endParaRPr>
          </a:p>
        </p:txBody>
      </p:sp>
      <p:pic>
        <p:nvPicPr>
          <p:cNvPr id="3" name="Image 2"/>
          <p:cNvPicPr>
            <a:picLocks noChangeAspect="1"/>
          </p:cNvPicPr>
          <p:nvPr/>
        </p:nvPicPr>
        <p:blipFill rotWithShape="1">
          <a:blip r:embed="rId2"/>
          <a:srcRect l="22806" t="18975" r="9446" b="14247"/>
          <a:stretch/>
        </p:blipFill>
        <p:spPr>
          <a:xfrm>
            <a:off x="86257" y="404664"/>
            <a:ext cx="9036496" cy="5010334"/>
          </a:xfrm>
          <a:prstGeom prst="rect">
            <a:avLst/>
          </a:prstGeom>
        </p:spPr>
      </p:pic>
    </p:spTree>
    <p:extLst>
      <p:ext uri="{BB962C8B-B14F-4D97-AF65-F5344CB8AC3E}">
        <p14:creationId xmlns:p14="http://schemas.microsoft.com/office/powerpoint/2010/main" val="10526525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D52D402-FD57-CE4B-A30E-AF80CE82DB42}"/>
              </a:ext>
            </a:extLst>
          </p:cNvPr>
          <p:cNvSpPr>
            <a:spLocks noGrp="1"/>
          </p:cNvSpPr>
          <p:nvPr>
            <p:ph type="title"/>
          </p:nvPr>
        </p:nvSpPr>
        <p:spPr>
          <a:xfrm>
            <a:off x="628650" y="1131094"/>
            <a:ext cx="7886700" cy="545630"/>
          </a:xfrm>
        </p:spPr>
        <p:txBody>
          <a:bodyPr>
            <a:normAutofit fontScale="90000"/>
          </a:bodyPr>
          <a:lstStyle/>
          <a:p>
            <a:r>
              <a:rPr lang="fr-BE" sz="2100" dirty="0">
                <a:latin typeface="Proxima Nova" panose="02000506030000020004"/>
              </a:rPr>
              <a:t>Déterminer les besoins en assurances de votre ASBL</a:t>
            </a:r>
            <a:r>
              <a:rPr lang="fr-BE" sz="3000" dirty="0">
                <a:solidFill>
                  <a:srgbClr val="0070C0"/>
                </a:solidFill>
                <a:latin typeface="Proxima Nova Cn Lt" panose="02000506030000020004" pitchFamily="50" charset="0"/>
              </a:rPr>
              <a:t/>
            </a:r>
            <a:br>
              <a:rPr lang="fr-BE" sz="3000" dirty="0">
                <a:solidFill>
                  <a:srgbClr val="0070C0"/>
                </a:solidFill>
                <a:latin typeface="Proxima Nova Cn Lt" panose="02000506030000020004" pitchFamily="50" charset="0"/>
              </a:rPr>
            </a:br>
            <a:endParaRPr lang="fr-FR" dirty="0">
              <a:solidFill>
                <a:srgbClr val="0070C0"/>
              </a:solidFill>
              <a:latin typeface="Proxima Nova Cn Lt" panose="02000506030000020004" pitchFamily="50" charset="0"/>
            </a:endParaRPr>
          </a:p>
        </p:txBody>
      </p:sp>
      <p:pic>
        <p:nvPicPr>
          <p:cNvPr id="3" name="Image 2"/>
          <p:cNvPicPr>
            <a:picLocks noChangeAspect="1"/>
          </p:cNvPicPr>
          <p:nvPr/>
        </p:nvPicPr>
        <p:blipFill rotWithShape="1">
          <a:blip r:embed="rId2"/>
          <a:srcRect l="22806" t="18975" r="9446" b="14247"/>
          <a:stretch/>
        </p:blipFill>
        <p:spPr>
          <a:xfrm>
            <a:off x="86257" y="404664"/>
            <a:ext cx="9036496" cy="5010334"/>
          </a:xfrm>
          <a:prstGeom prst="rect">
            <a:avLst/>
          </a:prstGeom>
        </p:spPr>
      </p:pic>
    </p:spTree>
    <p:extLst>
      <p:ext uri="{BB962C8B-B14F-4D97-AF65-F5344CB8AC3E}">
        <p14:creationId xmlns:p14="http://schemas.microsoft.com/office/powerpoint/2010/main" val="838478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D52D402-FD57-CE4B-A30E-AF80CE82DB42}"/>
              </a:ext>
            </a:extLst>
          </p:cNvPr>
          <p:cNvSpPr>
            <a:spLocks noGrp="1"/>
          </p:cNvSpPr>
          <p:nvPr>
            <p:ph type="title"/>
          </p:nvPr>
        </p:nvSpPr>
        <p:spPr/>
        <p:txBody>
          <a:bodyPr>
            <a:normAutofit fontScale="90000"/>
          </a:bodyPr>
          <a:lstStyle/>
          <a:p>
            <a:r>
              <a:rPr lang="fr-FR" dirty="0"/>
              <a:t>Des personnes pour vous aider : Vos intervenants</a:t>
            </a:r>
          </a:p>
        </p:txBody>
      </p:sp>
      <p:pic>
        <p:nvPicPr>
          <p:cNvPr id="5" name="Image 4">
            <a:extLst>
              <a:ext uri="{FF2B5EF4-FFF2-40B4-BE49-F238E27FC236}">
                <a16:creationId xmlns:a16="http://schemas.microsoft.com/office/drawing/2014/main" id="{F03756F3-A262-2DAE-EF0E-F5FF38F87F81}"/>
              </a:ext>
            </a:extLst>
          </p:cNvPr>
          <p:cNvPicPr>
            <a:picLocks noChangeAspect="1"/>
          </p:cNvPicPr>
          <p:nvPr/>
        </p:nvPicPr>
        <p:blipFill>
          <a:blip r:embed="rId2"/>
          <a:stretch>
            <a:fillRect/>
          </a:stretch>
        </p:blipFill>
        <p:spPr>
          <a:xfrm>
            <a:off x="2087495" y="1924214"/>
            <a:ext cx="1298327" cy="1289786"/>
          </a:xfrm>
          <a:prstGeom prst="rect">
            <a:avLst/>
          </a:prstGeom>
        </p:spPr>
      </p:pic>
      <p:pic>
        <p:nvPicPr>
          <p:cNvPr id="6" name="Image 5">
            <a:extLst>
              <a:ext uri="{FF2B5EF4-FFF2-40B4-BE49-F238E27FC236}">
                <a16:creationId xmlns:a16="http://schemas.microsoft.com/office/drawing/2014/main" id="{276946AA-626D-3F80-2AA7-B44D2C55EF3D}"/>
              </a:ext>
            </a:extLst>
          </p:cNvPr>
          <p:cNvPicPr>
            <a:picLocks noChangeAspect="1"/>
          </p:cNvPicPr>
          <p:nvPr/>
        </p:nvPicPr>
        <p:blipFill>
          <a:blip r:embed="rId3"/>
          <a:stretch>
            <a:fillRect/>
          </a:stretch>
        </p:blipFill>
        <p:spPr>
          <a:xfrm>
            <a:off x="4844666" y="1929515"/>
            <a:ext cx="1284485" cy="1284485"/>
          </a:xfrm>
          <a:prstGeom prst="rect">
            <a:avLst/>
          </a:prstGeom>
        </p:spPr>
      </p:pic>
      <p:sp>
        <p:nvSpPr>
          <p:cNvPr id="11" name="Espace réservé du texte 15">
            <a:extLst>
              <a:ext uri="{FF2B5EF4-FFF2-40B4-BE49-F238E27FC236}">
                <a16:creationId xmlns:a16="http://schemas.microsoft.com/office/drawing/2014/main" id="{9CAEEF93-76F6-F82C-0718-53BC934447F8}"/>
              </a:ext>
            </a:extLst>
          </p:cNvPr>
          <p:cNvSpPr txBox="1">
            <a:spLocks/>
          </p:cNvSpPr>
          <p:nvPr/>
        </p:nvSpPr>
        <p:spPr>
          <a:xfrm>
            <a:off x="1758714" y="3433008"/>
            <a:ext cx="1955890" cy="6073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500" b="1" dirty="0">
                <a:solidFill>
                  <a:srgbClr val="1D4E9B"/>
                </a:solidFill>
                <a:latin typeface="Proxima Nova" panose="02000506030000020004" pitchFamily="2" charset="0"/>
              </a:rPr>
              <a:t>Michel </a:t>
            </a:r>
          </a:p>
          <a:p>
            <a:pPr marL="0" indent="0" algn="ctr">
              <a:buNone/>
            </a:pPr>
            <a:r>
              <a:rPr lang="fr-FR" sz="1500" b="1" dirty="0" err="1">
                <a:solidFill>
                  <a:srgbClr val="1D4E9B"/>
                </a:solidFill>
                <a:latin typeface="Proxima Nova" panose="02000506030000020004" pitchFamily="2" charset="0"/>
              </a:rPr>
              <a:t>Dokens</a:t>
            </a:r>
            <a:endParaRPr lang="fr-FR" sz="1500" b="1" dirty="0">
              <a:solidFill>
                <a:srgbClr val="1D4E9B"/>
              </a:solidFill>
              <a:latin typeface="Proxima Nova" panose="02000506030000020004" pitchFamily="2" charset="0"/>
            </a:endParaRPr>
          </a:p>
        </p:txBody>
      </p:sp>
      <p:sp>
        <p:nvSpPr>
          <p:cNvPr id="13" name="Espace réservé du texte 18">
            <a:extLst>
              <a:ext uri="{FF2B5EF4-FFF2-40B4-BE49-F238E27FC236}">
                <a16:creationId xmlns:a16="http://schemas.microsoft.com/office/drawing/2014/main" id="{D4F84928-3FD9-A13F-366B-F0A540870CF8}"/>
              </a:ext>
            </a:extLst>
          </p:cNvPr>
          <p:cNvSpPr txBox="1">
            <a:spLocks/>
          </p:cNvSpPr>
          <p:nvPr/>
        </p:nvSpPr>
        <p:spPr>
          <a:xfrm>
            <a:off x="4612782" y="3429850"/>
            <a:ext cx="1748254" cy="6073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500" b="1" dirty="0">
                <a:solidFill>
                  <a:srgbClr val="1D4E9B"/>
                </a:solidFill>
                <a:latin typeface="Proxima Nova" panose="02000506030000020004" pitchFamily="2" charset="0"/>
              </a:rPr>
              <a:t>Florence</a:t>
            </a:r>
          </a:p>
          <a:p>
            <a:pPr marL="0" indent="0" algn="ctr">
              <a:buNone/>
            </a:pPr>
            <a:r>
              <a:rPr lang="fr-FR" sz="1500" b="1" dirty="0">
                <a:solidFill>
                  <a:srgbClr val="1D4E9B"/>
                </a:solidFill>
                <a:latin typeface="Proxima Nova" panose="02000506030000020004" pitchFamily="2" charset="0"/>
              </a:rPr>
              <a:t>Rasseneur</a:t>
            </a:r>
          </a:p>
        </p:txBody>
      </p:sp>
      <p:sp>
        <p:nvSpPr>
          <p:cNvPr id="26" name="Espace réservé du texte 14">
            <a:extLst>
              <a:ext uri="{FF2B5EF4-FFF2-40B4-BE49-F238E27FC236}">
                <a16:creationId xmlns:a16="http://schemas.microsoft.com/office/drawing/2014/main" id="{82D94033-2E45-30BD-3324-320D9D6311FE}"/>
              </a:ext>
            </a:extLst>
          </p:cNvPr>
          <p:cNvSpPr txBox="1">
            <a:spLocks/>
          </p:cNvSpPr>
          <p:nvPr/>
        </p:nvSpPr>
        <p:spPr>
          <a:xfrm>
            <a:off x="1758714" y="4349207"/>
            <a:ext cx="1955890" cy="7119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900" dirty="0">
                <a:latin typeface="Proxima Nova Light" panose="02000506030000020004" pitchFamily="2" charset="0"/>
              </a:rPr>
              <a:t>Commercial &amp; </a:t>
            </a:r>
            <a:r>
              <a:rPr lang="fr-FR" sz="900" dirty="0" err="1">
                <a:latin typeface="Proxima Nova Light" panose="02000506030000020004" pitchFamily="2" charset="0"/>
              </a:rPr>
              <a:t>Technical</a:t>
            </a:r>
            <a:r>
              <a:rPr lang="fr-FR" sz="900" dirty="0">
                <a:latin typeface="Proxima Nova Light" panose="02000506030000020004" pitchFamily="2" charset="0"/>
              </a:rPr>
              <a:t> </a:t>
            </a:r>
            <a:r>
              <a:rPr lang="fr-FR" sz="900" dirty="0" err="1">
                <a:latin typeface="Proxima Nova Light" panose="02000506030000020004" pitchFamily="2" charset="0"/>
              </a:rPr>
              <a:t>Director</a:t>
            </a:r>
            <a:r>
              <a:rPr lang="fr-FR" sz="900" dirty="0">
                <a:latin typeface="Proxima Nova Light" panose="02000506030000020004" pitchFamily="2" charset="0"/>
              </a:rPr>
              <a:t> - Wallonie</a:t>
            </a:r>
          </a:p>
          <a:p>
            <a:pPr marL="0" indent="0" algn="ctr">
              <a:buNone/>
            </a:pPr>
            <a:r>
              <a:rPr lang="fr-FR" sz="900" dirty="0">
                <a:latin typeface="Proxima Nova Light" panose="02000506030000020004" pitchFamily="2" charset="0"/>
                <a:hlinkClick r:id="rId4"/>
              </a:rPr>
              <a:t>m.dokens@adesio-assurances.be</a:t>
            </a:r>
            <a:r>
              <a:rPr lang="fr-FR" sz="900" dirty="0">
                <a:latin typeface="Proxima Nova Light" panose="02000506030000020004" pitchFamily="2" charset="0"/>
              </a:rPr>
              <a:t> </a:t>
            </a:r>
          </a:p>
          <a:p>
            <a:pPr marL="0" indent="0" algn="ctr">
              <a:buNone/>
            </a:pPr>
            <a:r>
              <a:rPr lang="fr-FR" sz="900" dirty="0">
                <a:latin typeface="Proxima Nova Light" panose="02000506030000020004" pitchFamily="2" charset="0"/>
              </a:rPr>
              <a:t>0477/66.59.07.</a:t>
            </a:r>
          </a:p>
        </p:txBody>
      </p:sp>
      <p:sp>
        <p:nvSpPr>
          <p:cNvPr id="27" name="Espace réservé du texte 17">
            <a:extLst>
              <a:ext uri="{FF2B5EF4-FFF2-40B4-BE49-F238E27FC236}">
                <a16:creationId xmlns:a16="http://schemas.microsoft.com/office/drawing/2014/main" id="{18CA0CF8-EFCB-5398-2FCE-9B00FC2C254E}"/>
              </a:ext>
            </a:extLst>
          </p:cNvPr>
          <p:cNvSpPr txBox="1">
            <a:spLocks/>
          </p:cNvSpPr>
          <p:nvPr/>
        </p:nvSpPr>
        <p:spPr>
          <a:xfrm>
            <a:off x="4508963" y="4349207"/>
            <a:ext cx="1955890" cy="7119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900" dirty="0" err="1">
                <a:latin typeface="Proxima Nova Light" panose="02000506030000020004" pitchFamily="2" charset="0"/>
              </a:rPr>
              <a:t>Account</a:t>
            </a:r>
            <a:r>
              <a:rPr lang="fr-FR" sz="900" dirty="0">
                <a:latin typeface="Proxima Nova Light" panose="02000506030000020004" pitchFamily="2" charset="0"/>
              </a:rPr>
              <a:t> Manager</a:t>
            </a:r>
          </a:p>
          <a:p>
            <a:pPr marL="0" indent="0" algn="ctr">
              <a:buNone/>
            </a:pPr>
            <a:r>
              <a:rPr lang="fr-BE" sz="900" dirty="0">
                <a:latin typeface="Proxima Nova Light" panose="02000506030000020004" pitchFamily="2" charset="0"/>
                <a:hlinkClick r:id="rId5"/>
              </a:rPr>
              <a:t>f.rasseneur@adesio-assurances.be</a:t>
            </a:r>
            <a:r>
              <a:rPr lang="fr-BE" sz="900" dirty="0">
                <a:latin typeface="Proxima Nova Light" panose="02000506030000020004" pitchFamily="2" charset="0"/>
              </a:rPr>
              <a:t> </a:t>
            </a:r>
          </a:p>
          <a:p>
            <a:pPr marL="0" indent="0" algn="ctr">
              <a:buNone/>
            </a:pPr>
            <a:r>
              <a:rPr lang="fr-FR" sz="900" dirty="0">
                <a:latin typeface="Proxima Nova Light" panose="02000506030000020004" pitchFamily="2" charset="0"/>
              </a:rPr>
              <a:t>0486/06.95.57</a:t>
            </a:r>
          </a:p>
        </p:txBody>
      </p:sp>
    </p:spTree>
    <p:extLst>
      <p:ext uri="{BB962C8B-B14F-4D97-AF65-F5344CB8AC3E}">
        <p14:creationId xmlns:p14="http://schemas.microsoft.com/office/powerpoint/2010/main" val="17615225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53745D-65B8-D248-8FB1-950A5CB37E3D}"/>
              </a:ext>
            </a:extLst>
          </p:cNvPr>
          <p:cNvSpPr>
            <a:spLocks noGrp="1"/>
          </p:cNvSpPr>
          <p:nvPr>
            <p:ph type="ctrTitle"/>
          </p:nvPr>
        </p:nvSpPr>
        <p:spPr>
          <a:xfrm>
            <a:off x="1143000" y="3625794"/>
            <a:ext cx="6858000" cy="273344"/>
          </a:xfrm>
          <a:prstGeom prst="rect">
            <a:avLst/>
          </a:prstGeom>
        </p:spPr>
        <p:txBody>
          <a:bodyPr>
            <a:normAutofit fontScale="90000"/>
          </a:bodyPr>
          <a:lstStyle/>
          <a:p>
            <a:r>
              <a:rPr lang="fr-FR" dirty="0"/>
              <a:t>Merci pour votre attention</a:t>
            </a:r>
          </a:p>
        </p:txBody>
      </p:sp>
    </p:spTree>
    <p:extLst>
      <p:ext uri="{BB962C8B-B14F-4D97-AF65-F5344CB8AC3E}">
        <p14:creationId xmlns:p14="http://schemas.microsoft.com/office/powerpoint/2010/main" val="35252224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F90FF7-3D34-414C-8E11-3FE97DF8E6E7}"/>
              </a:ext>
            </a:extLst>
          </p:cNvPr>
          <p:cNvSpPr>
            <a:spLocks noGrp="1"/>
          </p:cNvSpPr>
          <p:nvPr>
            <p:ph type="ctrTitle"/>
          </p:nvPr>
        </p:nvSpPr>
        <p:spPr>
          <a:xfrm>
            <a:off x="1259632" y="3717032"/>
            <a:ext cx="6858000" cy="736502"/>
          </a:xfrm>
          <a:prstGeom prst="rect">
            <a:avLst/>
          </a:prstGeom>
        </p:spPr>
        <p:txBody>
          <a:bodyPr>
            <a:normAutofit fontScale="90000"/>
          </a:bodyPr>
          <a:lstStyle/>
          <a:p>
            <a:r>
              <a:rPr lang="fr-FR" dirty="0"/>
              <a:t/>
            </a:r>
            <a:br>
              <a:rPr lang="fr-FR" dirty="0"/>
            </a:br>
            <a:r>
              <a:rPr lang="fr-FR" dirty="0"/>
              <a:t/>
            </a:r>
            <a:br>
              <a:rPr lang="fr-FR" dirty="0"/>
            </a:br>
            <a:r>
              <a:rPr lang="fr-FR" dirty="0"/>
              <a:t>  </a:t>
            </a:r>
            <a:r>
              <a:rPr lang="fr-FR" sz="1500" dirty="0"/>
              <a:t>Le dossier « assurances » de mon ASBL</a:t>
            </a:r>
            <a:r>
              <a:rPr lang="fr-FR" dirty="0"/>
              <a:t/>
            </a:r>
            <a:br>
              <a:rPr lang="fr-FR" dirty="0"/>
            </a:br>
            <a:r>
              <a:rPr lang="fr-FR" dirty="0"/>
              <a:t/>
            </a:r>
            <a:br>
              <a:rPr lang="fr-FR" dirty="0"/>
            </a:br>
            <a:r>
              <a:rPr lang="fr-FR" dirty="0"/>
              <a:t/>
            </a:r>
            <a:br>
              <a:rPr lang="fr-FR" dirty="0"/>
            </a:br>
            <a:r>
              <a:rPr lang="fr-FR" dirty="0"/>
              <a:t>Exposé du 15 mai 2023</a:t>
            </a:r>
            <a:br>
              <a:rPr lang="fr-FR" dirty="0"/>
            </a:br>
            <a:endParaRPr lang="fr-FR" dirty="0"/>
          </a:p>
        </p:txBody>
      </p:sp>
    </p:spTree>
    <p:extLst>
      <p:ext uri="{BB962C8B-B14F-4D97-AF65-F5344CB8AC3E}">
        <p14:creationId xmlns:p14="http://schemas.microsoft.com/office/powerpoint/2010/main" val="18736579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t 1">
            <a:hlinkClick r:id="" action="ppaction://ole?verb=0"/>
          </p:cNvPr>
          <p:cNvGraphicFramePr>
            <a:graphicFrameLocks noChangeAspect="1"/>
          </p:cNvGraphicFramePr>
          <p:nvPr>
            <p:extLst/>
          </p:nvPr>
        </p:nvGraphicFramePr>
        <p:xfrm>
          <a:off x="611560" y="692696"/>
          <a:ext cx="7920880" cy="5892800"/>
        </p:xfrm>
        <a:graphic>
          <a:graphicData uri="http://schemas.openxmlformats.org/presentationml/2006/ole">
            <mc:AlternateContent xmlns:mc="http://schemas.openxmlformats.org/markup-compatibility/2006">
              <mc:Choice xmlns:v="urn:schemas-microsoft-com:vml" Requires="v">
                <p:oleObj spid="_x0000_s9222" name="Présentation" r:id="rId3" imgW="748408" imgH="560693" progId="PowerPoint.Show.12">
                  <p:embed/>
                </p:oleObj>
              </mc:Choice>
              <mc:Fallback>
                <p:oleObj name="Présentation" r:id="rId3" imgW="748408" imgH="560693" progId="PowerPoint.Show.12">
                  <p:embed/>
                  <p:pic>
                    <p:nvPicPr>
                      <p:cNvPr id="2" name="Objet 1">
                        <a:hlinkClick r:id="" action="ppaction://ole?verb=0"/>
                      </p:cNvPr>
                      <p:cNvPicPr/>
                      <p:nvPr/>
                    </p:nvPicPr>
                    <p:blipFill>
                      <a:blip r:embed="rId4"/>
                      <a:stretch>
                        <a:fillRect/>
                      </a:stretch>
                    </p:blipFill>
                    <p:spPr>
                      <a:xfrm>
                        <a:off x="611560" y="692696"/>
                        <a:ext cx="7920880" cy="5892800"/>
                      </a:xfrm>
                      <a:prstGeom prst="rect">
                        <a:avLst/>
                      </a:prstGeom>
                    </p:spPr>
                  </p:pic>
                </p:oleObj>
              </mc:Fallback>
            </mc:AlternateContent>
          </a:graphicData>
        </a:graphic>
      </p:graphicFrame>
      <p:sp>
        <p:nvSpPr>
          <p:cNvPr id="3" name="Espace réservé du numéro de diapositive 2"/>
          <p:cNvSpPr>
            <a:spLocks noGrp="1"/>
          </p:cNvSpPr>
          <p:nvPr>
            <p:ph type="sldNum" sz="quarter" idx="12"/>
          </p:nvPr>
        </p:nvSpPr>
        <p:spPr/>
        <p:txBody>
          <a:bodyPr/>
          <a:lstStyle/>
          <a:p>
            <a:fld id="{B7FCFC4F-0CC0-42F6-9F8B-A144D7558766}" type="slidenum">
              <a:rPr lang="fr-FR" smtClean="0"/>
              <a:pPr/>
              <a:t>20</a:t>
            </a:fld>
            <a:endParaRPr lang="fr-FR" dirty="0"/>
          </a:p>
        </p:txBody>
      </p:sp>
      <p:sp>
        <p:nvSpPr>
          <p:cNvPr id="5" name="Titre 1"/>
          <p:cNvSpPr txBox="1">
            <a:spLocks/>
          </p:cNvSpPr>
          <p:nvPr/>
        </p:nvSpPr>
        <p:spPr>
          <a:xfrm>
            <a:off x="2195736" y="1052736"/>
            <a:ext cx="6051866" cy="1224136"/>
          </a:xfrm>
          <a:prstGeom prst="rect">
            <a:avLst/>
          </a:prstGeom>
          <a:solidFill>
            <a:srgbClr val="FFC000"/>
          </a:solidFill>
        </p:spPr>
        <p:txBody>
          <a:bodyPr>
            <a:normAutofit fontScale="90000" lnSpcReduction="10000"/>
          </a:bodyPr>
          <a:lstStyle>
            <a:lvl1pPr algn="l" defTabSz="914400" rtl="0" eaLnBrk="1" latinLnBrk="0" hangingPunct="1">
              <a:spcBef>
                <a:spcPct val="0"/>
              </a:spcBef>
              <a:buNone/>
              <a:defRPr sz="4000" kern="1200" spc="-100" baseline="0">
                <a:solidFill>
                  <a:schemeClr val="tx2"/>
                </a:solidFill>
                <a:latin typeface="Constantia" panose="02030602050306030303" pitchFamily="18" charset="0"/>
                <a:ea typeface="+mj-ea"/>
                <a:cs typeface="+mj-cs"/>
              </a:defRPr>
            </a:lvl1pPr>
          </a:lstStyle>
          <a:p>
            <a:pPr algn="ctr"/>
            <a:r>
              <a:rPr lang="fr-BE" sz="2200" b="1" dirty="0" smtClean="0"/>
              <a:t>Formation        S.A.G.E.P</a:t>
            </a:r>
            <a:br>
              <a:rPr lang="fr-BE" sz="2200" b="1" dirty="0" smtClean="0"/>
            </a:br>
            <a:r>
              <a:rPr lang="fr-BE" sz="3200" b="1" dirty="0" smtClean="0">
                <a:solidFill>
                  <a:srgbClr val="002060"/>
                </a:solidFill>
              </a:rPr>
              <a:t>ASBL</a:t>
            </a:r>
            <a:br>
              <a:rPr lang="fr-BE" sz="3200" b="1" dirty="0" smtClean="0">
                <a:solidFill>
                  <a:srgbClr val="002060"/>
                </a:solidFill>
              </a:rPr>
            </a:br>
            <a:r>
              <a:rPr lang="fr-BE" sz="2000" b="1" dirty="0" smtClean="0">
                <a:solidFill>
                  <a:srgbClr val="002060"/>
                </a:solidFill>
              </a:rPr>
              <a:t>15</a:t>
            </a:r>
            <a:r>
              <a:rPr lang="fr-BE" sz="3200" b="1" dirty="0" smtClean="0">
                <a:solidFill>
                  <a:srgbClr val="002060"/>
                </a:solidFill>
              </a:rPr>
              <a:t> </a:t>
            </a:r>
            <a:r>
              <a:rPr lang="fr-BE" sz="2000" b="1" dirty="0" smtClean="0">
                <a:solidFill>
                  <a:srgbClr val="002060"/>
                </a:solidFill>
                <a:latin typeface="Times New Roman" panose="02020603050405020304" pitchFamily="18" charset="0"/>
                <a:cs typeface="Times New Roman" panose="02020603050405020304" pitchFamily="18" charset="0"/>
              </a:rPr>
              <a:t>mai  2023</a:t>
            </a:r>
            <a:endParaRPr lang="fr-FR" sz="2000" b="1" dirty="0">
              <a:solidFill>
                <a:srgbClr val="002060"/>
              </a:solidFill>
              <a:latin typeface="Times New Roman" panose="02020603050405020304" pitchFamily="18" charset="0"/>
              <a:cs typeface="Times New Roman" panose="02020603050405020304" pitchFamily="18" charset="0"/>
            </a:endParaRPr>
          </a:p>
        </p:txBody>
      </p:sp>
      <p:sp>
        <p:nvSpPr>
          <p:cNvPr id="6" name="ZoneTexte 5"/>
          <p:cNvSpPr txBox="1"/>
          <p:nvPr/>
        </p:nvSpPr>
        <p:spPr>
          <a:xfrm>
            <a:off x="1403648" y="2564904"/>
            <a:ext cx="6552728" cy="3077766"/>
          </a:xfrm>
          <a:prstGeom prst="rect">
            <a:avLst/>
          </a:prstGeom>
          <a:solidFill>
            <a:schemeClr val="bg1"/>
          </a:solidFill>
        </p:spPr>
        <p:txBody>
          <a:bodyPr wrap="square" rtlCol="0">
            <a:spAutoFit/>
          </a:bodyPr>
          <a:lstStyle/>
          <a:p>
            <a:pPr algn="ctr"/>
            <a:r>
              <a:rPr lang="fr-BE" sz="3600" b="1" dirty="0" smtClean="0">
                <a:solidFill>
                  <a:srgbClr val="FF0000"/>
                </a:solidFill>
                <a:effectLst>
                  <a:outerShdw blurRad="38100" dist="38100" dir="2700000" algn="tl">
                    <a:srgbClr val="000000">
                      <a:alpha val="43137"/>
                    </a:srgbClr>
                  </a:outerShdw>
                </a:effectLst>
                <a:latin typeface="Times" pitchFamily="18" charset="0"/>
              </a:rPr>
              <a:t>PARTIE I</a:t>
            </a:r>
          </a:p>
          <a:p>
            <a:pPr algn="ctr"/>
            <a:endParaRPr lang="fr-BE" sz="1000" b="1" dirty="0" smtClean="0">
              <a:solidFill>
                <a:srgbClr val="002060"/>
              </a:solidFill>
              <a:effectLst>
                <a:outerShdw blurRad="38100" dist="38100" dir="2700000" algn="tl">
                  <a:srgbClr val="000000">
                    <a:alpha val="43137"/>
                  </a:srgbClr>
                </a:outerShdw>
              </a:effectLst>
              <a:latin typeface="Times" pitchFamily="18" charset="0"/>
            </a:endParaRPr>
          </a:p>
          <a:p>
            <a:pPr algn="ctr"/>
            <a:r>
              <a:rPr lang="fr-BE" sz="3600" b="1" u="sng" dirty="0" smtClean="0">
                <a:solidFill>
                  <a:srgbClr val="002060"/>
                </a:solidFill>
                <a:effectLst>
                  <a:outerShdw blurRad="38100" dist="38100" dir="2700000" algn="tl">
                    <a:srgbClr val="000000">
                      <a:alpha val="43137"/>
                    </a:srgbClr>
                  </a:outerShdw>
                </a:effectLst>
                <a:latin typeface="Times" pitchFamily="18" charset="0"/>
              </a:rPr>
              <a:t>Le dossier « Assurances » de mon ASBL</a:t>
            </a:r>
          </a:p>
          <a:p>
            <a:pPr algn="ctr"/>
            <a:endParaRPr lang="fr-BE" sz="500" b="1" dirty="0" smtClean="0">
              <a:solidFill>
                <a:srgbClr val="002060"/>
              </a:solidFill>
              <a:effectLst>
                <a:outerShdw blurRad="38100" dist="38100" dir="2700000" algn="tl">
                  <a:srgbClr val="000000">
                    <a:alpha val="43137"/>
                  </a:srgbClr>
                </a:outerShdw>
              </a:effectLst>
              <a:latin typeface="Times" pitchFamily="18" charset="0"/>
            </a:endParaRPr>
          </a:p>
          <a:p>
            <a:pPr algn="ctr"/>
            <a:endParaRPr lang="fr-BE" sz="1500" b="1" dirty="0">
              <a:solidFill>
                <a:srgbClr val="002060"/>
              </a:solidFill>
              <a:effectLst>
                <a:outerShdw blurRad="38100" dist="38100" dir="2700000" algn="tl">
                  <a:srgbClr val="000000">
                    <a:alpha val="43137"/>
                  </a:srgbClr>
                </a:outerShdw>
              </a:effectLst>
              <a:latin typeface="Times" pitchFamily="18" charset="0"/>
            </a:endParaRPr>
          </a:p>
          <a:p>
            <a:pPr algn="ctr"/>
            <a:r>
              <a:rPr lang="fr-BE" sz="2800" b="1" i="1" dirty="0" smtClean="0">
                <a:solidFill>
                  <a:srgbClr val="002060"/>
                </a:solidFill>
                <a:effectLst>
                  <a:outerShdw blurRad="38100" dist="38100" dir="2700000" algn="tl">
                    <a:srgbClr val="000000">
                      <a:alpha val="43137"/>
                    </a:srgbClr>
                  </a:outerShdw>
                </a:effectLst>
                <a:latin typeface="Times" pitchFamily="18" charset="0"/>
              </a:rPr>
              <a:t>Par  Michel </a:t>
            </a:r>
            <a:r>
              <a:rPr lang="fr-BE" sz="2800" b="1" i="1" dirty="0" err="1" smtClean="0">
                <a:solidFill>
                  <a:srgbClr val="002060"/>
                </a:solidFill>
                <a:effectLst>
                  <a:outerShdw blurRad="38100" dist="38100" dir="2700000" algn="tl">
                    <a:srgbClr val="000000">
                      <a:alpha val="43137"/>
                    </a:srgbClr>
                  </a:outerShdw>
                </a:effectLst>
                <a:latin typeface="Times" pitchFamily="18" charset="0"/>
              </a:rPr>
              <a:t>Dokens</a:t>
            </a:r>
            <a:r>
              <a:rPr lang="fr-BE" sz="2800" b="1" i="1" dirty="0" smtClean="0">
                <a:solidFill>
                  <a:srgbClr val="002060"/>
                </a:solidFill>
                <a:effectLst>
                  <a:outerShdw blurRad="38100" dist="38100" dir="2700000" algn="tl">
                    <a:srgbClr val="000000">
                      <a:alpha val="43137"/>
                    </a:srgbClr>
                  </a:outerShdw>
                </a:effectLst>
                <a:latin typeface="Times" pitchFamily="18" charset="0"/>
              </a:rPr>
              <a:t> et Florence Rasseneur, </a:t>
            </a:r>
            <a:r>
              <a:rPr lang="fr-BE" sz="2800" b="1" i="1" dirty="0" err="1" smtClean="0">
                <a:solidFill>
                  <a:srgbClr val="002060"/>
                </a:solidFill>
                <a:effectLst>
                  <a:outerShdw blurRad="38100" dist="38100" dir="2700000" algn="tl">
                    <a:srgbClr val="000000">
                      <a:alpha val="43137"/>
                    </a:srgbClr>
                  </a:outerShdw>
                </a:effectLst>
                <a:latin typeface="Times" pitchFamily="18" charset="0"/>
              </a:rPr>
              <a:t>Adesio</a:t>
            </a:r>
            <a:r>
              <a:rPr lang="fr-BE" sz="2800" b="1" i="1" dirty="0" smtClean="0">
                <a:solidFill>
                  <a:srgbClr val="002060"/>
                </a:solidFill>
                <a:effectLst>
                  <a:outerShdw blurRad="38100" dist="38100" dir="2700000" algn="tl">
                    <a:srgbClr val="000000">
                      <a:alpha val="43137"/>
                    </a:srgbClr>
                  </a:outerShdw>
                </a:effectLst>
                <a:latin typeface="Times" pitchFamily="18" charset="0"/>
              </a:rPr>
              <a:t> Assurances</a:t>
            </a:r>
            <a:endParaRPr lang="fr-BE" sz="2400" b="1" i="1" dirty="0">
              <a:solidFill>
                <a:srgbClr val="002060"/>
              </a:solidFill>
              <a:effectLst>
                <a:outerShdw blurRad="38100" dist="38100" dir="2700000" algn="tl">
                  <a:srgbClr val="000000">
                    <a:alpha val="43137"/>
                  </a:srgbClr>
                </a:outerShdw>
              </a:effectLst>
              <a:latin typeface="Times" pitchFamily="18" charset="0"/>
            </a:endParaRPr>
          </a:p>
        </p:txBody>
      </p:sp>
      <p:sp>
        <p:nvSpPr>
          <p:cNvPr id="4" name="Rectangle 3"/>
          <p:cNvSpPr/>
          <p:nvPr/>
        </p:nvSpPr>
        <p:spPr>
          <a:xfrm>
            <a:off x="3419872" y="5589240"/>
            <a:ext cx="2376264"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ZoneTexte 6"/>
          <p:cNvSpPr txBox="1"/>
          <p:nvPr/>
        </p:nvSpPr>
        <p:spPr>
          <a:xfrm>
            <a:off x="1259632" y="6165304"/>
            <a:ext cx="6987970" cy="584775"/>
          </a:xfrm>
          <a:prstGeom prst="rect">
            <a:avLst/>
          </a:prstGeom>
          <a:noFill/>
        </p:spPr>
        <p:txBody>
          <a:bodyPr wrap="square" rtlCol="0">
            <a:spAutoFit/>
          </a:bodyPr>
          <a:lstStyle/>
          <a:p>
            <a:pPr algn="ctr"/>
            <a:r>
              <a:rPr lang="fr-BE" sz="3200" b="1" dirty="0" smtClean="0">
                <a:solidFill>
                  <a:srgbClr val="00B050"/>
                </a:solidFill>
                <a:effectLst>
                  <a:outerShdw blurRad="38100" dist="38100" dir="2700000" algn="tl">
                    <a:srgbClr val="000000">
                      <a:alpha val="43137"/>
                    </a:srgbClr>
                  </a:outerShdw>
                </a:effectLst>
              </a:rPr>
              <a:t>QUESTIONS / RÉPONSES</a:t>
            </a:r>
            <a:endParaRPr lang="fr-BE" sz="3200" b="1" dirty="0">
              <a:solidFill>
                <a:srgbClr val="00B05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390278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t 1">
            <a:hlinkClick r:id="" action="ppaction://ole?verb=0"/>
          </p:cNvPr>
          <p:cNvGraphicFramePr>
            <a:graphicFrameLocks noChangeAspect="1"/>
          </p:cNvGraphicFramePr>
          <p:nvPr>
            <p:extLst>
              <p:ext uri="{D42A27DB-BD31-4B8C-83A1-F6EECF244321}">
                <p14:modId xmlns:p14="http://schemas.microsoft.com/office/powerpoint/2010/main" val="1854496088"/>
              </p:ext>
            </p:extLst>
          </p:nvPr>
        </p:nvGraphicFramePr>
        <p:xfrm>
          <a:off x="611560" y="692696"/>
          <a:ext cx="7920880" cy="5892800"/>
        </p:xfrm>
        <a:graphic>
          <a:graphicData uri="http://schemas.openxmlformats.org/presentationml/2006/ole">
            <mc:AlternateContent xmlns:mc="http://schemas.openxmlformats.org/markup-compatibility/2006">
              <mc:Choice xmlns:v="urn:schemas-microsoft-com:vml" Requires="v">
                <p:oleObj spid="_x0000_s5140" name="Présentation" r:id="rId3" imgW="748408" imgH="560693" progId="PowerPoint.Show.12">
                  <p:embed/>
                </p:oleObj>
              </mc:Choice>
              <mc:Fallback>
                <p:oleObj name="Présentation" r:id="rId3" imgW="748408" imgH="560693" progId="PowerPoint.Show.12">
                  <p:embed/>
                  <p:pic>
                    <p:nvPicPr>
                      <p:cNvPr id="0" name=""/>
                      <p:cNvPicPr/>
                      <p:nvPr/>
                    </p:nvPicPr>
                    <p:blipFill>
                      <a:blip r:embed="rId4"/>
                      <a:stretch>
                        <a:fillRect/>
                      </a:stretch>
                    </p:blipFill>
                    <p:spPr>
                      <a:xfrm>
                        <a:off x="611560" y="692696"/>
                        <a:ext cx="7920880" cy="5892800"/>
                      </a:xfrm>
                      <a:prstGeom prst="rect">
                        <a:avLst/>
                      </a:prstGeom>
                    </p:spPr>
                  </p:pic>
                </p:oleObj>
              </mc:Fallback>
            </mc:AlternateContent>
          </a:graphicData>
        </a:graphic>
      </p:graphicFrame>
      <p:sp>
        <p:nvSpPr>
          <p:cNvPr id="3" name="Espace réservé du numéro de diapositive 2"/>
          <p:cNvSpPr>
            <a:spLocks noGrp="1"/>
          </p:cNvSpPr>
          <p:nvPr>
            <p:ph type="sldNum" sz="quarter" idx="12"/>
          </p:nvPr>
        </p:nvSpPr>
        <p:spPr/>
        <p:txBody>
          <a:bodyPr/>
          <a:lstStyle/>
          <a:p>
            <a:fld id="{B7FCFC4F-0CC0-42F6-9F8B-A144D7558766}" type="slidenum">
              <a:rPr lang="fr-FR" smtClean="0"/>
              <a:pPr/>
              <a:t>21</a:t>
            </a:fld>
            <a:endParaRPr lang="fr-FR" dirty="0"/>
          </a:p>
        </p:txBody>
      </p:sp>
      <p:sp>
        <p:nvSpPr>
          <p:cNvPr id="5" name="Titre 1"/>
          <p:cNvSpPr txBox="1">
            <a:spLocks/>
          </p:cNvSpPr>
          <p:nvPr/>
        </p:nvSpPr>
        <p:spPr>
          <a:xfrm>
            <a:off x="2195736" y="1052736"/>
            <a:ext cx="6051866" cy="1224136"/>
          </a:xfrm>
          <a:prstGeom prst="rect">
            <a:avLst/>
          </a:prstGeom>
          <a:solidFill>
            <a:srgbClr val="FFC000"/>
          </a:solidFill>
        </p:spPr>
        <p:txBody>
          <a:bodyPr>
            <a:normAutofit fontScale="90000" lnSpcReduction="10000"/>
          </a:bodyPr>
          <a:lstStyle>
            <a:lvl1pPr algn="l" defTabSz="914400" rtl="0" eaLnBrk="1" latinLnBrk="0" hangingPunct="1">
              <a:spcBef>
                <a:spcPct val="0"/>
              </a:spcBef>
              <a:buNone/>
              <a:defRPr sz="4000" kern="1200" spc="-100" baseline="0">
                <a:solidFill>
                  <a:schemeClr val="tx2"/>
                </a:solidFill>
                <a:latin typeface="Constantia" panose="02030602050306030303" pitchFamily="18" charset="0"/>
                <a:ea typeface="+mj-ea"/>
                <a:cs typeface="+mj-cs"/>
              </a:defRPr>
            </a:lvl1pPr>
          </a:lstStyle>
          <a:p>
            <a:pPr algn="ctr"/>
            <a:r>
              <a:rPr lang="fr-BE" sz="2200" b="1" dirty="0" smtClean="0"/>
              <a:t>Formation        S.A.G.E.P</a:t>
            </a:r>
            <a:br>
              <a:rPr lang="fr-BE" sz="2200" b="1" dirty="0" smtClean="0"/>
            </a:br>
            <a:r>
              <a:rPr lang="fr-BE" sz="3200" b="1" dirty="0" smtClean="0">
                <a:solidFill>
                  <a:srgbClr val="002060"/>
                </a:solidFill>
              </a:rPr>
              <a:t>ASBL</a:t>
            </a:r>
            <a:br>
              <a:rPr lang="fr-BE" sz="3200" b="1" dirty="0" smtClean="0">
                <a:solidFill>
                  <a:srgbClr val="002060"/>
                </a:solidFill>
              </a:rPr>
            </a:br>
            <a:r>
              <a:rPr lang="fr-BE" sz="2000" b="1" dirty="0" smtClean="0">
                <a:solidFill>
                  <a:srgbClr val="002060"/>
                </a:solidFill>
              </a:rPr>
              <a:t>15</a:t>
            </a:r>
            <a:r>
              <a:rPr lang="fr-BE" sz="3200" b="1" dirty="0" smtClean="0">
                <a:solidFill>
                  <a:srgbClr val="002060"/>
                </a:solidFill>
              </a:rPr>
              <a:t> </a:t>
            </a:r>
            <a:r>
              <a:rPr lang="fr-BE" sz="2000" b="1" dirty="0" smtClean="0">
                <a:solidFill>
                  <a:srgbClr val="002060"/>
                </a:solidFill>
                <a:latin typeface="Times New Roman" panose="02020603050405020304" pitchFamily="18" charset="0"/>
                <a:cs typeface="Times New Roman" panose="02020603050405020304" pitchFamily="18" charset="0"/>
              </a:rPr>
              <a:t>mai  2023</a:t>
            </a:r>
            <a:endParaRPr lang="fr-FR" sz="2000" b="1" dirty="0">
              <a:solidFill>
                <a:srgbClr val="002060"/>
              </a:solidFill>
              <a:latin typeface="Times New Roman" panose="02020603050405020304" pitchFamily="18" charset="0"/>
              <a:cs typeface="Times New Roman" panose="02020603050405020304" pitchFamily="18" charset="0"/>
            </a:endParaRPr>
          </a:p>
        </p:txBody>
      </p:sp>
      <p:sp>
        <p:nvSpPr>
          <p:cNvPr id="6" name="ZoneTexte 5"/>
          <p:cNvSpPr txBox="1"/>
          <p:nvPr/>
        </p:nvSpPr>
        <p:spPr>
          <a:xfrm>
            <a:off x="1403648" y="2564904"/>
            <a:ext cx="6552728" cy="2893100"/>
          </a:xfrm>
          <a:prstGeom prst="rect">
            <a:avLst/>
          </a:prstGeom>
          <a:solidFill>
            <a:schemeClr val="bg1"/>
          </a:solidFill>
        </p:spPr>
        <p:txBody>
          <a:bodyPr wrap="square" rtlCol="0">
            <a:spAutoFit/>
          </a:bodyPr>
          <a:lstStyle/>
          <a:p>
            <a:pPr algn="ctr"/>
            <a:r>
              <a:rPr lang="fr-BE" sz="3600" b="1" dirty="0" smtClean="0">
                <a:solidFill>
                  <a:srgbClr val="FF0000"/>
                </a:solidFill>
                <a:effectLst>
                  <a:outerShdw blurRad="38100" dist="38100" dir="2700000" algn="tl">
                    <a:srgbClr val="000000">
                      <a:alpha val="43137"/>
                    </a:srgbClr>
                  </a:outerShdw>
                </a:effectLst>
                <a:latin typeface="Times" pitchFamily="18" charset="0"/>
              </a:rPr>
              <a:t>PARTIE II</a:t>
            </a:r>
          </a:p>
          <a:p>
            <a:pPr algn="ctr"/>
            <a:endParaRPr lang="fr-BE" sz="1000" b="1" dirty="0" smtClean="0">
              <a:solidFill>
                <a:srgbClr val="002060"/>
              </a:solidFill>
              <a:effectLst>
                <a:outerShdw blurRad="38100" dist="38100" dir="2700000" algn="tl">
                  <a:srgbClr val="000000">
                    <a:alpha val="43137"/>
                  </a:srgbClr>
                </a:outerShdw>
              </a:effectLst>
              <a:latin typeface="Times" pitchFamily="18" charset="0"/>
            </a:endParaRPr>
          </a:p>
          <a:p>
            <a:pPr algn="ctr"/>
            <a:r>
              <a:rPr lang="fr-BE" sz="3600" b="1" u="sng" dirty="0" smtClean="0">
                <a:solidFill>
                  <a:srgbClr val="002060"/>
                </a:solidFill>
                <a:effectLst>
                  <a:outerShdw blurRad="38100" dist="38100" dir="2700000" algn="tl">
                    <a:srgbClr val="000000">
                      <a:alpha val="43137"/>
                    </a:srgbClr>
                  </a:outerShdw>
                </a:effectLst>
                <a:latin typeface="Times" pitchFamily="18" charset="0"/>
              </a:rPr>
              <a:t>Les obligations des ASBL</a:t>
            </a:r>
          </a:p>
          <a:p>
            <a:pPr algn="ctr"/>
            <a:endParaRPr lang="fr-BE" sz="500" b="1" dirty="0" smtClean="0">
              <a:solidFill>
                <a:srgbClr val="002060"/>
              </a:solidFill>
              <a:effectLst>
                <a:outerShdw blurRad="38100" dist="38100" dir="2700000" algn="tl">
                  <a:srgbClr val="000000">
                    <a:alpha val="43137"/>
                  </a:srgbClr>
                </a:outerShdw>
              </a:effectLst>
              <a:latin typeface="Times" pitchFamily="18" charset="0"/>
            </a:endParaRPr>
          </a:p>
          <a:p>
            <a:pPr algn="ctr"/>
            <a:r>
              <a:rPr lang="fr-BE" sz="2400" b="1" dirty="0" smtClean="0">
                <a:latin typeface="Times" pitchFamily="18" charset="0"/>
              </a:rPr>
              <a:t>Rappel des obligations et des évolutions légales</a:t>
            </a:r>
          </a:p>
          <a:p>
            <a:pPr algn="ctr"/>
            <a:endParaRPr lang="fr-BE" sz="1500" b="1" dirty="0">
              <a:solidFill>
                <a:srgbClr val="002060"/>
              </a:solidFill>
              <a:effectLst>
                <a:outerShdw blurRad="38100" dist="38100" dir="2700000" algn="tl">
                  <a:srgbClr val="000000">
                    <a:alpha val="43137"/>
                  </a:srgbClr>
                </a:outerShdw>
              </a:effectLst>
              <a:latin typeface="Times" pitchFamily="18" charset="0"/>
            </a:endParaRPr>
          </a:p>
          <a:p>
            <a:pPr algn="ctr"/>
            <a:r>
              <a:rPr lang="fr-BE" sz="2800" b="1" i="1" dirty="0" smtClean="0">
                <a:solidFill>
                  <a:srgbClr val="002060"/>
                </a:solidFill>
                <a:effectLst>
                  <a:outerShdw blurRad="38100" dist="38100" dir="2700000" algn="tl">
                    <a:srgbClr val="000000">
                      <a:alpha val="43137"/>
                    </a:srgbClr>
                  </a:outerShdw>
                </a:effectLst>
                <a:latin typeface="Times" pitchFamily="18" charset="0"/>
              </a:rPr>
              <a:t>Par  Loris Resinelli, responsable du SAGEP</a:t>
            </a:r>
            <a:endParaRPr lang="fr-BE" sz="2400" b="1" i="1" dirty="0">
              <a:solidFill>
                <a:srgbClr val="002060"/>
              </a:solidFill>
              <a:effectLst>
                <a:outerShdw blurRad="38100" dist="38100" dir="2700000" algn="tl">
                  <a:srgbClr val="000000">
                    <a:alpha val="43137"/>
                  </a:srgbClr>
                </a:outerShdw>
              </a:effectLst>
              <a:latin typeface="Times" pitchFamily="18" charset="0"/>
            </a:endParaRPr>
          </a:p>
        </p:txBody>
      </p:sp>
      <p:sp>
        <p:nvSpPr>
          <p:cNvPr id="4" name="Rectangle 3"/>
          <p:cNvSpPr/>
          <p:nvPr/>
        </p:nvSpPr>
        <p:spPr>
          <a:xfrm>
            <a:off x="3419872" y="5589240"/>
            <a:ext cx="2376264"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204276108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B7FCFC4F-0CC0-42F6-9F8B-A144D7558766}" type="slidenum">
              <a:rPr lang="fr-FR" smtClean="0"/>
              <a:pPr/>
              <a:t>22</a:t>
            </a:fld>
            <a:endParaRPr lang="fr-FR" dirty="0"/>
          </a:p>
        </p:txBody>
      </p:sp>
      <p:sp>
        <p:nvSpPr>
          <p:cNvPr id="5" name="Titre 1"/>
          <p:cNvSpPr txBox="1">
            <a:spLocks/>
          </p:cNvSpPr>
          <p:nvPr/>
        </p:nvSpPr>
        <p:spPr>
          <a:xfrm>
            <a:off x="2192542" y="903827"/>
            <a:ext cx="6051866" cy="1224136"/>
          </a:xfrm>
          <a:prstGeom prst="rect">
            <a:avLst/>
          </a:prstGeom>
          <a:solidFill>
            <a:srgbClr val="FFC000"/>
          </a:solidFill>
        </p:spPr>
        <p:txBody>
          <a:bodyPr>
            <a:normAutofit fontScale="90000" lnSpcReduction="10000"/>
          </a:bodyPr>
          <a:lstStyle>
            <a:lvl1pPr algn="l" defTabSz="914400" rtl="0" eaLnBrk="1" latinLnBrk="0" hangingPunct="1">
              <a:spcBef>
                <a:spcPct val="0"/>
              </a:spcBef>
              <a:buNone/>
              <a:defRPr sz="4000" kern="1200" spc="-100" baseline="0">
                <a:solidFill>
                  <a:schemeClr val="tx2"/>
                </a:solidFill>
                <a:latin typeface="Constantia" panose="02030602050306030303" pitchFamily="18" charset="0"/>
                <a:ea typeface="+mj-ea"/>
                <a:cs typeface="+mj-cs"/>
              </a:defRPr>
            </a:lvl1pPr>
          </a:lstStyle>
          <a:p>
            <a:pPr algn="ctr"/>
            <a:r>
              <a:rPr lang="fr-BE" sz="2200" b="1" dirty="0" smtClean="0"/>
              <a:t>Formation SAGEP</a:t>
            </a:r>
            <a:br>
              <a:rPr lang="fr-BE" sz="2200" b="1" dirty="0" smtClean="0"/>
            </a:br>
            <a:r>
              <a:rPr lang="fr-BE" sz="3200" b="1" dirty="0" smtClean="0">
                <a:solidFill>
                  <a:srgbClr val="002060"/>
                </a:solidFill>
              </a:rPr>
              <a:t>ASBL</a:t>
            </a:r>
            <a:br>
              <a:rPr lang="fr-BE" sz="3200" b="1" dirty="0" smtClean="0">
                <a:solidFill>
                  <a:srgbClr val="002060"/>
                </a:solidFill>
              </a:rPr>
            </a:br>
            <a:r>
              <a:rPr lang="fr-BE" sz="2000" b="1" dirty="0" smtClean="0">
                <a:solidFill>
                  <a:srgbClr val="002060"/>
                </a:solidFill>
              </a:rPr>
              <a:t>15</a:t>
            </a:r>
            <a:r>
              <a:rPr lang="fr-BE" sz="3200" b="1" dirty="0" smtClean="0">
                <a:solidFill>
                  <a:srgbClr val="002060"/>
                </a:solidFill>
              </a:rPr>
              <a:t>  </a:t>
            </a:r>
            <a:r>
              <a:rPr lang="fr-BE" sz="2000" b="1" dirty="0" smtClean="0">
                <a:solidFill>
                  <a:srgbClr val="002060"/>
                </a:solidFill>
                <a:latin typeface="Times New Roman" panose="02020603050405020304" pitchFamily="18" charset="0"/>
                <a:cs typeface="Times New Roman" panose="02020603050405020304" pitchFamily="18" charset="0"/>
              </a:rPr>
              <a:t>mai   2023</a:t>
            </a:r>
            <a:endParaRPr lang="fr-FR" sz="2000" b="1" dirty="0">
              <a:solidFill>
                <a:srgbClr val="002060"/>
              </a:solidFill>
              <a:latin typeface="Times New Roman" panose="02020603050405020304" pitchFamily="18" charset="0"/>
              <a:cs typeface="Times New Roman" panose="02020603050405020304" pitchFamily="18" charset="0"/>
            </a:endParaRPr>
          </a:p>
        </p:txBody>
      </p:sp>
      <p:sp>
        <p:nvSpPr>
          <p:cNvPr id="6" name="ZoneTexte 5"/>
          <p:cNvSpPr txBox="1"/>
          <p:nvPr/>
        </p:nvSpPr>
        <p:spPr>
          <a:xfrm>
            <a:off x="1112422" y="2636912"/>
            <a:ext cx="7131986" cy="400110"/>
          </a:xfrm>
          <a:prstGeom prst="rect">
            <a:avLst/>
          </a:prstGeom>
          <a:solidFill>
            <a:schemeClr val="bg1"/>
          </a:solidFill>
        </p:spPr>
        <p:txBody>
          <a:bodyPr wrap="square" rtlCol="0">
            <a:spAutoFit/>
          </a:bodyPr>
          <a:lstStyle/>
          <a:p>
            <a:pPr algn="ctr"/>
            <a:endParaRPr lang="fr-BE" sz="2000" b="1" i="1" dirty="0">
              <a:solidFill>
                <a:srgbClr val="002060"/>
              </a:solidFill>
              <a:effectLst>
                <a:outerShdw blurRad="38100" dist="38100" dir="2700000" algn="tl">
                  <a:srgbClr val="000000">
                    <a:alpha val="43137"/>
                  </a:srgbClr>
                </a:outerShdw>
              </a:effectLst>
              <a:latin typeface="Times" pitchFamily="18" charset="0"/>
            </a:endParaRPr>
          </a:p>
        </p:txBody>
      </p:sp>
      <p:pic>
        <p:nvPicPr>
          <p:cNvPr id="7" name="Picture 3" descr="C:\$DATA05 EVECHE\1 MAILS-REUNIONS-RAPPORTS\2014 12 08 Formation SAGEP\Base\EVECHE_LOGO_FIN_2007_redimensionner_redimensionn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37" y="747881"/>
            <a:ext cx="2171299" cy="153602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79512" y="2296366"/>
            <a:ext cx="8784976" cy="384721"/>
          </a:xfrm>
          <a:prstGeom prst="rect">
            <a:avLst/>
          </a:prstGeom>
          <a:solidFill>
            <a:srgbClr val="33CCCC"/>
          </a:solidFill>
        </p:spPr>
        <p:txBody>
          <a:bodyPr wrap="square">
            <a:spAutoFit/>
          </a:bodyPr>
          <a:lstStyle/>
          <a:p>
            <a:r>
              <a:rPr lang="fr-BE" sz="1900" b="1" u="sng" dirty="0" smtClean="0"/>
              <a:t>L’ADAPTATION DES STATUTS AU NOUVEAU CSA</a:t>
            </a:r>
            <a:endParaRPr lang="fr-BE" sz="1900" b="1" u="sng" dirty="0"/>
          </a:p>
        </p:txBody>
      </p:sp>
      <p:sp>
        <p:nvSpPr>
          <p:cNvPr id="4" name="ZoneTexte 3"/>
          <p:cNvSpPr txBox="1"/>
          <p:nvPr/>
        </p:nvSpPr>
        <p:spPr>
          <a:xfrm>
            <a:off x="179512" y="2924944"/>
            <a:ext cx="8784976" cy="923330"/>
          </a:xfrm>
          <a:prstGeom prst="rect">
            <a:avLst/>
          </a:prstGeom>
          <a:noFill/>
        </p:spPr>
        <p:txBody>
          <a:bodyPr wrap="square" rtlCol="0">
            <a:spAutoFit/>
          </a:bodyPr>
          <a:lstStyle/>
          <a:p>
            <a:pPr marL="285750" indent="-285750">
              <a:buFont typeface="Arial" panose="020B0604020202020204" pitchFamily="34" charset="0"/>
              <a:buChar char="•"/>
            </a:pPr>
            <a:r>
              <a:rPr lang="fr-BE" dirty="0" smtClean="0"/>
              <a:t>Contexte : nouvelle législation en vigueur depuis le 1</a:t>
            </a:r>
            <a:r>
              <a:rPr lang="fr-BE" baseline="30000" dirty="0" smtClean="0"/>
              <a:t>er</a:t>
            </a:r>
            <a:r>
              <a:rPr lang="fr-BE" dirty="0" smtClean="0"/>
              <a:t> mai 2019</a:t>
            </a:r>
          </a:p>
          <a:p>
            <a:r>
              <a:rPr lang="fr-BE" dirty="0"/>
              <a:t>	</a:t>
            </a:r>
            <a:r>
              <a:rPr lang="fr-BE" dirty="0" smtClean="0"/>
              <a:t>= </a:t>
            </a:r>
            <a:r>
              <a:rPr lang="fr-BE" i="1" dirty="0" smtClean="0"/>
              <a:t>Code des Sociétés et Associations</a:t>
            </a:r>
          </a:p>
          <a:p>
            <a:endParaRPr lang="fr-BE" dirty="0"/>
          </a:p>
        </p:txBody>
      </p:sp>
      <p:sp>
        <p:nvSpPr>
          <p:cNvPr id="9" name="ZoneTexte 8"/>
          <p:cNvSpPr txBox="1"/>
          <p:nvPr/>
        </p:nvSpPr>
        <p:spPr>
          <a:xfrm>
            <a:off x="323528" y="3848274"/>
            <a:ext cx="8136904" cy="2031325"/>
          </a:xfrm>
          <a:prstGeom prst="rect">
            <a:avLst/>
          </a:prstGeom>
          <a:noFill/>
        </p:spPr>
        <p:txBody>
          <a:bodyPr wrap="square" rtlCol="0">
            <a:spAutoFit/>
          </a:bodyPr>
          <a:lstStyle/>
          <a:p>
            <a:pPr marL="285750" indent="-285750">
              <a:buFont typeface="Wingdings" panose="05000000000000000000" pitchFamily="2" charset="2"/>
              <a:buChar char="à"/>
            </a:pPr>
            <a:r>
              <a:rPr lang="fr-BE" dirty="0" smtClean="0">
                <a:sym typeface="Wingdings" panose="05000000000000000000" pitchFamily="2" charset="2"/>
              </a:rPr>
              <a:t>Obligation légale d’adapter les statuts de chaque ASBL pour y intégrer les différentes modifications résultant du nouveau CSA</a:t>
            </a:r>
          </a:p>
          <a:p>
            <a:pPr marL="285750" indent="-285750">
              <a:buFont typeface="Wingdings" panose="05000000000000000000" pitchFamily="2" charset="2"/>
              <a:buChar char="à"/>
            </a:pPr>
            <a:endParaRPr lang="fr-BE" dirty="0">
              <a:sym typeface="Wingdings" panose="05000000000000000000" pitchFamily="2" charset="2"/>
            </a:endParaRPr>
          </a:p>
          <a:p>
            <a:pPr marL="285750" indent="-285750">
              <a:buFont typeface="Wingdings" panose="05000000000000000000" pitchFamily="2" charset="2"/>
              <a:buChar char="à"/>
            </a:pPr>
            <a:r>
              <a:rPr lang="fr-BE" b="1" dirty="0" smtClean="0">
                <a:solidFill>
                  <a:srgbClr val="FF0000"/>
                </a:solidFill>
                <a:effectLst>
                  <a:outerShdw blurRad="38100" dist="38100" dir="2700000" algn="tl">
                    <a:srgbClr val="000000">
                      <a:alpha val="43137"/>
                    </a:srgbClr>
                  </a:outerShdw>
                </a:effectLst>
                <a:sym typeface="Wingdings" panose="05000000000000000000" pitchFamily="2" charset="2"/>
              </a:rPr>
              <a:t>Au plus tard le 01/01/2024 ! </a:t>
            </a:r>
          </a:p>
          <a:p>
            <a:pPr marL="285750" indent="-285750">
              <a:buFont typeface="Wingdings" panose="05000000000000000000" pitchFamily="2" charset="2"/>
              <a:buChar char="à"/>
            </a:pPr>
            <a:endParaRPr lang="fr-BE" b="1" dirty="0">
              <a:solidFill>
                <a:srgbClr val="FF0000"/>
              </a:solidFill>
              <a:effectLst>
                <a:outerShdw blurRad="38100" dist="38100" dir="2700000" algn="tl">
                  <a:srgbClr val="000000">
                    <a:alpha val="43137"/>
                  </a:srgbClr>
                </a:outerShdw>
              </a:effectLst>
              <a:sym typeface="Wingdings" panose="05000000000000000000" pitchFamily="2" charset="2"/>
            </a:endParaRPr>
          </a:p>
          <a:p>
            <a:pPr marL="285750" indent="-285750">
              <a:buFont typeface="Wingdings" panose="05000000000000000000" pitchFamily="2" charset="2"/>
              <a:buChar char="à"/>
            </a:pPr>
            <a:r>
              <a:rPr lang="fr-BE" b="1" dirty="0" smtClean="0">
                <a:solidFill>
                  <a:srgbClr val="0070C0"/>
                </a:solidFill>
                <a:effectLst>
                  <a:outerShdw blurRad="38100" dist="38100" dir="2700000" algn="tl">
                    <a:srgbClr val="000000">
                      <a:alpha val="43137"/>
                    </a:srgbClr>
                  </a:outerShdw>
                </a:effectLst>
                <a:sym typeface="Wingdings" panose="05000000000000000000" pitchFamily="2" charset="2"/>
              </a:rPr>
              <a:t>Dès la première publication </a:t>
            </a:r>
          </a:p>
          <a:p>
            <a:r>
              <a:rPr lang="fr-BE" b="1" dirty="0" smtClean="0">
                <a:solidFill>
                  <a:srgbClr val="0070C0"/>
                </a:solidFill>
                <a:effectLst>
                  <a:outerShdw blurRad="38100" dist="38100" dir="2700000" algn="tl">
                    <a:srgbClr val="000000">
                      <a:alpha val="43137"/>
                    </a:srgbClr>
                  </a:outerShdw>
                </a:effectLst>
                <a:sym typeface="Wingdings" panose="05000000000000000000" pitchFamily="2" charset="2"/>
              </a:rPr>
              <a:t>après le 01/01/2020</a:t>
            </a:r>
            <a:endParaRPr lang="fr-BE" b="1" dirty="0">
              <a:solidFill>
                <a:srgbClr val="0070C0"/>
              </a:solidFill>
              <a:effectLst>
                <a:outerShdw blurRad="38100" dist="38100" dir="2700000" algn="tl">
                  <a:srgbClr val="000000">
                    <a:alpha val="43137"/>
                  </a:srgbClr>
                </a:outerShdw>
              </a:effectLst>
            </a:endParaRPr>
          </a:p>
        </p:txBody>
      </p:sp>
      <p:pic>
        <p:nvPicPr>
          <p:cNvPr id="6146" name="Picture 2" descr="Logo attention - Permis de conduire - Démarches - Les services de l'État  dans les Deux-Sèvr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9952" y="4509120"/>
            <a:ext cx="1724826" cy="1724826"/>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p:cNvSpPr txBox="1"/>
          <p:nvPr/>
        </p:nvSpPr>
        <p:spPr>
          <a:xfrm>
            <a:off x="5709280" y="5054243"/>
            <a:ext cx="3183199" cy="369332"/>
          </a:xfrm>
          <a:prstGeom prst="rect">
            <a:avLst/>
          </a:prstGeom>
          <a:noFill/>
        </p:spPr>
        <p:txBody>
          <a:bodyPr wrap="square" rtlCol="0">
            <a:spAutoFit/>
          </a:bodyPr>
          <a:lstStyle/>
          <a:p>
            <a:r>
              <a:rPr lang="fr-BE" b="1" dirty="0" smtClean="0">
                <a:solidFill>
                  <a:srgbClr val="FF0000"/>
                </a:solidFill>
                <a:effectLst>
                  <a:outerShdw blurRad="38100" dist="38100" dir="2700000" algn="tl">
                    <a:srgbClr val="000000">
                      <a:alpha val="43137"/>
                    </a:srgbClr>
                  </a:outerShdw>
                </a:effectLst>
              </a:rPr>
              <a:t>RISQUE DE SANCTIONS ! </a:t>
            </a:r>
            <a:endParaRPr lang="fr-BE"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683528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B7FCFC4F-0CC0-42F6-9F8B-A144D7558766}" type="slidenum">
              <a:rPr lang="fr-FR" smtClean="0"/>
              <a:pPr/>
              <a:t>23</a:t>
            </a:fld>
            <a:endParaRPr lang="fr-FR" dirty="0"/>
          </a:p>
        </p:txBody>
      </p:sp>
      <p:sp>
        <p:nvSpPr>
          <p:cNvPr id="5" name="Titre 1"/>
          <p:cNvSpPr txBox="1">
            <a:spLocks/>
          </p:cNvSpPr>
          <p:nvPr/>
        </p:nvSpPr>
        <p:spPr>
          <a:xfrm>
            <a:off x="2192542" y="903827"/>
            <a:ext cx="6051866" cy="1224136"/>
          </a:xfrm>
          <a:prstGeom prst="rect">
            <a:avLst/>
          </a:prstGeom>
          <a:solidFill>
            <a:srgbClr val="FFC000"/>
          </a:solidFill>
        </p:spPr>
        <p:txBody>
          <a:bodyPr>
            <a:normAutofit fontScale="90000" lnSpcReduction="10000"/>
          </a:bodyPr>
          <a:lstStyle>
            <a:lvl1pPr algn="l" defTabSz="914400" rtl="0" eaLnBrk="1" latinLnBrk="0" hangingPunct="1">
              <a:spcBef>
                <a:spcPct val="0"/>
              </a:spcBef>
              <a:buNone/>
              <a:defRPr sz="4000" kern="1200" spc="-100" baseline="0">
                <a:solidFill>
                  <a:schemeClr val="tx2"/>
                </a:solidFill>
                <a:latin typeface="Constantia" panose="02030602050306030303" pitchFamily="18" charset="0"/>
                <a:ea typeface="+mj-ea"/>
                <a:cs typeface="+mj-cs"/>
              </a:defRPr>
            </a:lvl1pPr>
          </a:lstStyle>
          <a:p>
            <a:pPr algn="ctr"/>
            <a:r>
              <a:rPr lang="fr-BE" sz="2200" b="1" dirty="0" smtClean="0"/>
              <a:t>Formation SAGEP</a:t>
            </a:r>
            <a:br>
              <a:rPr lang="fr-BE" sz="2200" b="1" dirty="0" smtClean="0"/>
            </a:br>
            <a:r>
              <a:rPr lang="fr-BE" sz="3200" b="1" dirty="0" smtClean="0">
                <a:solidFill>
                  <a:srgbClr val="002060"/>
                </a:solidFill>
              </a:rPr>
              <a:t>ASBL</a:t>
            </a:r>
            <a:br>
              <a:rPr lang="fr-BE" sz="3200" b="1" dirty="0" smtClean="0">
                <a:solidFill>
                  <a:srgbClr val="002060"/>
                </a:solidFill>
              </a:rPr>
            </a:br>
            <a:r>
              <a:rPr lang="fr-BE" sz="2000" b="1" dirty="0" smtClean="0">
                <a:solidFill>
                  <a:srgbClr val="002060"/>
                </a:solidFill>
              </a:rPr>
              <a:t>15</a:t>
            </a:r>
            <a:r>
              <a:rPr lang="fr-BE" sz="3200" b="1" dirty="0" smtClean="0">
                <a:solidFill>
                  <a:srgbClr val="002060"/>
                </a:solidFill>
              </a:rPr>
              <a:t>  </a:t>
            </a:r>
            <a:r>
              <a:rPr lang="fr-BE" sz="2000" b="1" dirty="0" smtClean="0">
                <a:solidFill>
                  <a:srgbClr val="002060"/>
                </a:solidFill>
                <a:latin typeface="Times New Roman" panose="02020603050405020304" pitchFamily="18" charset="0"/>
                <a:cs typeface="Times New Roman" panose="02020603050405020304" pitchFamily="18" charset="0"/>
              </a:rPr>
              <a:t>mai   2023</a:t>
            </a:r>
            <a:endParaRPr lang="fr-FR" sz="2000" b="1" dirty="0">
              <a:solidFill>
                <a:srgbClr val="002060"/>
              </a:solidFill>
              <a:latin typeface="Times New Roman" panose="02020603050405020304" pitchFamily="18" charset="0"/>
              <a:cs typeface="Times New Roman" panose="02020603050405020304" pitchFamily="18" charset="0"/>
            </a:endParaRPr>
          </a:p>
        </p:txBody>
      </p:sp>
      <p:sp>
        <p:nvSpPr>
          <p:cNvPr id="6" name="ZoneTexte 5"/>
          <p:cNvSpPr txBox="1"/>
          <p:nvPr/>
        </p:nvSpPr>
        <p:spPr>
          <a:xfrm>
            <a:off x="1112422" y="2636912"/>
            <a:ext cx="7131986" cy="400110"/>
          </a:xfrm>
          <a:prstGeom prst="rect">
            <a:avLst/>
          </a:prstGeom>
          <a:solidFill>
            <a:schemeClr val="bg1"/>
          </a:solidFill>
        </p:spPr>
        <p:txBody>
          <a:bodyPr wrap="square" rtlCol="0">
            <a:spAutoFit/>
          </a:bodyPr>
          <a:lstStyle/>
          <a:p>
            <a:pPr algn="ctr"/>
            <a:endParaRPr lang="fr-BE" sz="2000" b="1" i="1" dirty="0">
              <a:solidFill>
                <a:srgbClr val="002060"/>
              </a:solidFill>
              <a:effectLst>
                <a:outerShdw blurRad="38100" dist="38100" dir="2700000" algn="tl">
                  <a:srgbClr val="000000">
                    <a:alpha val="43137"/>
                  </a:srgbClr>
                </a:outerShdw>
              </a:effectLst>
              <a:latin typeface="Times" pitchFamily="18" charset="0"/>
            </a:endParaRPr>
          </a:p>
        </p:txBody>
      </p:sp>
      <p:pic>
        <p:nvPicPr>
          <p:cNvPr id="7" name="Picture 3" descr="C:\$DATA05 EVECHE\1 MAILS-REUNIONS-RAPPORTS\2014 12 08 Formation SAGEP\Base\EVECHE_LOGO_FIN_2007_redimensionner_redimensionn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37" y="747881"/>
            <a:ext cx="2171299" cy="153602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79512" y="2296366"/>
            <a:ext cx="8784976" cy="384721"/>
          </a:xfrm>
          <a:prstGeom prst="rect">
            <a:avLst/>
          </a:prstGeom>
          <a:solidFill>
            <a:srgbClr val="33CCCC"/>
          </a:solidFill>
        </p:spPr>
        <p:txBody>
          <a:bodyPr wrap="square">
            <a:spAutoFit/>
          </a:bodyPr>
          <a:lstStyle/>
          <a:p>
            <a:r>
              <a:rPr lang="fr-BE" sz="1900" b="1" u="sng" dirty="0" smtClean="0"/>
              <a:t>L’ADAPTATION DES STATUTS AU NOUVEAU CSA</a:t>
            </a:r>
            <a:endParaRPr lang="fr-BE" sz="1900" b="1" u="sng" dirty="0"/>
          </a:p>
        </p:txBody>
      </p:sp>
      <p:sp>
        <p:nvSpPr>
          <p:cNvPr id="4" name="ZoneTexte 3"/>
          <p:cNvSpPr txBox="1"/>
          <p:nvPr/>
        </p:nvSpPr>
        <p:spPr>
          <a:xfrm>
            <a:off x="179512" y="2924944"/>
            <a:ext cx="8784976" cy="3139321"/>
          </a:xfrm>
          <a:prstGeom prst="rect">
            <a:avLst/>
          </a:prstGeom>
          <a:noFill/>
        </p:spPr>
        <p:txBody>
          <a:bodyPr wrap="square" rtlCol="0">
            <a:spAutoFit/>
          </a:bodyPr>
          <a:lstStyle/>
          <a:p>
            <a:pPr marL="285750" indent="-285750">
              <a:buFont typeface="Arial" panose="020B0604020202020204" pitchFamily="34" charset="0"/>
              <a:buChar char="•"/>
            </a:pPr>
            <a:r>
              <a:rPr lang="fr-BE" dirty="0" smtClean="0"/>
              <a:t>Les grands changements : </a:t>
            </a:r>
          </a:p>
          <a:p>
            <a:endParaRPr lang="fr-BE" dirty="0"/>
          </a:p>
          <a:p>
            <a:pPr marL="285750" indent="-285750">
              <a:buFont typeface="Wingdings" panose="05000000000000000000" pitchFamily="2" charset="2"/>
              <a:buChar char="à"/>
            </a:pPr>
            <a:r>
              <a:rPr lang="fr-BE" b="1" dirty="0" smtClean="0">
                <a:solidFill>
                  <a:srgbClr val="7030A0"/>
                </a:solidFill>
                <a:effectLst>
                  <a:outerShdw blurRad="38100" dist="38100" dir="2700000" algn="tl">
                    <a:srgbClr val="000000">
                      <a:alpha val="43137"/>
                    </a:srgbClr>
                  </a:outerShdw>
                </a:effectLst>
                <a:sym typeface="Wingdings" panose="05000000000000000000" pitchFamily="2" charset="2"/>
              </a:rPr>
              <a:t>Séparation du but désintéressé et de l’objet social (ou les objets sociaux)</a:t>
            </a:r>
          </a:p>
          <a:p>
            <a:endParaRPr lang="fr-BE" dirty="0" smtClean="0">
              <a:sym typeface="Wingdings" panose="05000000000000000000" pitchFamily="2" charset="2"/>
            </a:endParaRPr>
          </a:p>
          <a:p>
            <a:pPr marL="285750" indent="-285750">
              <a:buFont typeface="Wingdings" panose="05000000000000000000" pitchFamily="2" charset="2"/>
              <a:buChar char="à"/>
            </a:pPr>
            <a:r>
              <a:rPr lang="fr-FR" b="1" dirty="0">
                <a:solidFill>
                  <a:srgbClr val="7030A0"/>
                </a:solidFill>
                <a:effectLst>
                  <a:outerShdw blurRad="38100" dist="38100" dir="2700000" algn="tl">
                    <a:srgbClr val="000000">
                      <a:alpha val="43137"/>
                    </a:srgbClr>
                  </a:outerShdw>
                </a:effectLst>
              </a:rPr>
              <a:t>La liste des pouvoirs attribués à l’assemblée générale se voit allongée :</a:t>
            </a:r>
          </a:p>
          <a:p>
            <a:r>
              <a:rPr lang="fr-FR" dirty="0" smtClean="0"/>
              <a:t>-Elle </a:t>
            </a:r>
            <a:r>
              <a:rPr lang="fr-FR" dirty="0"/>
              <a:t>est compétente pour fixer la rémunération attribuée aux administrateurs ;</a:t>
            </a:r>
          </a:p>
          <a:p>
            <a:r>
              <a:rPr lang="fr-FR" dirty="0" smtClean="0"/>
              <a:t>-L’AG </a:t>
            </a:r>
            <a:r>
              <a:rPr lang="fr-FR" dirty="0"/>
              <a:t>décide de la transformation de l’ASBL en une autre forme d’entreprise ;</a:t>
            </a:r>
          </a:p>
          <a:p>
            <a:r>
              <a:rPr lang="fr-FR" dirty="0" smtClean="0"/>
              <a:t>-Elle </a:t>
            </a:r>
            <a:r>
              <a:rPr lang="fr-FR" dirty="0"/>
              <a:t>prononce la décharge des liquidateurs en cas de dissolution de l’ASBL</a:t>
            </a:r>
            <a:r>
              <a:rPr lang="fr-FR" dirty="0" smtClean="0"/>
              <a:t>.</a:t>
            </a:r>
          </a:p>
          <a:p>
            <a:endParaRPr lang="fr-FR" dirty="0"/>
          </a:p>
          <a:p>
            <a:endParaRPr lang="fr-BE" dirty="0" smtClean="0"/>
          </a:p>
          <a:p>
            <a:endParaRPr lang="fr-BE" dirty="0"/>
          </a:p>
        </p:txBody>
      </p:sp>
    </p:spTree>
    <p:extLst>
      <p:ext uri="{BB962C8B-B14F-4D97-AF65-F5344CB8AC3E}">
        <p14:creationId xmlns:p14="http://schemas.microsoft.com/office/powerpoint/2010/main" val="396494915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B7FCFC4F-0CC0-42F6-9F8B-A144D7558766}" type="slidenum">
              <a:rPr lang="fr-FR" smtClean="0"/>
              <a:pPr/>
              <a:t>24</a:t>
            </a:fld>
            <a:endParaRPr lang="fr-FR" dirty="0"/>
          </a:p>
        </p:txBody>
      </p:sp>
      <p:sp>
        <p:nvSpPr>
          <p:cNvPr id="5" name="Titre 1"/>
          <p:cNvSpPr txBox="1">
            <a:spLocks/>
          </p:cNvSpPr>
          <p:nvPr/>
        </p:nvSpPr>
        <p:spPr>
          <a:xfrm>
            <a:off x="2192542" y="903827"/>
            <a:ext cx="6051866" cy="1224136"/>
          </a:xfrm>
          <a:prstGeom prst="rect">
            <a:avLst/>
          </a:prstGeom>
          <a:solidFill>
            <a:srgbClr val="FFC000"/>
          </a:solidFill>
        </p:spPr>
        <p:txBody>
          <a:bodyPr>
            <a:normAutofit fontScale="90000" lnSpcReduction="10000"/>
          </a:bodyPr>
          <a:lstStyle>
            <a:lvl1pPr algn="l" defTabSz="914400" rtl="0" eaLnBrk="1" latinLnBrk="0" hangingPunct="1">
              <a:spcBef>
                <a:spcPct val="0"/>
              </a:spcBef>
              <a:buNone/>
              <a:defRPr sz="4000" kern="1200" spc="-100" baseline="0">
                <a:solidFill>
                  <a:schemeClr val="tx2"/>
                </a:solidFill>
                <a:latin typeface="Constantia" panose="02030602050306030303" pitchFamily="18" charset="0"/>
                <a:ea typeface="+mj-ea"/>
                <a:cs typeface="+mj-cs"/>
              </a:defRPr>
            </a:lvl1pPr>
          </a:lstStyle>
          <a:p>
            <a:pPr algn="ctr"/>
            <a:r>
              <a:rPr lang="fr-BE" sz="2200" b="1" dirty="0" smtClean="0"/>
              <a:t>Formation SAGEP</a:t>
            </a:r>
            <a:br>
              <a:rPr lang="fr-BE" sz="2200" b="1" dirty="0" smtClean="0"/>
            </a:br>
            <a:r>
              <a:rPr lang="fr-BE" sz="3200" b="1" dirty="0" smtClean="0">
                <a:solidFill>
                  <a:srgbClr val="002060"/>
                </a:solidFill>
              </a:rPr>
              <a:t>ASBL</a:t>
            </a:r>
            <a:br>
              <a:rPr lang="fr-BE" sz="3200" b="1" dirty="0" smtClean="0">
                <a:solidFill>
                  <a:srgbClr val="002060"/>
                </a:solidFill>
              </a:rPr>
            </a:br>
            <a:r>
              <a:rPr lang="fr-BE" sz="2000" b="1" dirty="0" smtClean="0">
                <a:solidFill>
                  <a:srgbClr val="002060"/>
                </a:solidFill>
              </a:rPr>
              <a:t>15</a:t>
            </a:r>
            <a:r>
              <a:rPr lang="fr-BE" sz="3200" b="1" dirty="0" smtClean="0">
                <a:solidFill>
                  <a:srgbClr val="002060"/>
                </a:solidFill>
              </a:rPr>
              <a:t>  </a:t>
            </a:r>
            <a:r>
              <a:rPr lang="fr-BE" sz="2000" b="1" dirty="0" smtClean="0">
                <a:solidFill>
                  <a:srgbClr val="002060"/>
                </a:solidFill>
                <a:latin typeface="Times New Roman" panose="02020603050405020304" pitchFamily="18" charset="0"/>
                <a:cs typeface="Times New Roman" panose="02020603050405020304" pitchFamily="18" charset="0"/>
              </a:rPr>
              <a:t>mai   2023</a:t>
            </a:r>
            <a:endParaRPr lang="fr-FR" sz="2000" b="1" dirty="0">
              <a:solidFill>
                <a:srgbClr val="002060"/>
              </a:solidFill>
              <a:latin typeface="Times New Roman" panose="02020603050405020304" pitchFamily="18" charset="0"/>
              <a:cs typeface="Times New Roman" panose="02020603050405020304" pitchFamily="18" charset="0"/>
            </a:endParaRPr>
          </a:p>
        </p:txBody>
      </p:sp>
      <p:sp>
        <p:nvSpPr>
          <p:cNvPr id="6" name="ZoneTexte 5"/>
          <p:cNvSpPr txBox="1"/>
          <p:nvPr/>
        </p:nvSpPr>
        <p:spPr>
          <a:xfrm>
            <a:off x="1112422" y="2636912"/>
            <a:ext cx="7131986" cy="400110"/>
          </a:xfrm>
          <a:prstGeom prst="rect">
            <a:avLst/>
          </a:prstGeom>
          <a:solidFill>
            <a:schemeClr val="bg1"/>
          </a:solidFill>
        </p:spPr>
        <p:txBody>
          <a:bodyPr wrap="square" rtlCol="0">
            <a:spAutoFit/>
          </a:bodyPr>
          <a:lstStyle/>
          <a:p>
            <a:pPr algn="ctr"/>
            <a:endParaRPr lang="fr-BE" sz="2000" b="1" i="1" dirty="0">
              <a:solidFill>
                <a:srgbClr val="002060"/>
              </a:solidFill>
              <a:effectLst>
                <a:outerShdw blurRad="38100" dist="38100" dir="2700000" algn="tl">
                  <a:srgbClr val="000000">
                    <a:alpha val="43137"/>
                  </a:srgbClr>
                </a:outerShdw>
              </a:effectLst>
              <a:latin typeface="Times" pitchFamily="18" charset="0"/>
            </a:endParaRPr>
          </a:p>
        </p:txBody>
      </p:sp>
      <p:pic>
        <p:nvPicPr>
          <p:cNvPr id="7" name="Picture 3" descr="C:\$DATA05 EVECHE\1 MAILS-REUNIONS-RAPPORTS\2014 12 08 Formation SAGEP\Base\EVECHE_LOGO_FIN_2007_redimensionner_redimensionn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37" y="747881"/>
            <a:ext cx="2171299" cy="153602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79512" y="2296366"/>
            <a:ext cx="8784976" cy="384721"/>
          </a:xfrm>
          <a:prstGeom prst="rect">
            <a:avLst/>
          </a:prstGeom>
          <a:solidFill>
            <a:srgbClr val="33CCCC"/>
          </a:solidFill>
        </p:spPr>
        <p:txBody>
          <a:bodyPr wrap="square">
            <a:spAutoFit/>
          </a:bodyPr>
          <a:lstStyle/>
          <a:p>
            <a:r>
              <a:rPr lang="fr-BE" sz="1900" b="1" u="sng" dirty="0" smtClean="0"/>
              <a:t>L’ADAPTATION DES STATUTS AU NOUVEAU CSA</a:t>
            </a:r>
            <a:endParaRPr lang="fr-BE" sz="1900" b="1" u="sng" dirty="0"/>
          </a:p>
        </p:txBody>
      </p:sp>
      <p:sp>
        <p:nvSpPr>
          <p:cNvPr id="4" name="ZoneTexte 3"/>
          <p:cNvSpPr txBox="1"/>
          <p:nvPr/>
        </p:nvSpPr>
        <p:spPr>
          <a:xfrm>
            <a:off x="179512" y="2924944"/>
            <a:ext cx="8784976" cy="3970318"/>
          </a:xfrm>
          <a:prstGeom prst="rect">
            <a:avLst/>
          </a:prstGeom>
          <a:noFill/>
        </p:spPr>
        <p:txBody>
          <a:bodyPr wrap="square" rtlCol="0">
            <a:spAutoFit/>
          </a:bodyPr>
          <a:lstStyle/>
          <a:p>
            <a:pPr marL="285750" indent="-285750">
              <a:buFont typeface="Arial" panose="020B0604020202020204" pitchFamily="34" charset="0"/>
              <a:buChar char="•"/>
            </a:pPr>
            <a:r>
              <a:rPr lang="fr-BE" dirty="0" smtClean="0"/>
              <a:t>Les grands changements : </a:t>
            </a:r>
          </a:p>
          <a:p>
            <a:endParaRPr lang="fr-BE" dirty="0"/>
          </a:p>
          <a:p>
            <a:pPr marL="285750" indent="-285750">
              <a:buFont typeface="Wingdings" panose="05000000000000000000" pitchFamily="2" charset="2"/>
              <a:buChar char="à"/>
            </a:pPr>
            <a:r>
              <a:rPr lang="fr-FR" b="1" dirty="0">
                <a:solidFill>
                  <a:srgbClr val="7030A0"/>
                </a:solidFill>
                <a:effectLst>
                  <a:outerShdw blurRad="38100" dist="38100" dir="2700000" algn="tl">
                    <a:srgbClr val="000000">
                      <a:alpha val="43137"/>
                    </a:srgbClr>
                  </a:outerShdw>
                </a:effectLst>
                <a:sym typeface="Wingdings" panose="05000000000000000000" pitchFamily="2" charset="2"/>
              </a:rPr>
              <a:t>Les règles encadrant le conseil d’administration ne se voient, quant à elles, que légèrement modifiées :</a:t>
            </a:r>
          </a:p>
          <a:p>
            <a:r>
              <a:rPr lang="fr-FR" dirty="0" smtClean="0">
                <a:sym typeface="Wingdings" panose="05000000000000000000" pitchFamily="2" charset="2"/>
              </a:rPr>
              <a:t>-Une </a:t>
            </a:r>
            <a:r>
              <a:rPr lang="fr-FR" dirty="0">
                <a:sym typeface="Wingdings" panose="05000000000000000000" pitchFamily="2" charset="2"/>
              </a:rPr>
              <a:t>responsabilité solidaire des administrateurs est prévue. La possibilité de désolidariser est envisageable si une preuve est apportée par l’administrateur qui le désire ;</a:t>
            </a:r>
          </a:p>
          <a:p>
            <a:r>
              <a:rPr lang="fr-FR" dirty="0" smtClean="0">
                <a:sym typeface="Wingdings" panose="05000000000000000000" pitchFamily="2" charset="2"/>
              </a:rPr>
              <a:t>-Des </a:t>
            </a:r>
            <a:r>
              <a:rPr lang="fr-FR" dirty="0">
                <a:sym typeface="Wingdings" panose="05000000000000000000" pitchFamily="2" charset="2"/>
              </a:rPr>
              <a:t>règles de conflits d’intérêts patrimoniales sont mises en place. On notera cependant l’absence de règles morales qui peut être palliée par leur mention dans les statuts ;</a:t>
            </a:r>
          </a:p>
          <a:p>
            <a:r>
              <a:rPr lang="fr-FR" dirty="0" smtClean="0">
                <a:sym typeface="Wingdings" panose="05000000000000000000" pitchFamily="2" charset="2"/>
              </a:rPr>
              <a:t>-On </a:t>
            </a:r>
            <a:r>
              <a:rPr lang="fr-FR" dirty="0">
                <a:sym typeface="Wingdings" panose="05000000000000000000" pitchFamily="2" charset="2"/>
              </a:rPr>
              <a:t>ne parle plus de CA mais d’« organe d’administration ». Une modification lexicale qui n’a pas de conséquences pratiques ;</a:t>
            </a:r>
            <a:endParaRPr lang="fr-FR" dirty="0"/>
          </a:p>
          <a:p>
            <a:endParaRPr lang="fr-BE" dirty="0" smtClean="0"/>
          </a:p>
          <a:p>
            <a:endParaRPr lang="fr-BE" dirty="0"/>
          </a:p>
        </p:txBody>
      </p:sp>
    </p:spTree>
    <p:extLst>
      <p:ext uri="{BB962C8B-B14F-4D97-AF65-F5344CB8AC3E}">
        <p14:creationId xmlns:p14="http://schemas.microsoft.com/office/powerpoint/2010/main" val="17481103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B7FCFC4F-0CC0-42F6-9F8B-A144D7558766}" type="slidenum">
              <a:rPr lang="fr-FR" smtClean="0"/>
              <a:pPr/>
              <a:t>25</a:t>
            </a:fld>
            <a:endParaRPr lang="fr-FR" dirty="0"/>
          </a:p>
        </p:txBody>
      </p:sp>
      <p:sp>
        <p:nvSpPr>
          <p:cNvPr id="5" name="Titre 1"/>
          <p:cNvSpPr txBox="1">
            <a:spLocks/>
          </p:cNvSpPr>
          <p:nvPr/>
        </p:nvSpPr>
        <p:spPr>
          <a:xfrm>
            <a:off x="2192542" y="903827"/>
            <a:ext cx="6051866" cy="1224136"/>
          </a:xfrm>
          <a:prstGeom prst="rect">
            <a:avLst/>
          </a:prstGeom>
          <a:solidFill>
            <a:srgbClr val="FFC000"/>
          </a:solidFill>
        </p:spPr>
        <p:txBody>
          <a:bodyPr>
            <a:normAutofit fontScale="90000" lnSpcReduction="10000"/>
          </a:bodyPr>
          <a:lstStyle>
            <a:lvl1pPr algn="l" defTabSz="914400" rtl="0" eaLnBrk="1" latinLnBrk="0" hangingPunct="1">
              <a:spcBef>
                <a:spcPct val="0"/>
              </a:spcBef>
              <a:buNone/>
              <a:defRPr sz="4000" kern="1200" spc="-100" baseline="0">
                <a:solidFill>
                  <a:schemeClr val="tx2"/>
                </a:solidFill>
                <a:latin typeface="Constantia" panose="02030602050306030303" pitchFamily="18" charset="0"/>
                <a:ea typeface="+mj-ea"/>
                <a:cs typeface="+mj-cs"/>
              </a:defRPr>
            </a:lvl1pPr>
          </a:lstStyle>
          <a:p>
            <a:pPr algn="ctr"/>
            <a:r>
              <a:rPr lang="fr-BE" sz="2200" b="1" dirty="0" smtClean="0"/>
              <a:t>Formation SAGEP</a:t>
            </a:r>
            <a:br>
              <a:rPr lang="fr-BE" sz="2200" b="1" dirty="0" smtClean="0"/>
            </a:br>
            <a:r>
              <a:rPr lang="fr-BE" sz="3200" b="1" dirty="0" smtClean="0">
                <a:solidFill>
                  <a:srgbClr val="002060"/>
                </a:solidFill>
              </a:rPr>
              <a:t>ASBL</a:t>
            </a:r>
            <a:br>
              <a:rPr lang="fr-BE" sz="3200" b="1" dirty="0" smtClean="0">
                <a:solidFill>
                  <a:srgbClr val="002060"/>
                </a:solidFill>
              </a:rPr>
            </a:br>
            <a:r>
              <a:rPr lang="fr-BE" sz="2000" b="1" dirty="0" smtClean="0">
                <a:solidFill>
                  <a:srgbClr val="002060"/>
                </a:solidFill>
              </a:rPr>
              <a:t>15</a:t>
            </a:r>
            <a:r>
              <a:rPr lang="fr-BE" sz="3200" b="1" dirty="0" smtClean="0">
                <a:solidFill>
                  <a:srgbClr val="002060"/>
                </a:solidFill>
              </a:rPr>
              <a:t>  </a:t>
            </a:r>
            <a:r>
              <a:rPr lang="fr-BE" sz="2000" b="1" dirty="0" smtClean="0">
                <a:solidFill>
                  <a:srgbClr val="002060"/>
                </a:solidFill>
                <a:latin typeface="Times New Roman" panose="02020603050405020304" pitchFamily="18" charset="0"/>
                <a:cs typeface="Times New Roman" panose="02020603050405020304" pitchFamily="18" charset="0"/>
              </a:rPr>
              <a:t>mai   2023</a:t>
            </a:r>
            <a:endParaRPr lang="fr-FR" sz="2000" b="1" dirty="0">
              <a:solidFill>
                <a:srgbClr val="002060"/>
              </a:solidFill>
              <a:latin typeface="Times New Roman" panose="02020603050405020304" pitchFamily="18" charset="0"/>
              <a:cs typeface="Times New Roman" panose="02020603050405020304" pitchFamily="18" charset="0"/>
            </a:endParaRPr>
          </a:p>
        </p:txBody>
      </p:sp>
      <p:sp>
        <p:nvSpPr>
          <p:cNvPr id="6" name="ZoneTexte 5"/>
          <p:cNvSpPr txBox="1"/>
          <p:nvPr/>
        </p:nvSpPr>
        <p:spPr>
          <a:xfrm>
            <a:off x="1112422" y="2636912"/>
            <a:ext cx="7131986" cy="400110"/>
          </a:xfrm>
          <a:prstGeom prst="rect">
            <a:avLst/>
          </a:prstGeom>
          <a:solidFill>
            <a:schemeClr val="bg1"/>
          </a:solidFill>
        </p:spPr>
        <p:txBody>
          <a:bodyPr wrap="square" rtlCol="0">
            <a:spAutoFit/>
          </a:bodyPr>
          <a:lstStyle/>
          <a:p>
            <a:pPr algn="ctr"/>
            <a:endParaRPr lang="fr-BE" sz="2000" b="1" i="1" dirty="0">
              <a:solidFill>
                <a:srgbClr val="002060"/>
              </a:solidFill>
              <a:effectLst>
                <a:outerShdw blurRad="38100" dist="38100" dir="2700000" algn="tl">
                  <a:srgbClr val="000000">
                    <a:alpha val="43137"/>
                  </a:srgbClr>
                </a:outerShdw>
              </a:effectLst>
              <a:latin typeface="Times" pitchFamily="18" charset="0"/>
            </a:endParaRPr>
          </a:p>
        </p:txBody>
      </p:sp>
      <p:pic>
        <p:nvPicPr>
          <p:cNvPr id="7" name="Picture 3" descr="C:\$DATA05 EVECHE\1 MAILS-REUNIONS-RAPPORTS\2014 12 08 Formation SAGEP\Base\EVECHE_LOGO_FIN_2007_redimensionner_redimensionn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37" y="747881"/>
            <a:ext cx="2171299" cy="153602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79512" y="2296366"/>
            <a:ext cx="8784976" cy="384721"/>
          </a:xfrm>
          <a:prstGeom prst="rect">
            <a:avLst/>
          </a:prstGeom>
          <a:solidFill>
            <a:srgbClr val="33CCCC"/>
          </a:solidFill>
        </p:spPr>
        <p:txBody>
          <a:bodyPr wrap="square">
            <a:spAutoFit/>
          </a:bodyPr>
          <a:lstStyle/>
          <a:p>
            <a:r>
              <a:rPr lang="fr-BE" sz="1900" b="1" u="sng" dirty="0" smtClean="0"/>
              <a:t>L’ADAPTATION DES STATUTS AU NOUVEAU CSA</a:t>
            </a:r>
            <a:endParaRPr lang="fr-BE" sz="1900" b="1" u="sng" dirty="0"/>
          </a:p>
        </p:txBody>
      </p:sp>
      <p:sp>
        <p:nvSpPr>
          <p:cNvPr id="4" name="ZoneTexte 3"/>
          <p:cNvSpPr txBox="1"/>
          <p:nvPr/>
        </p:nvSpPr>
        <p:spPr>
          <a:xfrm>
            <a:off x="179512" y="2924944"/>
            <a:ext cx="8784976" cy="3416320"/>
          </a:xfrm>
          <a:prstGeom prst="rect">
            <a:avLst/>
          </a:prstGeom>
          <a:noFill/>
        </p:spPr>
        <p:txBody>
          <a:bodyPr wrap="square" rtlCol="0">
            <a:spAutoFit/>
          </a:bodyPr>
          <a:lstStyle/>
          <a:p>
            <a:pPr marL="285750" indent="-285750">
              <a:buFont typeface="Arial" panose="020B0604020202020204" pitchFamily="34" charset="0"/>
              <a:buChar char="•"/>
            </a:pPr>
            <a:r>
              <a:rPr lang="fr-BE" dirty="0" smtClean="0"/>
              <a:t>Les grands changements : </a:t>
            </a:r>
          </a:p>
          <a:p>
            <a:endParaRPr lang="fr-BE" dirty="0"/>
          </a:p>
          <a:p>
            <a:pPr marL="285750" indent="-285750">
              <a:buFont typeface="Wingdings" panose="05000000000000000000" pitchFamily="2" charset="2"/>
              <a:buChar char="à"/>
            </a:pPr>
            <a:r>
              <a:rPr lang="fr-FR" b="1" dirty="0">
                <a:solidFill>
                  <a:srgbClr val="7030A0"/>
                </a:solidFill>
                <a:effectLst>
                  <a:outerShdw blurRad="38100" dist="38100" dir="2700000" algn="tl">
                    <a:srgbClr val="000000">
                      <a:alpha val="43137"/>
                    </a:srgbClr>
                  </a:outerShdw>
                </a:effectLst>
                <a:sym typeface="Wingdings" panose="05000000000000000000" pitchFamily="2" charset="2"/>
              </a:rPr>
              <a:t>Droits et Obligations complétés</a:t>
            </a:r>
          </a:p>
          <a:p>
            <a:r>
              <a:rPr lang="fr-FR" dirty="0" smtClean="0">
                <a:sym typeface="Wingdings" panose="05000000000000000000" pitchFamily="2" charset="2"/>
              </a:rPr>
              <a:t>-Outre </a:t>
            </a:r>
            <a:r>
              <a:rPr lang="fr-FR" dirty="0">
                <a:sym typeface="Wingdings" panose="05000000000000000000" pitchFamily="2" charset="2"/>
              </a:rPr>
              <a:t>ceux repris dans le CSA, les droits et obligations des membres doivent être mentionnés dans les statuts. C’est également le cas pour les droits et obligations des membres adhérents qui sont trop souvent repris dans le règlement d’ordre intérieur de l’ASBL.</a:t>
            </a:r>
          </a:p>
          <a:p>
            <a:r>
              <a:rPr lang="fr-FR" dirty="0" smtClean="0">
                <a:sym typeface="Wingdings" panose="05000000000000000000" pitchFamily="2" charset="2"/>
              </a:rPr>
              <a:t>-On </a:t>
            </a:r>
            <a:r>
              <a:rPr lang="fr-FR" dirty="0">
                <a:sym typeface="Wingdings" panose="05000000000000000000" pitchFamily="2" charset="2"/>
              </a:rPr>
              <a:t>notera, par exemple, que plusieurs éléments à l’exclusion d’un membre doivent être prévus dans les statuts : le membre doit être entendu par l’A.G., il doit avoir été notifié préalablement des motifs de son exclusion et il semble pouvoir prendre part au vote de son exclusion si les statuts le prévoient.</a:t>
            </a:r>
            <a:endParaRPr lang="fr-BE" dirty="0" smtClean="0"/>
          </a:p>
          <a:p>
            <a:endParaRPr lang="fr-BE" dirty="0"/>
          </a:p>
        </p:txBody>
      </p:sp>
    </p:spTree>
    <p:extLst>
      <p:ext uri="{BB962C8B-B14F-4D97-AF65-F5344CB8AC3E}">
        <p14:creationId xmlns:p14="http://schemas.microsoft.com/office/powerpoint/2010/main" val="60356950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B7FCFC4F-0CC0-42F6-9F8B-A144D7558766}" type="slidenum">
              <a:rPr lang="fr-FR" smtClean="0"/>
              <a:pPr/>
              <a:t>26</a:t>
            </a:fld>
            <a:endParaRPr lang="fr-FR" dirty="0"/>
          </a:p>
        </p:txBody>
      </p:sp>
      <p:sp>
        <p:nvSpPr>
          <p:cNvPr id="5" name="Titre 1"/>
          <p:cNvSpPr txBox="1">
            <a:spLocks/>
          </p:cNvSpPr>
          <p:nvPr/>
        </p:nvSpPr>
        <p:spPr>
          <a:xfrm>
            <a:off x="2192542" y="903827"/>
            <a:ext cx="6051866" cy="1224136"/>
          </a:xfrm>
          <a:prstGeom prst="rect">
            <a:avLst/>
          </a:prstGeom>
          <a:solidFill>
            <a:srgbClr val="FFC000"/>
          </a:solidFill>
        </p:spPr>
        <p:txBody>
          <a:bodyPr>
            <a:normAutofit fontScale="90000" lnSpcReduction="10000"/>
          </a:bodyPr>
          <a:lstStyle>
            <a:lvl1pPr algn="l" defTabSz="914400" rtl="0" eaLnBrk="1" latinLnBrk="0" hangingPunct="1">
              <a:spcBef>
                <a:spcPct val="0"/>
              </a:spcBef>
              <a:buNone/>
              <a:defRPr sz="4000" kern="1200" spc="-100" baseline="0">
                <a:solidFill>
                  <a:schemeClr val="tx2"/>
                </a:solidFill>
                <a:latin typeface="Constantia" panose="02030602050306030303" pitchFamily="18" charset="0"/>
                <a:ea typeface="+mj-ea"/>
                <a:cs typeface="+mj-cs"/>
              </a:defRPr>
            </a:lvl1pPr>
          </a:lstStyle>
          <a:p>
            <a:pPr algn="ctr"/>
            <a:r>
              <a:rPr lang="fr-BE" sz="2200" b="1" dirty="0" smtClean="0"/>
              <a:t>Formation SAGEP</a:t>
            </a:r>
            <a:br>
              <a:rPr lang="fr-BE" sz="2200" b="1" dirty="0" smtClean="0"/>
            </a:br>
            <a:r>
              <a:rPr lang="fr-BE" sz="3200" b="1" dirty="0" smtClean="0">
                <a:solidFill>
                  <a:srgbClr val="002060"/>
                </a:solidFill>
              </a:rPr>
              <a:t>ASBL</a:t>
            </a:r>
            <a:br>
              <a:rPr lang="fr-BE" sz="3200" b="1" dirty="0" smtClean="0">
                <a:solidFill>
                  <a:srgbClr val="002060"/>
                </a:solidFill>
              </a:rPr>
            </a:br>
            <a:r>
              <a:rPr lang="fr-BE" sz="2000" b="1" dirty="0" smtClean="0">
                <a:solidFill>
                  <a:srgbClr val="002060"/>
                </a:solidFill>
              </a:rPr>
              <a:t>15</a:t>
            </a:r>
            <a:r>
              <a:rPr lang="fr-BE" sz="3200" b="1" dirty="0" smtClean="0">
                <a:solidFill>
                  <a:srgbClr val="002060"/>
                </a:solidFill>
              </a:rPr>
              <a:t>  </a:t>
            </a:r>
            <a:r>
              <a:rPr lang="fr-BE" sz="2000" b="1" dirty="0" smtClean="0">
                <a:solidFill>
                  <a:srgbClr val="002060"/>
                </a:solidFill>
                <a:latin typeface="Times New Roman" panose="02020603050405020304" pitchFamily="18" charset="0"/>
                <a:cs typeface="Times New Roman" panose="02020603050405020304" pitchFamily="18" charset="0"/>
              </a:rPr>
              <a:t>mai   2023</a:t>
            </a:r>
            <a:endParaRPr lang="fr-FR" sz="2000" b="1" dirty="0">
              <a:solidFill>
                <a:srgbClr val="002060"/>
              </a:solidFill>
              <a:latin typeface="Times New Roman" panose="02020603050405020304" pitchFamily="18" charset="0"/>
              <a:cs typeface="Times New Roman" panose="02020603050405020304" pitchFamily="18" charset="0"/>
            </a:endParaRPr>
          </a:p>
        </p:txBody>
      </p:sp>
      <p:sp>
        <p:nvSpPr>
          <p:cNvPr id="6" name="ZoneTexte 5"/>
          <p:cNvSpPr txBox="1"/>
          <p:nvPr/>
        </p:nvSpPr>
        <p:spPr>
          <a:xfrm>
            <a:off x="1112422" y="2636912"/>
            <a:ext cx="7131986" cy="400110"/>
          </a:xfrm>
          <a:prstGeom prst="rect">
            <a:avLst/>
          </a:prstGeom>
          <a:solidFill>
            <a:schemeClr val="bg1"/>
          </a:solidFill>
        </p:spPr>
        <p:txBody>
          <a:bodyPr wrap="square" rtlCol="0">
            <a:spAutoFit/>
          </a:bodyPr>
          <a:lstStyle/>
          <a:p>
            <a:pPr algn="ctr"/>
            <a:endParaRPr lang="fr-BE" sz="2000" b="1" i="1" dirty="0">
              <a:solidFill>
                <a:srgbClr val="002060"/>
              </a:solidFill>
              <a:effectLst>
                <a:outerShdw blurRad="38100" dist="38100" dir="2700000" algn="tl">
                  <a:srgbClr val="000000">
                    <a:alpha val="43137"/>
                  </a:srgbClr>
                </a:outerShdw>
              </a:effectLst>
              <a:latin typeface="Times" pitchFamily="18" charset="0"/>
            </a:endParaRPr>
          </a:p>
        </p:txBody>
      </p:sp>
      <p:pic>
        <p:nvPicPr>
          <p:cNvPr id="7" name="Picture 3" descr="C:\$DATA05 EVECHE\1 MAILS-REUNIONS-RAPPORTS\2014 12 08 Formation SAGEP\Base\EVECHE_LOGO_FIN_2007_redimensionner_redimensionn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37" y="747881"/>
            <a:ext cx="2171299" cy="153602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79512" y="2296366"/>
            <a:ext cx="8784976" cy="384721"/>
          </a:xfrm>
          <a:prstGeom prst="rect">
            <a:avLst/>
          </a:prstGeom>
          <a:solidFill>
            <a:srgbClr val="33CCCC"/>
          </a:solidFill>
        </p:spPr>
        <p:txBody>
          <a:bodyPr wrap="square">
            <a:spAutoFit/>
          </a:bodyPr>
          <a:lstStyle/>
          <a:p>
            <a:r>
              <a:rPr lang="fr-BE" sz="1900" b="1" u="sng" dirty="0" smtClean="0"/>
              <a:t>L’ADAPTATION DES STATUTS AU NOUVEAU CSA</a:t>
            </a:r>
            <a:endParaRPr lang="fr-BE" sz="1900" b="1" u="sng" dirty="0"/>
          </a:p>
        </p:txBody>
      </p:sp>
      <p:sp>
        <p:nvSpPr>
          <p:cNvPr id="4" name="ZoneTexte 3"/>
          <p:cNvSpPr txBox="1"/>
          <p:nvPr/>
        </p:nvSpPr>
        <p:spPr>
          <a:xfrm>
            <a:off x="179512" y="2924944"/>
            <a:ext cx="8784976" cy="3139321"/>
          </a:xfrm>
          <a:prstGeom prst="rect">
            <a:avLst/>
          </a:prstGeom>
          <a:noFill/>
        </p:spPr>
        <p:txBody>
          <a:bodyPr wrap="square" rtlCol="0">
            <a:spAutoFit/>
          </a:bodyPr>
          <a:lstStyle/>
          <a:p>
            <a:pPr marL="285750" indent="-285750">
              <a:buFont typeface="Arial" panose="020B0604020202020204" pitchFamily="34" charset="0"/>
              <a:buChar char="•"/>
            </a:pPr>
            <a:r>
              <a:rPr lang="fr-BE" dirty="0" smtClean="0"/>
              <a:t>Les grands changements : </a:t>
            </a:r>
          </a:p>
          <a:p>
            <a:endParaRPr lang="fr-BE" dirty="0"/>
          </a:p>
          <a:p>
            <a:pPr marL="285750" indent="-285750">
              <a:buFont typeface="Wingdings" panose="05000000000000000000" pitchFamily="2" charset="2"/>
              <a:buChar char="à"/>
            </a:pPr>
            <a:r>
              <a:rPr lang="fr-FR" b="1" dirty="0">
                <a:solidFill>
                  <a:srgbClr val="7030A0"/>
                </a:solidFill>
                <a:effectLst>
                  <a:outerShdw blurRad="38100" dist="38100" dir="2700000" algn="tl">
                    <a:srgbClr val="000000">
                      <a:alpha val="43137"/>
                    </a:srgbClr>
                  </a:outerShdw>
                </a:effectLst>
                <a:sym typeface="Wingdings" panose="05000000000000000000" pitchFamily="2" charset="2"/>
              </a:rPr>
              <a:t>Autres nouveautés contenues dans le CSA</a:t>
            </a:r>
          </a:p>
          <a:p>
            <a:r>
              <a:rPr lang="fr-FR" dirty="0" smtClean="0"/>
              <a:t>-Seul </a:t>
            </a:r>
            <a:r>
              <a:rPr lang="fr-FR" dirty="0"/>
              <a:t>le nom de la Région dans laquelle le siège de l’association est établi doit y être indiqué, et non plus l’adresse complète ;</a:t>
            </a:r>
          </a:p>
          <a:p>
            <a:r>
              <a:rPr lang="fr-FR" dirty="0" smtClean="0"/>
              <a:t>-La </a:t>
            </a:r>
            <a:r>
              <a:rPr lang="fr-FR" dirty="0"/>
              <a:t>convocation à l’AG doit être envoyée au moins 15 jours à l’avance. Ce délai peut être allongé dans les statuts ;</a:t>
            </a:r>
          </a:p>
          <a:p>
            <a:r>
              <a:rPr lang="fr-FR" dirty="0" smtClean="0"/>
              <a:t>-Les </a:t>
            </a:r>
            <a:r>
              <a:rPr lang="fr-FR" dirty="0"/>
              <a:t>statuts doivent préciser qu’un règlement d’ordre intérieur peut être prévu ;</a:t>
            </a:r>
          </a:p>
          <a:p>
            <a:r>
              <a:rPr lang="fr-FR" dirty="0" smtClean="0"/>
              <a:t>-Les </a:t>
            </a:r>
            <a:r>
              <a:rPr lang="fr-FR" dirty="0"/>
              <a:t>circonstances exceptionnelles dans lesquelles </a:t>
            </a:r>
            <a:r>
              <a:rPr lang="fr-FR" dirty="0" smtClean="0"/>
              <a:t>l’OA </a:t>
            </a:r>
            <a:r>
              <a:rPr lang="fr-FR" dirty="0"/>
              <a:t>prend une décision à l’unanimité et par écrit doivent être encadrées.</a:t>
            </a:r>
          </a:p>
          <a:p>
            <a:endParaRPr lang="fr-BE" dirty="0"/>
          </a:p>
        </p:txBody>
      </p:sp>
    </p:spTree>
    <p:extLst>
      <p:ext uri="{BB962C8B-B14F-4D97-AF65-F5344CB8AC3E}">
        <p14:creationId xmlns:p14="http://schemas.microsoft.com/office/powerpoint/2010/main" val="16411474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B7FCFC4F-0CC0-42F6-9F8B-A144D7558766}" type="slidenum">
              <a:rPr lang="fr-FR" smtClean="0"/>
              <a:pPr/>
              <a:t>27</a:t>
            </a:fld>
            <a:endParaRPr lang="fr-FR" dirty="0"/>
          </a:p>
        </p:txBody>
      </p:sp>
      <p:sp>
        <p:nvSpPr>
          <p:cNvPr id="5" name="Titre 1"/>
          <p:cNvSpPr txBox="1">
            <a:spLocks/>
          </p:cNvSpPr>
          <p:nvPr/>
        </p:nvSpPr>
        <p:spPr>
          <a:xfrm>
            <a:off x="2192542" y="903827"/>
            <a:ext cx="6051866" cy="1224136"/>
          </a:xfrm>
          <a:prstGeom prst="rect">
            <a:avLst/>
          </a:prstGeom>
          <a:solidFill>
            <a:srgbClr val="FFC000"/>
          </a:solidFill>
        </p:spPr>
        <p:txBody>
          <a:bodyPr>
            <a:normAutofit fontScale="90000" lnSpcReduction="10000"/>
          </a:bodyPr>
          <a:lstStyle>
            <a:lvl1pPr algn="l" defTabSz="914400" rtl="0" eaLnBrk="1" latinLnBrk="0" hangingPunct="1">
              <a:spcBef>
                <a:spcPct val="0"/>
              </a:spcBef>
              <a:buNone/>
              <a:defRPr sz="4000" kern="1200" spc="-100" baseline="0">
                <a:solidFill>
                  <a:schemeClr val="tx2"/>
                </a:solidFill>
                <a:latin typeface="Constantia" panose="02030602050306030303" pitchFamily="18" charset="0"/>
                <a:ea typeface="+mj-ea"/>
                <a:cs typeface="+mj-cs"/>
              </a:defRPr>
            </a:lvl1pPr>
          </a:lstStyle>
          <a:p>
            <a:pPr algn="ctr"/>
            <a:r>
              <a:rPr lang="fr-BE" sz="2200" b="1" dirty="0" smtClean="0"/>
              <a:t>Formation SAGEP</a:t>
            </a:r>
            <a:br>
              <a:rPr lang="fr-BE" sz="2200" b="1" dirty="0" smtClean="0"/>
            </a:br>
            <a:r>
              <a:rPr lang="fr-BE" sz="3200" b="1" dirty="0" smtClean="0">
                <a:solidFill>
                  <a:srgbClr val="002060"/>
                </a:solidFill>
              </a:rPr>
              <a:t>ASBL</a:t>
            </a:r>
            <a:br>
              <a:rPr lang="fr-BE" sz="3200" b="1" dirty="0" smtClean="0">
                <a:solidFill>
                  <a:srgbClr val="002060"/>
                </a:solidFill>
              </a:rPr>
            </a:br>
            <a:r>
              <a:rPr lang="fr-BE" sz="2000" b="1" dirty="0" smtClean="0">
                <a:solidFill>
                  <a:srgbClr val="002060"/>
                </a:solidFill>
              </a:rPr>
              <a:t>15</a:t>
            </a:r>
            <a:r>
              <a:rPr lang="fr-BE" sz="3200" b="1" dirty="0" smtClean="0">
                <a:solidFill>
                  <a:srgbClr val="002060"/>
                </a:solidFill>
              </a:rPr>
              <a:t>  </a:t>
            </a:r>
            <a:r>
              <a:rPr lang="fr-BE" sz="2000" b="1" dirty="0" smtClean="0">
                <a:solidFill>
                  <a:srgbClr val="002060"/>
                </a:solidFill>
                <a:latin typeface="Times New Roman" panose="02020603050405020304" pitchFamily="18" charset="0"/>
                <a:cs typeface="Times New Roman" panose="02020603050405020304" pitchFamily="18" charset="0"/>
              </a:rPr>
              <a:t>mai   2023</a:t>
            </a:r>
            <a:endParaRPr lang="fr-FR" sz="2000" b="1" dirty="0">
              <a:solidFill>
                <a:srgbClr val="002060"/>
              </a:solidFill>
              <a:latin typeface="Times New Roman" panose="02020603050405020304" pitchFamily="18" charset="0"/>
              <a:cs typeface="Times New Roman" panose="02020603050405020304" pitchFamily="18" charset="0"/>
            </a:endParaRPr>
          </a:p>
        </p:txBody>
      </p:sp>
      <p:sp>
        <p:nvSpPr>
          <p:cNvPr id="6" name="ZoneTexte 5"/>
          <p:cNvSpPr txBox="1"/>
          <p:nvPr/>
        </p:nvSpPr>
        <p:spPr>
          <a:xfrm>
            <a:off x="1112422" y="2636912"/>
            <a:ext cx="7131986" cy="400110"/>
          </a:xfrm>
          <a:prstGeom prst="rect">
            <a:avLst/>
          </a:prstGeom>
          <a:solidFill>
            <a:schemeClr val="bg1"/>
          </a:solidFill>
        </p:spPr>
        <p:txBody>
          <a:bodyPr wrap="square" rtlCol="0">
            <a:spAutoFit/>
          </a:bodyPr>
          <a:lstStyle/>
          <a:p>
            <a:pPr algn="ctr"/>
            <a:endParaRPr lang="fr-BE" sz="2000" b="1" i="1" dirty="0">
              <a:solidFill>
                <a:srgbClr val="002060"/>
              </a:solidFill>
              <a:effectLst>
                <a:outerShdw blurRad="38100" dist="38100" dir="2700000" algn="tl">
                  <a:srgbClr val="000000">
                    <a:alpha val="43137"/>
                  </a:srgbClr>
                </a:outerShdw>
              </a:effectLst>
              <a:latin typeface="Times" pitchFamily="18" charset="0"/>
            </a:endParaRPr>
          </a:p>
        </p:txBody>
      </p:sp>
      <p:pic>
        <p:nvPicPr>
          <p:cNvPr id="7" name="Picture 3" descr="C:\$DATA05 EVECHE\1 MAILS-REUNIONS-RAPPORTS\2014 12 08 Formation SAGEP\Base\EVECHE_LOGO_FIN_2007_redimensionner_redimensionn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37" y="747881"/>
            <a:ext cx="2171299" cy="153602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79512" y="2296366"/>
            <a:ext cx="8784976" cy="384721"/>
          </a:xfrm>
          <a:prstGeom prst="rect">
            <a:avLst/>
          </a:prstGeom>
          <a:solidFill>
            <a:srgbClr val="33CCCC"/>
          </a:solidFill>
        </p:spPr>
        <p:txBody>
          <a:bodyPr wrap="square">
            <a:spAutoFit/>
          </a:bodyPr>
          <a:lstStyle/>
          <a:p>
            <a:r>
              <a:rPr lang="fr-BE" sz="1900" b="1" u="sng" dirty="0" smtClean="0"/>
              <a:t>L’ADAPTATION DES STATUTS AU NOUVEAU CSA</a:t>
            </a:r>
            <a:endParaRPr lang="fr-BE" sz="1900" b="1" u="sng" dirty="0"/>
          </a:p>
        </p:txBody>
      </p:sp>
      <p:sp>
        <p:nvSpPr>
          <p:cNvPr id="4" name="ZoneTexte 3"/>
          <p:cNvSpPr txBox="1"/>
          <p:nvPr/>
        </p:nvSpPr>
        <p:spPr>
          <a:xfrm>
            <a:off x="359024" y="3752818"/>
            <a:ext cx="8784976" cy="1754326"/>
          </a:xfrm>
          <a:prstGeom prst="rect">
            <a:avLst/>
          </a:prstGeom>
          <a:noFill/>
        </p:spPr>
        <p:txBody>
          <a:bodyPr wrap="square" rtlCol="0">
            <a:spAutoFit/>
          </a:bodyPr>
          <a:lstStyle/>
          <a:p>
            <a:pPr marL="285750" indent="-285750">
              <a:buFont typeface="Arial" panose="020B0604020202020204" pitchFamily="34" charset="0"/>
              <a:buChar char="•"/>
            </a:pPr>
            <a:r>
              <a:rPr lang="fr-BE" dirty="0" smtClean="0"/>
              <a:t>Un modèle de statuts-types, conforme au CSA, est disponible sur le site du SAGEP ! </a:t>
            </a:r>
          </a:p>
          <a:p>
            <a:endParaRPr lang="fr-BE" dirty="0"/>
          </a:p>
          <a:p>
            <a:r>
              <a:rPr lang="fr-BE" dirty="0" smtClean="0">
                <a:sym typeface="Wingdings" panose="05000000000000000000" pitchFamily="2" charset="2"/>
              </a:rPr>
              <a:t> </a:t>
            </a:r>
            <a:r>
              <a:rPr lang="fr-BE" dirty="0" smtClean="0">
                <a:sym typeface="Wingdings" panose="05000000000000000000" pitchFamily="2" charset="2"/>
                <a:hlinkClick r:id="rId3"/>
              </a:rPr>
              <a:t>https://diocese-tournai.be/services-et-pastorales_0/sagep/les-asbl/</a:t>
            </a:r>
            <a:endParaRPr lang="fr-BE" dirty="0" smtClean="0"/>
          </a:p>
          <a:p>
            <a:endParaRPr lang="fr-BE" dirty="0"/>
          </a:p>
          <a:p>
            <a:endParaRPr lang="fr-BE" dirty="0"/>
          </a:p>
        </p:txBody>
      </p:sp>
    </p:spTree>
    <p:extLst>
      <p:ext uri="{BB962C8B-B14F-4D97-AF65-F5344CB8AC3E}">
        <p14:creationId xmlns:p14="http://schemas.microsoft.com/office/powerpoint/2010/main" val="3302420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B7FCFC4F-0CC0-42F6-9F8B-A144D7558766}" type="slidenum">
              <a:rPr lang="fr-FR" smtClean="0"/>
              <a:pPr/>
              <a:t>28</a:t>
            </a:fld>
            <a:endParaRPr lang="fr-FR" dirty="0"/>
          </a:p>
        </p:txBody>
      </p:sp>
      <p:sp>
        <p:nvSpPr>
          <p:cNvPr id="5" name="Titre 1"/>
          <p:cNvSpPr txBox="1">
            <a:spLocks/>
          </p:cNvSpPr>
          <p:nvPr/>
        </p:nvSpPr>
        <p:spPr>
          <a:xfrm>
            <a:off x="2192542" y="903827"/>
            <a:ext cx="6051866" cy="1224136"/>
          </a:xfrm>
          <a:prstGeom prst="rect">
            <a:avLst/>
          </a:prstGeom>
          <a:solidFill>
            <a:srgbClr val="FFC000"/>
          </a:solidFill>
        </p:spPr>
        <p:txBody>
          <a:bodyPr>
            <a:normAutofit fontScale="90000" lnSpcReduction="10000"/>
          </a:bodyPr>
          <a:lstStyle>
            <a:lvl1pPr algn="l" defTabSz="914400" rtl="0" eaLnBrk="1" latinLnBrk="0" hangingPunct="1">
              <a:spcBef>
                <a:spcPct val="0"/>
              </a:spcBef>
              <a:buNone/>
              <a:defRPr sz="4000" kern="1200" spc="-100" baseline="0">
                <a:solidFill>
                  <a:schemeClr val="tx2"/>
                </a:solidFill>
                <a:latin typeface="Constantia" panose="02030602050306030303" pitchFamily="18" charset="0"/>
                <a:ea typeface="+mj-ea"/>
                <a:cs typeface="+mj-cs"/>
              </a:defRPr>
            </a:lvl1pPr>
          </a:lstStyle>
          <a:p>
            <a:pPr algn="ctr"/>
            <a:r>
              <a:rPr lang="fr-BE" sz="2200" b="1" dirty="0" smtClean="0"/>
              <a:t>Formation SAGEP</a:t>
            </a:r>
            <a:br>
              <a:rPr lang="fr-BE" sz="2200" b="1" dirty="0" smtClean="0"/>
            </a:br>
            <a:r>
              <a:rPr lang="fr-BE" sz="3200" b="1" dirty="0" smtClean="0">
                <a:solidFill>
                  <a:srgbClr val="002060"/>
                </a:solidFill>
              </a:rPr>
              <a:t>ASBL</a:t>
            </a:r>
            <a:br>
              <a:rPr lang="fr-BE" sz="3200" b="1" dirty="0" smtClean="0">
                <a:solidFill>
                  <a:srgbClr val="002060"/>
                </a:solidFill>
              </a:rPr>
            </a:br>
            <a:r>
              <a:rPr lang="fr-BE" sz="2000" b="1" dirty="0" smtClean="0">
                <a:solidFill>
                  <a:srgbClr val="002060"/>
                </a:solidFill>
              </a:rPr>
              <a:t>15</a:t>
            </a:r>
            <a:r>
              <a:rPr lang="fr-BE" sz="3200" b="1" dirty="0" smtClean="0">
                <a:solidFill>
                  <a:srgbClr val="002060"/>
                </a:solidFill>
              </a:rPr>
              <a:t>  </a:t>
            </a:r>
            <a:r>
              <a:rPr lang="fr-BE" sz="2000" b="1" dirty="0" smtClean="0">
                <a:solidFill>
                  <a:srgbClr val="002060"/>
                </a:solidFill>
                <a:latin typeface="Times New Roman" panose="02020603050405020304" pitchFamily="18" charset="0"/>
                <a:cs typeface="Times New Roman" panose="02020603050405020304" pitchFamily="18" charset="0"/>
              </a:rPr>
              <a:t>mai   2023</a:t>
            </a:r>
            <a:endParaRPr lang="fr-FR" sz="2000" b="1" dirty="0">
              <a:solidFill>
                <a:srgbClr val="002060"/>
              </a:solidFill>
              <a:latin typeface="Times New Roman" panose="02020603050405020304" pitchFamily="18" charset="0"/>
              <a:cs typeface="Times New Roman" panose="02020603050405020304" pitchFamily="18" charset="0"/>
            </a:endParaRPr>
          </a:p>
        </p:txBody>
      </p:sp>
      <p:sp>
        <p:nvSpPr>
          <p:cNvPr id="6" name="ZoneTexte 5"/>
          <p:cNvSpPr txBox="1"/>
          <p:nvPr/>
        </p:nvSpPr>
        <p:spPr>
          <a:xfrm>
            <a:off x="1112422" y="2636912"/>
            <a:ext cx="7131986" cy="400110"/>
          </a:xfrm>
          <a:prstGeom prst="rect">
            <a:avLst/>
          </a:prstGeom>
          <a:solidFill>
            <a:schemeClr val="bg1"/>
          </a:solidFill>
        </p:spPr>
        <p:txBody>
          <a:bodyPr wrap="square" rtlCol="0">
            <a:spAutoFit/>
          </a:bodyPr>
          <a:lstStyle/>
          <a:p>
            <a:pPr algn="ctr"/>
            <a:endParaRPr lang="fr-BE" sz="2000" b="1" i="1" dirty="0">
              <a:solidFill>
                <a:srgbClr val="002060"/>
              </a:solidFill>
              <a:effectLst>
                <a:outerShdw blurRad="38100" dist="38100" dir="2700000" algn="tl">
                  <a:srgbClr val="000000">
                    <a:alpha val="43137"/>
                  </a:srgbClr>
                </a:outerShdw>
              </a:effectLst>
              <a:latin typeface="Times" pitchFamily="18" charset="0"/>
            </a:endParaRPr>
          </a:p>
        </p:txBody>
      </p:sp>
      <p:pic>
        <p:nvPicPr>
          <p:cNvPr id="7" name="Picture 3" descr="C:\$DATA05 EVECHE\1 MAILS-REUNIONS-RAPPORTS\2014 12 08 Formation SAGEP\Base\EVECHE_LOGO_FIN_2007_redimensionner_redimensionn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37" y="747881"/>
            <a:ext cx="2171299" cy="153602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79512" y="2296366"/>
            <a:ext cx="8784976" cy="384721"/>
          </a:xfrm>
          <a:prstGeom prst="rect">
            <a:avLst/>
          </a:prstGeom>
          <a:solidFill>
            <a:srgbClr val="33CCCC"/>
          </a:solidFill>
        </p:spPr>
        <p:txBody>
          <a:bodyPr wrap="square">
            <a:spAutoFit/>
          </a:bodyPr>
          <a:lstStyle/>
          <a:p>
            <a:r>
              <a:rPr lang="fr-BE" sz="1900" b="1" u="sng" dirty="0" smtClean="0"/>
              <a:t>L’ADAPTATION DES STATUTS AU NOUVEAU CSA</a:t>
            </a:r>
            <a:endParaRPr lang="fr-BE" sz="1900" b="1" u="sng" dirty="0"/>
          </a:p>
        </p:txBody>
      </p:sp>
      <p:sp>
        <p:nvSpPr>
          <p:cNvPr id="4" name="ZoneTexte 3"/>
          <p:cNvSpPr txBox="1"/>
          <p:nvPr/>
        </p:nvSpPr>
        <p:spPr>
          <a:xfrm>
            <a:off x="179512" y="2924944"/>
            <a:ext cx="8784976" cy="4247317"/>
          </a:xfrm>
          <a:prstGeom prst="rect">
            <a:avLst/>
          </a:prstGeom>
          <a:noFill/>
        </p:spPr>
        <p:txBody>
          <a:bodyPr wrap="square" rtlCol="0">
            <a:spAutoFit/>
          </a:bodyPr>
          <a:lstStyle/>
          <a:p>
            <a:pPr marL="285750" indent="-285750">
              <a:buFont typeface="Arial" panose="020B0604020202020204" pitchFamily="34" charset="0"/>
              <a:buChar char="•"/>
            </a:pPr>
            <a:r>
              <a:rPr lang="fr-BE" dirty="0" smtClean="0"/>
              <a:t>Pour le dépôt :</a:t>
            </a:r>
          </a:p>
          <a:p>
            <a:endParaRPr lang="fr-BE" dirty="0"/>
          </a:p>
          <a:p>
            <a:pPr marL="285750" indent="-285750">
              <a:buFont typeface="Wingdings" panose="05000000000000000000" pitchFamily="2" charset="2"/>
              <a:buChar char="à"/>
            </a:pPr>
            <a:r>
              <a:rPr lang="fr-BE" dirty="0" smtClean="0">
                <a:sym typeface="Wingdings" panose="05000000000000000000" pitchFamily="2" charset="2"/>
              </a:rPr>
              <a:t>Déposer auprès du greffe du tribunal de l’entreprise de Tournai, Mons ou Charleroi, les documents suivants : </a:t>
            </a:r>
          </a:p>
          <a:p>
            <a:endParaRPr lang="fr-BE" dirty="0">
              <a:sym typeface="Wingdings" panose="05000000000000000000" pitchFamily="2" charset="2"/>
            </a:endParaRPr>
          </a:p>
          <a:p>
            <a:pPr marL="285750" indent="-285750">
              <a:buFont typeface="Wingdings" panose="05000000000000000000" pitchFamily="2" charset="2"/>
              <a:buChar char="ü"/>
            </a:pPr>
            <a:r>
              <a:rPr lang="fr-BE" b="1" dirty="0" smtClean="0">
                <a:solidFill>
                  <a:srgbClr val="00B050"/>
                </a:solidFill>
                <a:effectLst>
                  <a:outerShdw blurRad="38100" dist="38100" dir="2700000" algn="tl">
                    <a:srgbClr val="000000">
                      <a:alpha val="43137"/>
                    </a:srgbClr>
                  </a:outerShdw>
                </a:effectLst>
                <a:sym typeface="Wingdings" panose="05000000000000000000" pitchFamily="2" charset="2"/>
              </a:rPr>
              <a:t>3 exemplaires du formulaire I (type nouveau) complété et dans lequel seront écrits les nouveaux statuts. </a:t>
            </a:r>
            <a:r>
              <a:rPr lang="fr-BE" dirty="0" smtClean="0">
                <a:sym typeface="Wingdings" panose="05000000000000000000" pitchFamily="2" charset="2"/>
              </a:rPr>
              <a:t>Il comprend 3 volets : </a:t>
            </a:r>
          </a:p>
          <a:p>
            <a:r>
              <a:rPr lang="fr-BE" dirty="0">
                <a:sym typeface="Wingdings" panose="05000000000000000000" pitchFamily="2" charset="2"/>
              </a:rPr>
              <a:t>	</a:t>
            </a:r>
            <a:r>
              <a:rPr lang="fr-BE" dirty="0" smtClean="0">
                <a:sym typeface="Wingdings" panose="05000000000000000000" pitchFamily="2" charset="2"/>
              </a:rPr>
              <a:t>Volet A : identification de l’entité. </a:t>
            </a:r>
            <a:r>
              <a:rPr lang="fr-BE" i="1" dirty="0" smtClean="0">
                <a:solidFill>
                  <a:srgbClr val="FF0000"/>
                </a:solidFill>
                <a:sym typeface="Wingdings" panose="05000000000000000000" pitchFamily="2" charset="2"/>
              </a:rPr>
              <a:t>À compléter avec les données de l’ASBL.</a:t>
            </a:r>
          </a:p>
          <a:p>
            <a:r>
              <a:rPr lang="fr-BE" dirty="0">
                <a:sym typeface="Wingdings" panose="05000000000000000000" pitchFamily="2" charset="2"/>
              </a:rPr>
              <a:t>	</a:t>
            </a:r>
            <a:r>
              <a:rPr lang="fr-BE" dirty="0" smtClean="0">
                <a:sym typeface="Wingdings" panose="05000000000000000000" pitchFamily="2" charset="2"/>
              </a:rPr>
              <a:t>Volet B : objet de l’acte. </a:t>
            </a:r>
            <a:r>
              <a:rPr lang="fr-BE" i="1" dirty="0" smtClean="0">
                <a:solidFill>
                  <a:srgbClr val="FF0000"/>
                </a:solidFill>
                <a:sym typeface="Wingdings" panose="05000000000000000000" pitchFamily="2" charset="2"/>
              </a:rPr>
              <a:t>À compléter avec le texte des nouveaux statuts et d’éventuelles autres décisions qui auront été prises (</a:t>
            </a:r>
            <a:r>
              <a:rPr lang="fr-BE" i="1" dirty="0" err="1" smtClean="0">
                <a:solidFill>
                  <a:srgbClr val="FF0000"/>
                </a:solidFill>
                <a:sym typeface="Wingdings" panose="05000000000000000000" pitchFamily="2" charset="2"/>
              </a:rPr>
              <a:t>p.e</a:t>
            </a:r>
            <a:r>
              <a:rPr lang="fr-BE" i="1" dirty="0" smtClean="0">
                <a:solidFill>
                  <a:srgbClr val="FF0000"/>
                </a:solidFill>
                <a:sym typeface="Wingdings" panose="05000000000000000000" pitchFamily="2" charset="2"/>
              </a:rPr>
              <a:t>. nomination/démission d’administrateurs). </a:t>
            </a:r>
            <a:r>
              <a:rPr lang="fr-BE" i="1" u="sng" dirty="0" smtClean="0">
                <a:solidFill>
                  <a:srgbClr val="FF0000"/>
                </a:solidFill>
                <a:sym typeface="Wingdings" panose="05000000000000000000" pitchFamily="2" charset="2"/>
              </a:rPr>
              <a:t>À Signer au verso de chaque page. </a:t>
            </a:r>
          </a:p>
          <a:p>
            <a:r>
              <a:rPr lang="fr-BE" dirty="0">
                <a:solidFill>
                  <a:srgbClr val="FF0000"/>
                </a:solidFill>
                <a:sym typeface="Wingdings" panose="05000000000000000000" pitchFamily="2" charset="2"/>
              </a:rPr>
              <a:t>	</a:t>
            </a:r>
            <a:r>
              <a:rPr lang="fr-BE" dirty="0" smtClean="0">
                <a:sym typeface="Wingdings" panose="05000000000000000000" pitchFamily="2" charset="2"/>
              </a:rPr>
              <a:t>Volet C : informations supplémentaires si 1</a:t>
            </a:r>
            <a:r>
              <a:rPr lang="fr-BE" baseline="30000" dirty="0" smtClean="0">
                <a:sym typeface="Wingdings" panose="05000000000000000000" pitchFamily="2" charset="2"/>
              </a:rPr>
              <a:t>er</a:t>
            </a:r>
            <a:r>
              <a:rPr lang="fr-BE" dirty="0" smtClean="0">
                <a:sym typeface="Wingdings" panose="05000000000000000000" pitchFamily="2" charset="2"/>
              </a:rPr>
              <a:t> dépôt. </a:t>
            </a:r>
            <a:r>
              <a:rPr lang="fr-BE" i="1" u="sng" dirty="0" smtClean="0">
                <a:solidFill>
                  <a:srgbClr val="FF0000"/>
                </a:solidFill>
                <a:sym typeface="Wingdings" panose="05000000000000000000" pitchFamily="2" charset="2"/>
              </a:rPr>
              <a:t>À signer en bas de page. </a:t>
            </a:r>
            <a:endParaRPr lang="fr-BE" i="1" u="sng" dirty="0" smtClean="0">
              <a:solidFill>
                <a:srgbClr val="FF0000"/>
              </a:solidFill>
            </a:endParaRPr>
          </a:p>
          <a:p>
            <a:endParaRPr lang="fr-BE" dirty="0"/>
          </a:p>
          <a:p>
            <a:endParaRPr lang="fr-BE" dirty="0"/>
          </a:p>
        </p:txBody>
      </p:sp>
    </p:spTree>
    <p:extLst>
      <p:ext uri="{BB962C8B-B14F-4D97-AF65-F5344CB8AC3E}">
        <p14:creationId xmlns:p14="http://schemas.microsoft.com/office/powerpoint/2010/main" val="156642271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B7FCFC4F-0CC0-42F6-9F8B-A144D7558766}" type="slidenum">
              <a:rPr lang="fr-FR" smtClean="0"/>
              <a:pPr/>
              <a:t>29</a:t>
            </a:fld>
            <a:endParaRPr lang="fr-FR" dirty="0"/>
          </a:p>
        </p:txBody>
      </p:sp>
      <p:sp>
        <p:nvSpPr>
          <p:cNvPr id="5" name="Titre 1"/>
          <p:cNvSpPr txBox="1">
            <a:spLocks/>
          </p:cNvSpPr>
          <p:nvPr/>
        </p:nvSpPr>
        <p:spPr>
          <a:xfrm>
            <a:off x="2192542" y="903827"/>
            <a:ext cx="6051866" cy="1224136"/>
          </a:xfrm>
          <a:prstGeom prst="rect">
            <a:avLst/>
          </a:prstGeom>
          <a:solidFill>
            <a:srgbClr val="FFC000"/>
          </a:solidFill>
        </p:spPr>
        <p:txBody>
          <a:bodyPr>
            <a:normAutofit fontScale="90000" lnSpcReduction="10000"/>
          </a:bodyPr>
          <a:lstStyle>
            <a:lvl1pPr algn="l" defTabSz="914400" rtl="0" eaLnBrk="1" latinLnBrk="0" hangingPunct="1">
              <a:spcBef>
                <a:spcPct val="0"/>
              </a:spcBef>
              <a:buNone/>
              <a:defRPr sz="4000" kern="1200" spc="-100" baseline="0">
                <a:solidFill>
                  <a:schemeClr val="tx2"/>
                </a:solidFill>
                <a:latin typeface="Constantia" panose="02030602050306030303" pitchFamily="18" charset="0"/>
                <a:ea typeface="+mj-ea"/>
                <a:cs typeface="+mj-cs"/>
              </a:defRPr>
            </a:lvl1pPr>
          </a:lstStyle>
          <a:p>
            <a:pPr algn="ctr"/>
            <a:r>
              <a:rPr lang="fr-BE" sz="2200" b="1" dirty="0" smtClean="0"/>
              <a:t>Formation SAGEP</a:t>
            </a:r>
            <a:br>
              <a:rPr lang="fr-BE" sz="2200" b="1" dirty="0" smtClean="0"/>
            </a:br>
            <a:r>
              <a:rPr lang="fr-BE" sz="3200" b="1" dirty="0" smtClean="0">
                <a:solidFill>
                  <a:srgbClr val="002060"/>
                </a:solidFill>
              </a:rPr>
              <a:t>ASBL</a:t>
            </a:r>
            <a:br>
              <a:rPr lang="fr-BE" sz="3200" b="1" dirty="0" smtClean="0">
                <a:solidFill>
                  <a:srgbClr val="002060"/>
                </a:solidFill>
              </a:rPr>
            </a:br>
            <a:r>
              <a:rPr lang="fr-BE" sz="2000" b="1" dirty="0" smtClean="0">
                <a:solidFill>
                  <a:srgbClr val="002060"/>
                </a:solidFill>
              </a:rPr>
              <a:t>15</a:t>
            </a:r>
            <a:r>
              <a:rPr lang="fr-BE" sz="3200" b="1" dirty="0" smtClean="0">
                <a:solidFill>
                  <a:srgbClr val="002060"/>
                </a:solidFill>
              </a:rPr>
              <a:t>  </a:t>
            </a:r>
            <a:r>
              <a:rPr lang="fr-BE" sz="2000" b="1" dirty="0" smtClean="0">
                <a:solidFill>
                  <a:srgbClr val="002060"/>
                </a:solidFill>
                <a:latin typeface="Times New Roman" panose="02020603050405020304" pitchFamily="18" charset="0"/>
                <a:cs typeface="Times New Roman" panose="02020603050405020304" pitchFamily="18" charset="0"/>
              </a:rPr>
              <a:t>mai   2023</a:t>
            </a:r>
            <a:endParaRPr lang="fr-FR" sz="2000" b="1" dirty="0">
              <a:solidFill>
                <a:srgbClr val="002060"/>
              </a:solidFill>
              <a:latin typeface="Times New Roman" panose="02020603050405020304" pitchFamily="18" charset="0"/>
              <a:cs typeface="Times New Roman" panose="02020603050405020304" pitchFamily="18" charset="0"/>
            </a:endParaRPr>
          </a:p>
        </p:txBody>
      </p:sp>
      <p:sp>
        <p:nvSpPr>
          <p:cNvPr id="6" name="ZoneTexte 5"/>
          <p:cNvSpPr txBox="1"/>
          <p:nvPr/>
        </p:nvSpPr>
        <p:spPr>
          <a:xfrm>
            <a:off x="1112422" y="2636912"/>
            <a:ext cx="7131986" cy="400110"/>
          </a:xfrm>
          <a:prstGeom prst="rect">
            <a:avLst/>
          </a:prstGeom>
          <a:solidFill>
            <a:schemeClr val="bg1"/>
          </a:solidFill>
        </p:spPr>
        <p:txBody>
          <a:bodyPr wrap="square" rtlCol="0">
            <a:spAutoFit/>
          </a:bodyPr>
          <a:lstStyle/>
          <a:p>
            <a:pPr algn="ctr"/>
            <a:endParaRPr lang="fr-BE" sz="2000" b="1" i="1" dirty="0">
              <a:solidFill>
                <a:srgbClr val="002060"/>
              </a:solidFill>
              <a:effectLst>
                <a:outerShdw blurRad="38100" dist="38100" dir="2700000" algn="tl">
                  <a:srgbClr val="000000">
                    <a:alpha val="43137"/>
                  </a:srgbClr>
                </a:outerShdw>
              </a:effectLst>
              <a:latin typeface="Times" pitchFamily="18" charset="0"/>
            </a:endParaRPr>
          </a:p>
        </p:txBody>
      </p:sp>
      <p:pic>
        <p:nvPicPr>
          <p:cNvPr id="7" name="Picture 3" descr="C:\$DATA05 EVECHE\1 MAILS-REUNIONS-RAPPORTS\2014 12 08 Formation SAGEP\Base\EVECHE_LOGO_FIN_2007_redimensionner_redimensionn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37" y="747881"/>
            <a:ext cx="2171299" cy="153602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79512" y="2296366"/>
            <a:ext cx="8784976" cy="384721"/>
          </a:xfrm>
          <a:prstGeom prst="rect">
            <a:avLst/>
          </a:prstGeom>
          <a:solidFill>
            <a:srgbClr val="33CCCC"/>
          </a:solidFill>
        </p:spPr>
        <p:txBody>
          <a:bodyPr wrap="square">
            <a:spAutoFit/>
          </a:bodyPr>
          <a:lstStyle/>
          <a:p>
            <a:r>
              <a:rPr lang="fr-BE" sz="1900" b="1" u="sng" dirty="0" smtClean="0"/>
              <a:t>L’ADAPTATION DES STATUTS AU NOUVEAU CSA</a:t>
            </a:r>
            <a:endParaRPr lang="fr-BE" sz="1900" b="1" u="sng" dirty="0"/>
          </a:p>
        </p:txBody>
      </p:sp>
      <p:sp>
        <p:nvSpPr>
          <p:cNvPr id="4" name="ZoneTexte 3"/>
          <p:cNvSpPr txBox="1"/>
          <p:nvPr/>
        </p:nvSpPr>
        <p:spPr>
          <a:xfrm>
            <a:off x="179512" y="2924944"/>
            <a:ext cx="8784976" cy="3970318"/>
          </a:xfrm>
          <a:prstGeom prst="rect">
            <a:avLst/>
          </a:prstGeom>
          <a:noFill/>
        </p:spPr>
        <p:txBody>
          <a:bodyPr wrap="square" rtlCol="0">
            <a:spAutoFit/>
          </a:bodyPr>
          <a:lstStyle/>
          <a:p>
            <a:pPr marL="285750" indent="-285750">
              <a:buFont typeface="Arial" panose="020B0604020202020204" pitchFamily="34" charset="0"/>
              <a:buChar char="•"/>
            </a:pPr>
            <a:r>
              <a:rPr lang="fr-BE" dirty="0" smtClean="0"/>
              <a:t>Pour le dépôt :</a:t>
            </a:r>
          </a:p>
          <a:p>
            <a:endParaRPr lang="fr-BE" dirty="0"/>
          </a:p>
          <a:p>
            <a:pPr marL="285750" indent="-285750">
              <a:buFont typeface="Wingdings" panose="05000000000000000000" pitchFamily="2" charset="2"/>
              <a:buChar char="à"/>
            </a:pPr>
            <a:r>
              <a:rPr lang="fr-BE" dirty="0" smtClean="0">
                <a:sym typeface="Wingdings" panose="05000000000000000000" pitchFamily="2" charset="2"/>
              </a:rPr>
              <a:t>Déposer auprès du greffe du tribunal de l’entreprise de Tournai, Mons ou Charleroi, les documents suivants : </a:t>
            </a:r>
          </a:p>
          <a:p>
            <a:endParaRPr lang="fr-BE" dirty="0">
              <a:sym typeface="Wingdings" panose="05000000000000000000" pitchFamily="2" charset="2"/>
            </a:endParaRPr>
          </a:p>
          <a:p>
            <a:pPr marL="285750" indent="-285750">
              <a:buFont typeface="Wingdings" panose="05000000000000000000" pitchFamily="2" charset="2"/>
              <a:buChar char="ü"/>
            </a:pPr>
            <a:r>
              <a:rPr lang="fr-BE" b="1" dirty="0" smtClean="0">
                <a:solidFill>
                  <a:srgbClr val="00B050"/>
                </a:solidFill>
                <a:effectLst>
                  <a:outerShdw blurRad="38100" dist="38100" dir="2700000" algn="tl">
                    <a:srgbClr val="000000">
                      <a:alpha val="43137"/>
                    </a:srgbClr>
                  </a:outerShdw>
                </a:effectLst>
                <a:sym typeface="Wingdings" panose="05000000000000000000" pitchFamily="2" charset="2"/>
              </a:rPr>
              <a:t>3 exemplaires du formulaire II (type nouveau) complété pour modification de l’immatriculation dans la BCE. </a:t>
            </a:r>
            <a:r>
              <a:rPr lang="fr-BE" dirty="0" smtClean="0">
                <a:sym typeface="Wingdings" panose="05000000000000000000" pitchFamily="2" charset="2"/>
              </a:rPr>
              <a:t>Il comprend 2 volets : </a:t>
            </a:r>
          </a:p>
          <a:p>
            <a:r>
              <a:rPr lang="fr-BE" dirty="0">
                <a:sym typeface="Wingdings" panose="05000000000000000000" pitchFamily="2" charset="2"/>
              </a:rPr>
              <a:t>	</a:t>
            </a:r>
            <a:r>
              <a:rPr lang="fr-BE" dirty="0" smtClean="0">
                <a:sym typeface="Wingdings" panose="05000000000000000000" pitchFamily="2" charset="2"/>
              </a:rPr>
              <a:t>Volet A : identification de l’entité. </a:t>
            </a:r>
            <a:r>
              <a:rPr lang="fr-BE" i="1" dirty="0" smtClean="0">
                <a:solidFill>
                  <a:srgbClr val="FF0000"/>
                </a:solidFill>
                <a:sym typeface="Wingdings" panose="05000000000000000000" pitchFamily="2" charset="2"/>
              </a:rPr>
              <a:t>À compléter uniquement avec le numéro d’entreprise et le nom de l’ASBL.</a:t>
            </a:r>
          </a:p>
          <a:p>
            <a:r>
              <a:rPr lang="fr-BE" dirty="0">
                <a:sym typeface="Wingdings" panose="05000000000000000000" pitchFamily="2" charset="2"/>
              </a:rPr>
              <a:t>	</a:t>
            </a:r>
            <a:r>
              <a:rPr lang="fr-BE" dirty="0" smtClean="0">
                <a:sym typeface="Wingdings" panose="05000000000000000000" pitchFamily="2" charset="2"/>
              </a:rPr>
              <a:t>Volet C : informations supplémentaires si 1</a:t>
            </a:r>
            <a:r>
              <a:rPr lang="fr-BE" baseline="30000" dirty="0" smtClean="0">
                <a:sym typeface="Wingdings" panose="05000000000000000000" pitchFamily="2" charset="2"/>
              </a:rPr>
              <a:t>er</a:t>
            </a:r>
            <a:r>
              <a:rPr lang="fr-BE" dirty="0" smtClean="0">
                <a:sym typeface="Wingdings" panose="05000000000000000000" pitchFamily="2" charset="2"/>
              </a:rPr>
              <a:t> dépôt. </a:t>
            </a:r>
            <a:r>
              <a:rPr lang="fr-BE" i="1" dirty="0" smtClean="0">
                <a:solidFill>
                  <a:srgbClr val="FF0000"/>
                </a:solidFill>
                <a:sym typeface="Wingdings" panose="05000000000000000000" pitchFamily="2" charset="2"/>
              </a:rPr>
              <a:t>À compléter avec les noms et numéros de registre national des administrateurs sortants (Cession) et entrants (Nomination). </a:t>
            </a:r>
            <a:r>
              <a:rPr lang="fr-BE" i="1" u="sng" dirty="0" smtClean="0">
                <a:solidFill>
                  <a:srgbClr val="FF0000"/>
                </a:solidFill>
                <a:sym typeface="Wingdings" panose="05000000000000000000" pitchFamily="2" charset="2"/>
              </a:rPr>
              <a:t>À signer en bas de page. </a:t>
            </a:r>
            <a:endParaRPr lang="fr-BE" i="1" u="sng" dirty="0" smtClean="0">
              <a:solidFill>
                <a:srgbClr val="FF0000"/>
              </a:solidFill>
            </a:endParaRPr>
          </a:p>
          <a:p>
            <a:endParaRPr lang="fr-BE" dirty="0"/>
          </a:p>
          <a:p>
            <a:endParaRPr lang="fr-BE" dirty="0"/>
          </a:p>
        </p:txBody>
      </p:sp>
    </p:spTree>
    <p:extLst>
      <p:ext uri="{BB962C8B-B14F-4D97-AF65-F5344CB8AC3E}">
        <p14:creationId xmlns:p14="http://schemas.microsoft.com/office/powerpoint/2010/main" val="7033421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A509BA4-3A82-9DDA-6976-34D42E2CD537}"/>
              </a:ext>
            </a:extLst>
          </p:cNvPr>
          <p:cNvSpPr txBox="1">
            <a:spLocks/>
          </p:cNvSpPr>
          <p:nvPr/>
        </p:nvSpPr>
        <p:spPr>
          <a:xfrm>
            <a:off x="628650" y="1131095"/>
            <a:ext cx="7886700" cy="5617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BE" sz="2100" b="1" dirty="0">
                <a:solidFill>
                  <a:srgbClr val="FEDA64"/>
                </a:solidFill>
                <a:latin typeface="Proxima Nova" panose="02000506030000020004"/>
              </a:rPr>
              <a:t>Les marques ADESIO – CI Assurances</a:t>
            </a:r>
          </a:p>
        </p:txBody>
      </p:sp>
      <p:sp>
        <p:nvSpPr>
          <p:cNvPr id="4" name="ZoneTexte 3">
            <a:extLst>
              <a:ext uri="{FF2B5EF4-FFF2-40B4-BE49-F238E27FC236}">
                <a16:creationId xmlns:a16="http://schemas.microsoft.com/office/drawing/2014/main" id="{DDD8F790-F11C-5CB0-F35C-66E566B3DD50}"/>
              </a:ext>
            </a:extLst>
          </p:cNvPr>
          <p:cNvSpPr txBox="1"/>
          <p:nvPr/>
        </p:nvSpPr>
        <p:spPr>
          <a:xfrm>
            <a:off x="628650" y="1774464"/>
            <a:ext cx="7751173" cy="2862322"/>
          </a:xfrm>
          <a:prstGeom prst="rect">
            <a:avLst/>
          </a:prstGeom>
          <a:noFill/>
        </p:spPr>
        <p:txBody>
          <a:bodyPr wrap="square">
            <a:spAutoFit/>
          </a:bodyPr>
          <a:lstStyle/>
          <a:p>
            <a:pPr algn="just"/>
            <a:r>
              <a:rPr lang="fr-BE" sz="1200" dirty="0">
                <a:solidFill>
                  <a:srgbClr val="2B2E34"/>
                </a:solidFill>
                <a:latin typeface="Proxima Nova" panose="02000506030000020004"/>
              </a:rPr>
              <a:t>CI Assurances SA opère sous le nom d’ Adesio Assurances dans une partie de la région Bruxelles Capitale et dans toute la Wallonie depuis le mois de juin 2022.</a:t>
            </a:r>
          </a:p>
          <a:p>
            <a:pPr algn="just"/>
            <a:endParaRPr lang="fr-BE" sz="1200" dirty="0">
              <a:solidFill>
                <a:srgbClr val="2B2E34"/>
              </a:solidFill>
              <a:latin typeface="Proxima Nova" panose="02000506030000020004"/>
            </a:endParaRPr>
          </a:p>
          <a:p>
            <a:pPr algn="just"/>
            <a:r>
              <a:rPr lang="fr-BE" sz="1200" dirty="0">
                <a:solidFill>
                  <a:srgbClr val="2B2E34"/>
                </a:solidFill>
                <a:latin typeface="Proxima Nova" panose="02000506030000020004"/>
              </a:rPr>
              <a:t>Après les rachats des courtiers en assurances Adesio Assurances asbl et Inspection du Hainaut, la décision fut prise de garder la marque « Adesio Assurances » et de l’étendre à toute la partie francophone du pays. </a:t>
            </a:r>
          </a:p>
          <a:p>
            <a:pPr algn="just"/>
            <a:endParaRPr lang="fr-BE" sz="1200" dirty="0">
              <a:solidFill>
                <a:srgbClr val="2B2E34"/>
              </a:solidFill>
              <a:latin typeface="Proxima Nova" panose="02000506030000020004"/>
            </a:endParaRPr>
          </a:p>
          <a:p>
            <a:pPr algn="just"/>
            <a:r>
              <a:rPr lang="fr-BE" sz="1200" dirty="0">
                <a:solidFill>
                  <a:srgbClr val="2B2E34"/>
                </a:solidFill>
                <a:latin typeface="Proxima Nova" panose="02000506030000020004"/>
              </a:rPr>
              <a:t>La fusion des trois structures est un atout. </a:t>
            </a:r>
          </a:p>
          <a:p>
            <a:pPr algn="just"/>
            <a:r>
              <a:rPr lang="fr-BE" sz="1200" dirty="0">
                <a:solidFill>
                  <a:srgbClr val="2B2E34"/>
                </a:solidFill>
                <a:latin typeface="Proxima Nova" panose="02000506030000020004"/>
              </a:rPr>
              <a:t>En rassemblant nos connaissances et nos expertises, nos clients profitent d’une gamme élargie de services et de conseils pointus.</a:t>
            </a:r>
          </a:p>
          <a:p>
            <a:pPr algn="just"/>
            <a:endParaRPr lang="fr-BE" sz="1200" dirty="0">
              <a:solidFill>
                <a:srgbClr val="2B2E34"/>
              </a:solidFill>
              <a:latin typeface="Proxima Nova" panose="02000506030000020004"/>
            </a:endParaRPr>
          </a:p>
          <a:p>
            <a:pPr algn="just"/>
            <a:r>
              <a:rPr lang="fr-BE" sz="1200" dirty="0">
                <a:solidFill>
                  <a:srgbClr val="2B2E34"/>
                </a:solidFill>
                <a:latin typeface="Proxima Nova" panose="02000506030000020004"/>
              </a:rPr>
              <a:t>Notre rôle d’expert en assurances dans le secteur du Profit Social nous a permis d’acquérir une connaissance approfondie des rouages et des réalités quotidiennes auxquels font face les institutions. </a:t>
            </a:r>
          </a:p>
          <a:p>
            <a:pPr algn="just"/>
            <a:endParaRPr lang="fr-BE" sz="1200" dirty="0">
              <a:solidFill>
                <a:srgbClr val="2B2E34"/>
              </a:solidFill>
              <a:latin typeface="Proxima Nova" panose="02000506030000020004"/>
            </a:endParaRPr>
          </a:p>
          <a:p>
            <a:pPr algn="just"/>
            <a:r>
              <a:rPr lang="fr-BE" sz="1200" dirty="0">
                <a:solidFill>
                  <a:srgbClr val="2B2E34"/>
                </a:solidFill>
                <a:latin typeface="Proxima Nova" panose="02000506030000020004"/>
              </a:rPr>
              <a:t>Nous suivons à la loupe l’évolution de la législation car nous mettons un point d’honneur à informer nos clients concernés et à leur soumettre une adaptation adéquate de leurs contrats d’assurances.</a:t>
            </a:r>
          </a:p>
        </p:txBody>
      </p:sp>
    </p:spTree>
    <p:extLst>
      <p:ext uri="{BB962C8B-B14F-4D97-AF65-F5344CB8AC3E}">
        <p14:creationId xmlns:p14="http://schemas.microsoft.com/office/powerpoint/2010/main" val="37440445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B7FCFC4F-0CC0-42F6-9F8B-A144D7558766}" type="slidenum">
              <a:rPr lang="fr-FR" smtClean="0"/>
              <a:pPr/>
              <a:t>30</a:t>
            </a:fld>
            <a:endParaRPr lang="fr-FR" dirty="0"/>
          </a:p>
        </p:txBody>
      </p:sp>
      <p:sp>
        <p:nvSpPr>
          <p:cNvPr id="5" name="Titre 1"/>
          <p:cNvSpPr txBox="1">
            <a:spLocks/>
          </p:cNvSpPr>
          <p:nvPr/>
        </p:nvSpPr>
        <p:spPr>
          <a:xfrm>
            <a:off x="2192542" y="903827"/>
            <a:ext cx="6051866" cy="1224136"/>
          </a:xfrm>
          <a:prstGeom prst="rect">
            <a:avLst/>
          </a:prstGeom>
          <a:solidFill>
            <a:srgbClr val="FFC000"/>
          </a:solidFill>
        </p:spPr>
        <p:txBody>
          <a:bodyPr>
            <a:normAutofit fontScale="90000" lnSpcReduction="10000"/>
          </a:bodyPr>
          <a:lstStyle>
            <a:lvl1pPr algn="l" defTabSz="914400" rtl="0" eaLnBrk="1" latinLnBrk="0" hangingPunct="1">
              <a:spcBef>
                <a:spcPct val="0"/>
              </a:spcBef>
              <a:buNone/>
              <a:defRPr sz="4000" kern="1200" spc="-100" baseline="0">
                <a:solidFill>
                  <a:schemeClr val="tx2"/>
                </a:solidFill>
                <a:latin typeface="Constantia" panose="02030602050306030303" pitchFamily="18" charset="0"/>
                <a:ea typeface="+mj-ea"/>
                <a:cs typeface="+mj-cs"/>
              </a:defRPr>
            </a:lvl1pPr>
          </a:lstStyle>
          <a:p>
            <a:pPr algn="ctr"/>
            <a:r>
              <a:rPr lang="fr-BE" sz="2200" b="1" dirty="0" smtClean="0"/>
              <a:t>Formation SAGEP</a:t>
            </a:r>
            <a:br>
              <a:rPr lang="fr-BE" sz="2200" b="1" dirty="0" smtClean="0"/>
            </a:br>
            <a:r>
              <a:rPr lang="fr-BE" sz="3200" b="1" dirty="0" smtClean="0">
                <a:solidFill>
                  <a:srgbClr val="002060"/>
                </a:solidFill>
              </a:rPr>
              <a:t>ASBL</a:t>
            </a:r>
            <a:br>
              <a:rPr lang="fr-BE" sz="3200" b="1" dirty="0" smtClean="0">
                <a:solidFill>
                  <a:srgbClr val="002060"/>
                </a:solidFill>
              </a:rPr>
            </a:br>
            <a:r>
              <a:rPr lang="fr-BE" sz="2000" b="1" dirty="0" smtClean="0">
                <a:solidFill>
                  <a:srgbClr val="002060"/>
                </a:solidFill>
              </a:rPr>
              <a:t>15</a:t>
            </a:r>
            <a:r>
              <a:rPr lang="fr-BE" sz="3200" b="1" dirty="0" smtClean="0">
                <a:solidFill>
                  <a:srgbClr val="002060"/>
                </a:solidFill>
              </a:rPr>
              <a:t>  </a:t>
            </a:r>
            <a:r>
              <a:rPr lang="fr-BE" sz="2000" b="1" dirty="0" smtClean="0">
                <a:solidFill>
                  <a:srgbClr val="002060"/>
                </a:solidFill>
                <a:latin typeface="Times New Roman" panose="02020603050405020304" pitchFamily="18" charset="0"/>
                <a:cs typeface="Times New Roman" panose="02020603050405020304" pitchFamily="18" charset="0"/>
              </a:rPr>
              <a:t>mai   2023</a:t>
            </a:r>
            <a:endParaRPr lang="fr-FR" sz="2000" b="1" dirty="0">
              <a:solidFill>
                <a:srgbClr val="002060"/>
              </a:solidFill>
              <a:latin typeface="Times New Roman" panose="02020603050405020304" pitchFamily="18" charset="0"/>
              <a:cs typeface="Times New Roman" panose="02020603050405020304" pitchFamily="18" charset="0"/>
            </a:endParaRPr>
          </a:p>
        </p:txBody>
      </p:sp>
      <p:sp>
        <p:nvSpPr>
          <p:cNvPr id="6" name="ZoneTexte 5"/>
          <p:cNvSpPr txBox="1"/>
          <p:nvPr/>
        </p:nvSpPr>
        <p:spPr>
          <a:xfrm>
            <a:off x="1112422" y="2636912"/>
            <a:ext cx="7131986" cy="400110"/>
          </a:xfrm>
          <a:prstGeom prst="rect">
            <a:avLst/>
          </a:prstGeom>
          <a:solidFill>
            <a:schemeClr val="bg1"/>
          </a:solidFill>
        </p:spPr>
        <p:txBody>
          <a:bodyPr wrap="square" rtlCol="0">
            <a:spAutoFit/>
          </a:bodyPr>
          <a:lstStyle/>
          <a:p>
            <a:pPr algn="ctr"/>
            <a:endParaRPr lang="fr-BE" sz="2000" b="1" i="1" dirty="0">
              <a:solidFill>
                <a:srgbClr val="002060"/>
              </a:solidFill>
              <a:effectLst>
                <a:outerShdw blurRad="38100" dist="38100" dir="2700000" algn="tl">
                  <a:srgbClr val="000000">
                    <a:alpha val="43137"/>
                  </a:srgbClr>
                </a:outerShdw>
              </a:effectLst>
              <a:latin typeface="Times" pitchFamily="18" charset="0"/>
            </a:endParaRPr>
          </a:p>
        </p:txBody>
      </p:sp>
      <p:pic>
        <p:nvPicPr>
          <p:cNvPr id="7" name="Picture 3" descr="C:\$DATA05 EVECHE\1 MAILS-REUNIONS-RAPPORTS\2014 12 08 Formation SAGEP\Base\EVECHE_LOGO_FIN_2007_redimensionner_redimensionn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37" y="747881"/>
            <a:ext cx="2171299" cy="153602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79512" y="2296366"/>
            <a:ext cx="8784976" cy="384721"/>
          </a:xfrm>
          <a:prstGeom prst="rect">
            <a:avLst/>
          </a:prstGeom>
          <a:solidFill>
            <a:srgbClr val="33CCCC"/>
          </a:solidFill>
        </p:spPr>
        <p:txBody>
          <a:bodyPr wrap="square">
            <a:spAutoFit/>
          </a:bodyPr>
          <a:lstStyle/>
          <a:p>
            <a:r>
              <a:rPr lang="fr-BE" sz="1900" b="1" u="sng" dirty="0" smtClean="0"/>
              <a:t>L’ADAPTATION DES STATUTS AU NOUVEAU CSA</a:t>
            </a:r>
            <a:endParaRPr lang="fr-BE" sz="1900" b="1" u="sng" dirty="0"/>
          </a:p>
        </p:txBody>
      </p:sp>
      <p:sp>
        <p:nvSpPr>
          <p:cNvPr id="4" name="ZoneTexte 3"/>
          <p:cNvSpPr txBox="1"/>
          <p:nvPr/>
        </p:nvSpPr>
        <p:spPr>
          <a:xfrm>
            <a:off x="179512" y="2924944"/>
            <a:ext cx="8784976" cy="3970318"/>
          </a:xfrm>
          <a:prstGeom prst="rect">
            <a:avLst/>
          </a:prstGeom>
          <a:noFill/>
        </p:spPr>
        <p:txBody>
          <a:bodyPr wrap="square" rtlCol="0">
            <a:spAutoFit/>
          </a:bodyPr>
          <a:lstStyle/>
          <a:p>
            <a:pPr marL="285750" indent="-285750">
              <a:buFont typeface="Arial" panose="020B0604020202020204" pitchFamily="34" charset="0"/>
              <a:buChar char="•"/>
            </a:pPr>
            <a:r>
              <a:rPr lang="fr-BE" dirty="0" smtClean="0"/>
              <a:t>Pour le dépôt :</a:t>
            </a:r>
          </a:p>
          <a:p>
            <a:endParaRPr lang="fr-BE" dirty="0"/>
          </a:p>
          <a:p>
            <a:pPr marL="285750" indent="-285750">
              <a:buFont typeface="Wingdings" panose="05000000000000000000" pitchFamily="2" charset="2"/>
              <a:buChar char="à"/>
            </a:pPr>
            <a:r>
              <a:rPr lang="fr-BE" dirty="0" smtClean="0">
                <a:sym typeface="Wingdings" panose="05000000000000000000" pitchFamily="2" charset="2"/>
              </a:rPr>
              <a:t>Déposer auprès du greffe du tribunal de l’entreprise de Tournai, Mons ou Charleroi, les documents suivants : </a:t>
            </a:r>
          </a:p>
          <a:p>
            <a:endParaRPr lang="fr-BE" dirty="0">
              <a:sym typeface="Wingdings" panose="05000000000000000000" pitchFamily="2" charset="2"/>
            </a:endParaRPr>
          </a:p>
          <a:p>
            <a:pPr marL="285750" indent="-285750">
              <a:buFont typeface="Wingdings" panose="05000000000000000000" pitchFamily="2" charset="2"/>
              <a:buChar char="ü"/>
            </a:pPr>
            <a:r>
              <a:rPr lang="fr-BE" b="1" dirty="0" smtClean="0">
                <a:solidFill>
                  <a:srgbClr val="00B050"/>
                </a:solidFill>
                <a:effectLst>
                  <a:outerShdw blurRad="38100" dist="38100" dir="2700000" algn="tl">
                    <a:srgbClr val="000000">
                      <a:alpha val="43137"/>
                    </a:srgbClr>
                  </a:outerShdw>
                </a:effectLst>
                <a:sym typeface="Wingdings" panose="05000000000000000000" pitchFamily="2" charset="2"/>
              </a:rPr>
              <a:t>3 exemplaires </a:t>
            </a:r>
            <a:r>
              <a:rPr lang="fr-BE" b="1" dirty="0">
                <a:solidFill>
                  <a:srgbClr val="00B050"/>
                </a:solidFill>
                <a:effectLst>
                  <a:outerShdw blurRad="38100" dist="38100" dir="2700000" algn="tl">
                    <a:srgbClr val="000000">
                      <a:alpha val="43137"/>
                    </a:srgbClr>
                  </a:outerShdw>
                </a:effectLst>
                <a:sym typeface="Wingdings" panose="05000000000000000000" pitchFamily="2" charset="2"/>
              </a:rPr>
              <a:t>signés par 2 administrateurs </a:t>
            </a:r>
            <a:r>
              <a:rPr lang="fr-BE" b="1" dirty="0" smtClean="0">
                <a:solidFill>
                  <a:srgbClr val="00B050"/>
                </a:solidFill>
                <a:effectLst>
                  <a:outerShdw blurRad="38100" dist="38100" dir="2700000" algn="tl">
                    <a:srgbClr val="000000">
                      <a:alpha val="43137"/>
                    </a:srgbClr>
                  </a:outerShdw>
                </a:effectLst>
                <a:sym typeface="Wingdings" panose="05000000000000000000" pitchFamily="2" charset="2"/>
              </a:rPr>
              <a:t>d’un extrait de </a:t>
            </a:r>
            <a:r>
              <a:rPr lang="fr-BE" b="1" dirty="0" err="1" smtClean="0">
                <a:solidFill>
                  <a:srgbClr val="00B050"/>
                </a:solidFill>
                <a:effectLst>
                  <a:outerShdw blurRad="38100" dist="38100" dir="2700000" algn="tl">
                    <a:srgbClr val="000000">
                      <a:alpha val="43137"/>
                    </a:srgbClr>
                  </a:outerShdw>
                </a:effectLst>
                <a:sym typeface="Wingdings" panose="05000000000000000000" pitchFamily="2" charset="2"/>
              </a:rPr>
              <a:t>pv</a:t>
            </a:r>
            <a:r>
              <a:rPr lang="fr-BE" b="1" dirty="0" smtClean="0">
                <a:solidFill>
                  <a:srgbClr val="00B050"/>
                </a:solidFill>
                <a:effectLst>
                  <a:outerShdw blurRad="38100" dist="38100" dir="2700000" algn="tl">
                    <a:srgbClr val="000000">
                      <a:alpha val="43137"/>
                    </a:srgbClr>
                  </a:outerShdw>
                </a:effectLst>
                <a:sym typeface="Wingdings" panose="05000000000000000000" pitchFamily="2" charset="2"/>
              </a:rPr>
              <a:t> de l’AG approuvant les nouveaux statuts. </a:t>
            </a:r>
            <a:r>
              <a:rPr lang="fr-BE" i="1" dirty="0" smtClean="0">
                <a:sym typeface="Wingdings" panose="05000000000000000000" pitchFamily="2" charset="2"/>
              </a:rPr>
              <a:t>On se limitera de reprendre sur l’extrait uniquement les points qui doivent être publiés.</a:t>
            </a:r>
          </a:p>
          <a:p>
            <a:pPr marL="285750" indent="-285750">
              <a:buFont typeface="Wingdings" panose="05000000000000000000" pitchFamily="2" charset="2"/>
              <a:buChar char="ü"/>
            </a:pPr>
            <a:r>
              <a:rPr lang="fr-BE" b="1" dirty="0" smtClean="0">
                <a:solidFill>
                  <a:srgbClr val="00B050"/>
                </a:solidFill>
                <a:effectLst>
                  <a:outerShdw blurRad="38100" dist="38100" dir="2700000" algn="tl">
                    <a:srgbClr val="000000">
                      <a:alpha val="43137"/>
                    </a:srgbClr>
                  </a:outerShdw>
                </a:effectLst>
                <a:sym typeface="Wingdings" panose="05000000000000000000" pitchFamily="2" charset="2"/>
              </a:rPr>
              <a:t>Preuve de paiement anticipé des frais de publication</a:t>
            </a:r>
          </a:p>
          <a:p>
            <a:pPr marL="285750" indent="-285750">
              <a:buFont typeface="Wingdings" panose="05000000000000000000" pitchFamily="2" charset="2"/>
              <a:buChar char="ü"/>
            </a:pPr>
            <a:r>
              <a:rPr lang="fr-FR" b="1" dirty="0">
                <a:solidFill>
                  <a:srgbClr val="00B050"/>
                </a:solidFill>
                <a:effectLst>
                  <a:outerShdw blurRad="38100" dist="38100" dir="2700000" algn="tl">
                    <a:srgbClr val="000000">
                      <a:alpha val="43137"/>
                    </a:srgbClr>
                  </a:outerShdw>
                </a:effectLst>
                <a:sym typeface="Wingdings" panose="05000000000000000000" pitchFamily="2" charset="2"/>
              </a:rPr>
              <a:t>Attestation d’identité pour le dépôt d’un acte de personne </a:t>
            </a:r>
            <a:r>
              <a:rPr lang="fr-FR" b="1" dirty="0" smtClean="0">
                <a:solidFill>
                  <a:srgbClr val="00B050"/>
                </a:solidFill>
                <a:effectLst>
                  <a:outerShdw blurRad="38100" dist="38100" dir="2700000" algn="tl">
                    <a:srgbClr val="000000">
                      <a:alpha val="43137"/>
                    </a:srgbClr>
                  </a:outerShdw>
                </a:effectLst>
                <a:sym typeface="Wingdings" panose="05000000000000000000" pitchFamily="2" charset="2"/>
              </a:rPr>
              <a:t>morale</a:t>
            </a:r>
          </a:p>
          <a:p>
            <a:r>
              <a:rPr lang="fr-BE" i="1" dirty="0" smtClean="0">
                <a:sym typeface="Wingdings" panose="05000000000000000000" pitchFamily="2" charset="2"/>
              </a:rPr>
              <a:t>    Complété et signé par la personne qui fera le dépôt.</a:t>
            </a:r>
            <a:r>
              <a:rPr lang="fr-BE" b="1" dirty="0" smtClean="0">
                <a:sym typeface="Wingdings" panose="05000000000000000000" pitchFamily="2" charset="2"/>
              </a:rPr>
              <a:t> </a:t>
            </a:r>
            <a:r>
              <a:rPr lang="fr-BE" b="1" i="1" dirty="0" smtClean="0">
                <a:sym typeface="Wingdings" panose="05000000000000000000" pitchFamily="2" charset="2"/>
              </a:rPr>
              <a:t> </a:t>
            </a:r>
          </a:p>
          <a:p>
            <a:pPr marL="285750" indent="-285750">
              <a:buFont typeface="Wingdings" panose="05000000000000000000" pitchFamily="2" charset="2"/>
              <a:buChar char="ü"/>
            </a:pPr>
            <a:r>
              <a:rPr lang="fr-BE" b="1" dirty="0" smtClean="0">
                <a:solidFill>
                  <a:srgbClr val="00B050"/>
                </a:solidFill>
                <a:effectLst>
                  <a:outerShdw blurRad="38100" dist="38100" dir="2700000" algn="tl">
                    <a:srgbClr val="000000">
                      <a:alpha val="43137"/>
                    </a:srgbClr>
                  </a:outerShdw>
                </a:effectLst>
                <a:sym typeface="Wingdings" panose="05000000000000000000" pitchFamily="2" charset="2"/>
              </a:rPr>
              <a:t>Copie de la carte d’identité de la personne qui fera le dépôt. </a:t>
            </a:r>
            <a:endParaRPr lang="fr-BE" b="1" dirty="0" smtClean="0">
              <a:solidFill>
                <a:srgbClr val="00B050"/>
              </a:solidFill>
              <a:effectLst>
                <a:outerShdw blurRad="38100" dist="38100" dir="2700000" algn="tl">
                  <a:srgbClr val="000000">
                    <a:alpha val="43137"/>
                  </a:srgbClr>
                </a:outerShdw>
              </a:effectLst>
            </a:endParaRPr>
          </a:p>
          <a:p>
            <a:endParaRPr lang="fr-BE" dirty="0" smtClean="0"/>
          </a:p>
          <a:p>
            <a:endParaRPr lang="fr-BE" dirty="0"/>
          </a:p>
        </p:txBody>
      </p:sp>
    </p:spTree>
    <p:extLst>
      <p:ext uri="{BB962C8B-B14F-4D97-AF65-F5344CB8AC3E}">
        <p14:creationId xmlns:p14="http://schemas.microsoft.com/office/powerpoint/2010/main" val="21565136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B7FCFC4F-0CC0-42F6-9F8B-A144D7558766}" type="slidenum">
              <a:rPr lang="fr-FR" smtClean="0"/>
              <a:pPr/>
              <a:t>31</a:t>
            </a:fld>
            <a:endParaRPr lang="fr-FR" dirty="0"/>
          </a:p>
        </p:txBody>
      </p:sp>
      <p:sp>
        <p:nvSpPr>
          <p:cNvPr id="5" name="Titre 1"/>
          <p:cNvSpPr txBox="1">
            <a:spLocks/>
          </p:cNvSpPr>
          <p:nvPr/>
        </p:nvSpPr>
        <p:spPr>
          <a:xfrm>
            <a:off x="2192542" y="903827"/>
            <a:ext cx="6051866" cy="1224136"/>
          </a:xfrm>
          <a:prstGeom prst="rect">
            <a:avLst/>
          </a:prstGeom>
          <a:solidFill>
            <a:srgbClr val="FFC000"/>
          </a:solidFill>
        </p:spPr>
        <p:txBody>
          <a:bodyPr>
            <a:normAutofit fontScale="90000" lnSpcReduction="10000"/>
          </a:bodyPr>
          <a:lstStyle>
            <a:lvl1pPr algn="l" defTabSz="914400" rtl="0" eaLnBrk="1" latinLnBrk="0" hangingPunct="1">
              <a:spcBef>
                <a:spcPct val="0"/>
              </a:spcBef>
              <a:buNone/>
              <a:defRPr sz="4000" kern="1200" spc="-100" baseline="0">
                <a:solidFill>
                  <a:schemeClr val="tx2"/>
                </a:solidFill>
                <a:latin typeface="Constantia" panose="02030602050306030303" pitchFamily="18" charset="0"/>
                <a:ea typeface="+mj-ea"/>
                <a:cs typeface="+mj-cs"/>
              </a:defRPr>
            </a:lvl1pPr>
          </a:lstStyle>
          <a:p>
            <a:pPr algn="ctr"/>
            <a:r>
              <a:rPr lang="fr-BE" sz="2200" b="1" dirty="0" smtClean="0"/>
              <a:t>Formation SAGEP</a:t>
            </a:r>
            <a:br>
              <a:rPr lang="fr-BE" sz="2200" b="1" dirty="0" smtClean="0"/>
            </a:br>
            <a:r>
              <a:rPr lang="fr-BE" sz="3200" b="1" dirty="0" smtClean="0">
                <a:solidFill>
                  <a:srgbClr val="002060"/>
                </a:solidFill>
              </a:rPr>
              <a:t>ASBL</a:t>
            </a:r>
            <a:br>
              <a:rPr lang="fr-BE" sz="3200" b="1" dirty="0" smtClean="0">
                <a:solidFill>
                  <a:srgbClr val="002060"/>
                </a:solidFill>
              </a:rPr>
            </a:br>
            <a:r>
              <a:rPr lang="fr-BE" sz="2000" b="1" dirty="0" smtClean="0">
                <a:solidFill>
                  <a:srgbClr val="002060"/>
                </a:solidFill>
              </a:rPr>
              <a:t>15</a:t>
            </a:r>
            <a:r>
              <a:rPr lang="fr-BE" sz="3200" b="1" dirty="0" smtClean="0">
                <a:solidFill>
                  <a:srgbClr val="002060"/>
                </a:solidFill>
              </a:rPr>
              <a:t>  </a:t>
            </a:r>
            <a:r>
              <a:rPr lang="fr-BE" sz="2000" b="1" dirty="0" smtClean="0">
                <a:solidFill>
                  <a:srgbClr val="002060"/>
                </a:solidFill>
                <a:latin typeface="Times New Roman" panose="02020603050405020304" pitchFamily="18" charset="0"/>
                <a:cs typeface="Times New Roman" panose="02020603050405020304" pitchFamily="18" charset="0"/>
              </a:rPr>
              <a:t>mai   2023</a:t>
            </a:r>
            <a:endParaRPr lang="fr-FR" sz="2000" b="1" dirty="0">
              <a:solidFill>
                <a:srgbClr val="002060"/>
              </a:solidFill>
              <a:latin typeface="Times New Roman" panose="02020603050405020304" pitchFamily="18" charset="0"/>
              <a:cs typeface="Times New Roman" panose="02020603050405020304" pitchFamily="18" charset="0"/>
            </a:endParaRPr>
          </a:p>
        </p:txBody>
      </p:sp>
      <p:sp>
        <p:nvSpPr>
          <p:cNvPr id="6" name="ZoneTexte 5"/>
          <p:cNvSpPr txBox="1"/>
          <p:nvPr/>
        </p:nvSpPr>
        <p:spPr>
          <a:xfrm>
            <a:off x="1112422" y="2636912"/>
            <a:ext cx="7131986" cy="400110"/>
          </a:xfrm>
          <a:prstGeom prst="rect">
            <a:avLst/>
          </a:prstGeom>
          <a:solidFill>
            <a:schemeClr val="bg1"/>
          </a:solidFill>
        </p:spPr>
        <p:txBody>
          <a:bodyPr wrap="square" rtlCol="0">
            <a:spAutoFit/>
          </a:bodyPr>
          <a:lstStyle/>
          <a:p>
            <a:pPr algn="ctr"/>
            <a:endParaRPr lang="fr-BE" sz="2000" b="1" i="1" dirty="0">
              <a:solidFill>
                <a:srgbClr val="002060"/>
              </a:solidFill>
              <a:effectLst>
                <a:outerShdw blurRad="38100" dist="38100" dir="2700000" algn="tl">
                  <a:srgbClr val="000000">
                    <a:alpha val="43137"/>
                  </a:srgbClr>
                </a:outerShdw>
              </a:effectLst>
              <a:latin typeface="Times" pitchFamily="18" charset="0"/>
            </a:endParaRPr>
          </a:p>
        </p:txBody>
      </p:sp>
      <p:pic>
        <p:nvPicPr>
          <p:cNvPr id="7" name="Picture 3" descr="C:\$DATA05 EVECHE\1 MAILS-REUNIONS-RAPPORTS\2014 12 08 Formation SAGEP\Base\EVECHE_LOGO_FIN_2007_redimensionner_redimensionn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37" y="747881"/>
            <a:ext cx="2171299" cy="153602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79512" y="2296366"/>
            <a:ext cx="8784976" cy="384721"/>
          </a:xfrm>
          <a:prstGeom prst="rect">
            <a:avLst/>
          </a:prstGeom>
          <a:solidFill>
            <a:srgbClr val="FF33CC"/>
          </a:solidFill>
        </p:spPr>
        <p:txBody>
          <a:bodyPr wrap="square">
            <a:spAutoFit/>
          </a:bodyPr>
          <a:lstStyle/>
          <a:p>
            <a:r>
              <a:rPr lang="fr-BE" sz="1900" b="1" u="sng" dirty="0" smtClean="0"/>
              <a:t>LE REGISTRE UBO</a:t>
            </a:r>
            <a:endParaRPr lang="fr-BE" sz="1900" b="1" u="sng" dirty="0"/>
          </a:p>
        </p:txBody>
      </p:sp>
      <p:sp>
        <p:nvSpPr>
          <p:cNvPr id="4" name="ZoneTexte 3"/>
          <p:cNvSpPr txBox="1"/>
          <p:nvPr/>
        </p:nvSpPr>
        <p:spPr>
          <a:xfrm>
            <a:off x="179512" y="2924944"/>
            <a:ext cx="8784976" cy="3693319"/>
          </a:xfrm>
          <a:prstGeom prst="rect">
            <a:avLst/>
          </a:prstGeom>
          <a:noFill/>
        </p:spPr>
        <p:txBody>
          <a:bodyPr wrap="square" rtlCol="0">
            <a:spAutoFit/>
          </a:bodyPr>
          <a:lstStyle/>
          <a:p>
            <a:pPr marL="285750" indent="-285750">
              <a:buFont typeface="Arial" panose="020B0604020202020204" pitchFamily="34" charset="0"/>
              <a:buChar char="•"/>
            </a:pPr>
            <a:r>
              <a:rPr lang="fr-BE" dirty="0" smtClean="0"/>
              <a:t>Contexte : </a:t>
            </a:r>
            <a:r>
              <a:rPr lang="fr-BE" dirty="0"/>
              <a:t>Directive européenne 2015/849 relative à la prévention de l'utilisation du système financier aux fins du blanchiment de capitaux ou du financement du terrorisme (« Directive AML </a:t>
            </a:r>
            <a:r>
              <a:rPr lang="fr-BE" dirty="0" smtClean="0"/>
              <a:t>»)</a:t>
            </a:r>
          </a:p>
          <a:p>
            <a:endParaRPr lang="fr-BE" dirty="0"/>
          </a:p>
          <a:p>
            <a:pPr marL="285750" indent="-285750">
              <a:buFont typeface="Wingdings" panose="05000000000000000000" pitchFamily="2" charset="2"/>
              <a:buChar char="à"/>
            </a:pPr>
            <a:r>
              <a:rPr lang="fr-BE" dirty="0" smtClean="0">
                <a:sym typeface="Wingdings" panose="05000000000000000000" pitchFamily="2" charset="2"/>
              </a:rPr>
              <a:t>Transposée en droit belge par </a:t>
            </a:r>
            <a:r>
              <a:rPr lang="fr-FR" dirty="0" smtClean="0">
                <a:sym typeface="Wingdings" panose="05000000000000000000" pitchFamily="2" charset="2"/>
              </a:rPr>
              <a:t>la </a:t>
            </a:r>
            <a:r>
              <a:rPr lang="fr-FR" dirty="0">
                <a:sym typeface="Wingdings" panose="05000000000000000000" pitchFamily="2" charset="2"/>
              </a:rPr>
              <a:t>loi du 18 septembre 2017 relative à la prévention du blanchiment de capitaux et du financement du terrorisme et à la limitation de l’utilisation des espèces </a:t>
            </a:r>
            <a:r>
              <a:rPr lang="fr-BE" dirty="0" smtClean="0"/>
              <a:t> </a:t>
            </a:r>
          </a:p>
          <a:p>
            <a:pPr marL="285750" indent="-285750">
              <a:buFont typeface="Wingdings" panose="05000000000000000000" pitchFamily="2" charset="2"/>
              <a:buChar char="à"/>
            </a:pPr>
            <a:endParaRPr lang="fr-BE" dirty="0"/>
          </a:p>
          <a:p>
            <a:pPr marL="285750" indent="-285750">
              <a:buFont typeface="Wingdings" panose="05000000000000000000" pitchFamily="2" charset="2"/>
              <a:buChar char="à"/>
            </a:pPr>
            <a:r>
              <a:rPr lang="fr-BE" b="1" dirty="0">
                <a:solidFill>
                  <a:srgbClr val="00B050"/>
                </a:solidFill>
                <a:effectLst>
                  <a:outerShdw blurRad="38100" dist="38100" dir="2700000" algn="tl">
                    <a:srgbClr val="000000">
                      <a:alpha val="43137"/>
                    </a:srgbClr>
                  </a:outerShdw>
                </a:effectLst>
              </a:rPr>
              <a:t>M</a:t>
            </a:r>
            <a:r>
              <a:rPr lang="fr-BE" b="1" dirty="0" smtClean="0">
                <a:solidFill>
                  <a:srgbClr val="00B050"/>
                </a:solidFill>
                <a:effectLst>
                  <a:outerShdw blurRad="38100" dist="38100" dir="2700000" algn="tl">
                    <a:srgbClr val="000000">
                      <a:alpha val="43137"/>
                    </a:srgbClr>
                  </a:outerShdw>
                </a:effectLst>
              </a:rPr>
              <a:t>ise </a:t>
            </a:r>
            <a:r>
              <a:rPr lang="fr-BE" b="1" dirty="0">
                <a:solidFill>
                  <a:srgbClr val="00B050"/>
                </a:solidFill>
                <a:effectLst>
                  <a:outerShdw blurRad="38100" dist="38100" dir="2700000" algn="tl">
                    <a:srgbClr val="000000">
                      <a:alpha val="43137"/>
                    </a:srgbClr>
                  </a:outerShdw>
                </a:effectLst>
              </a:rPr>
              <a:t>en place en Belgique d’un registre des bénéficiaires effectifs (dont l’acronyme anglais est ‘UBO’ pour ‘</a:t>
            </a:r>
            <a:r>
              <a:rPr lang="fr-BE" b="1" dirty="0" err="1">
                <a:solidFill>
                  <a:srgbClr val="00B050"/>
                </a:solidFill>
                <a:effectLst>
                  <a:outerShdw blurRad="38100" dist="38100" dir="2700000" algn="tl">
                    <a:srgbClr val="000000">
                      <a:alpha val="43137"/>
                    </a:srgbClr>
                  </a:outerShdw>
                </a:effectLst>
              </a:rPr>
              <a:t>Ultimate</a:t>
            </a:r>
            <a:r>
              <a:rPr lang="fr-BE" b="1" dirty="0">
                <a:solidFill>
                  <a:srgbClr val="00B050"/>
                </a:solidFill>
                <a:effectLst>
                  <a:outerShdw blurRad="38100" dist="38100" dir="2700000" algn="tl">
                    <a:srgbClr val="000000">
                      <a:alpha val="43137"/>
                    </a:srgbClr>
                  </a:outerShdw>
                </a:effectLst>
              </a:rPr>
              <a:t> </a:t>
            </a:r>
            <a:r>
              <a:rPr lang="fr-BE" b="1" dirty="0" err="1">
                <a:solidFill>
                  <a:srgbClr val="00B050"/>
                </a:solidFill>
                <a:effectLst>
                  <a:outerShdw blurRad="38100" dist="38100" dir="2700000" algn="tl">
                    <a:srgbClr val="000000">
                      <a:alpha val="43137"/>
                    </a:srgbClr>
                  </a:outerShdw>
                </a:effectLst>
              </a:rPr>
              <a:t>Beneficial</a:t>
            </a:r>
            <a:r>
              <a:rPr lang="fr-BE" b="1" dirty="0">
                <a:solidFill>
                  <a:srgbClr val="00B050"/>
                </a:solidFill>
                <a:effectLst>
                  <a:outerShdw blurRad="38100" dist="38100" dir="2700000" algn="tl">
                    <a:srgbClr val="000000">
                      <a:alpha val="43137"/>
                    </a:srgbClr>
                  </a:outerShdw>
                </a:effectLst>
              </a:rPr>
              <a:t> </a:t>
            </a:r>
            <a:r>
              <a:rPr lang="fr-BE" b="1" dirty="0" err="1" smtClean="0">
                <a:solidFill>
                  <a:srgbClr val="00B050"/>
                </a:solidFill>
                <a:effectLst>
                  <a:outerShdw blurRad="38100" dist="38100" dir="2700000" algn="tl">
                    <a:srgbClr val="000000">
                      <a:alpha val="43137"/>
                    </a:srgbClr>
                  </a:outerShdw>
                </a:effectLst>
              </a:rPr>
              <a:t>Owner</a:t>
            </a:r>
            <a:r>
              <a:rPr lang="fr-BE" b="1" dirty="0" smtClean="0">
                <a:solidFill>
                  <a:srgbClr val="00B050"/>
                </a:solidFill>
                <a:effectLst>
                  <a:outerShdw blurRad="38100" dist="38100" dir="2700000" algn="tl">
                    <a:srgbClr val="000000">
                      <a:alpha val="43137"/>
                    </a:srgbClr>
                  </a:outerShdw>
                </a:effectLst>
              </a:rPr>
              <a:t>’)</a:t>
            </a:r>
            <a:endParaRPr lang="fr-FR" b="1" dirty="0" smtClean="0">
              <a:solidFill>
                <a:srgbClr val="00B050"/>
              </a:solidFill>
              <a:effectLst>
                <a:outerShdw blurRad="38100" dist="38100" dir="2700000" algn="tl">
                  <a:srgbClr val="000000">
                    <a:alpha val="43137"/>
                  </a:srgbClr>
                </a:outerShdw>
              </a:effectLst>
            </a:endParaRPr>
          </a:p>
          <a:p>
            <a:endParaRPr lang="fr-FR" dirty="0"/>
          </a:p>
          <a:p>
            <a:endParaRPr lang="fr-BE" dirty="0" smtClean="0"/>
          </a:p>
          <a:p>
            <a:endParaRPr lang="fr-BE" dirty="0"/>
          </a:p>
        </p:txBody>
      </p:sp>
    </p:spTree>
    <p:extLst>
      <p:ext uri="{BB962C8B-B14F-4D97-AF65-F5344CB8AC3E}">
        <p14:creationId xmlns:p14="http://schemas.microsoft.com/office/powerpoint/2010/main" val="113002760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B7FCFC4F-0CC0-42F6-9F8B-A144D7558766}" type="slidenum">
              <a:rPr lang="fr-FR" smtClean="0"/>
              <a:pPr/>
              <a:t>32</a:t>
            </a:fld>
            <a:endParaRPr lang="fr-FR" dirty="0"/>
          </a:p>
        </p:txBody>
      </p:sp>
      <p:sp>
        <p:nvSpPr>
          <p:cNvPr id="5" name="Titre 1"/>
          <p:cNvSpPr txBox="1">
            <a:spLocks/>
          </p:cNvSpPr>
          <p:nvPr/>
        </p:nvSpPr>
        <p:spPr>
          <a:xfrm>
            <a:off x="2192542" y="903827"/>
            <a:ext cx="6051866" cy="1224136"/>
          </a:xfrm>
          <a:prstGeom prst="rect">
            <a:avLst/>
          </a:prstGeom>
          <a:solidFill>
            <a:srgbClr val="FFC000"/>
          </a:solidFill>
        </p:spPr>
        <p:txBody>
          <a:bodyPr>
            <a:normAutofit fontScale="90000" lnSpcReduction="10000"/>
          </a:bodyPr>
          <a:lstStyle>
            <a:lvl1pPr algn="l" defTabSz="914400" rtl="0" eaLnBrk="1" latinLnBrk="0" hangingPunct="1">
              <a:spcBef>
                <a:spcPct val="0"/>
              </a:spcBef>
              <a:buNone/>
              <a:defRPr sz="4000" kern="1200" spc="-100" baseline="0">
                <a:solidFill>
                  <a:schemeClr val="tx2"/>
                </a:solidFill>
                <a:latin typeface="Constantia" panose="02030602050306030303" pitchFamily="18" charset="0"/>
                <a:ea typeface="+mj-ea"/>
                <a:cs typeface="+mj-cs"/>
              </a:defRPr>
            </a:lvl1pPr>
          </a:lstStyle>
          <a:p>
            <a:pPr algn="ctr"/>
            <a:r>
              <a:rPr lang="fr-BE" sz="2200" b="1" dirty="0" smtClean="0"/>
              <a:t>Formation SAGEP</a:t>
            </a:r>
            <a:br>
              <a:rPr lang="fr-BE" sz="2200" b="1" dirty="0" smtClean="0"/>
            </a:br>
            <a:r>
              <a:rPr lang="fr-BE" sz="3200" b="1" dirty="0" smtClean="0">
                <a:solidFill>
                  <a:srgbClr val="002060"/>
                </a:solidFill>
              </a:rPr>
              <a:t>ASBL</a:t>
            </a:r>
            <a:br>
              <a:rPr lang="fr-BE" sz="3200" b="1" dirty="0" smtClean="0">
                <a:solidFill>
                  <a:srgbClr val="002060"/>
                </a:solidFill>
              </a:rPr>
            </a:br>
            <a:r>
              <a:rPr lang="fr-BE" sz="2000" b="1" dirty="0" smtClean="0">
                <a:solidFill>
                  <a:srgbClr val="002060"/>
                </a:solidFill>
              </a:rPr>
              <a:t>15</a:t>
            </a:r>
            <a:r>
              <a:rPr lang="fr-BE" sz="3200" b="1" dirty="0" smtClean="0">
                <a:solidFill>
                  <a:srgbClr val="002060"/>
                </a:solidFill>
              </a:rPr>
              <a:t>  </a:t>
            </a:r>
            <a:r>
              <a:rPr lang="fr-BE" sz="2000" b="1" dirty="0" smtClean="0">
                <a:solidFill>
                  <a:srgbClr val="002060"/>
                </a:solidFill>
                <a:latin typeface="Times New Roman" panose="02020603050405020304" pitchFamily="18" charset="0"/>
                <a:cs typeface="Times New Roman" panose="02020603050405020304" pitchFamily="18" charset="0"/>
              </a:rPr>
              <a:t>mai   2023</a:t>
            </a:r>
            <a:endParaRPr lang="fr-FR" sz="2000" b="1" dirty="0">
              <a:solidFill>
                <a:srgbClr val="002060"/>
              </a:solidFill>
              <a:latin typeface="Times New Roman" panose="02020603050405020304" pitchFamily="18" charset="0"/>
              <a:cs typeface="Times New Roman" panose="02020603050405020304" pitchFamily="18" charset="0"/>
            </a:endParaRPr>
          </a:p>
        </p:txBody>
      </p:sp>
      <p:sp>
        <p:nvSpPr>
          <p:cNvPr id="6" name="ZoneTexte 5"/>
          <p:cNvSpPr txBox="1"/>
          <p:nvPr/>
        </p:nvSpPr>
        <p:spPr>
          <a:xfrm>
            <a:off x="1112422" y="2636912"/>
            <a:ext cx="7131986" cy="400110"/>
          </a:xfrm>
          <a:prstGeom prst="rect">
            <a:avLst/>
          </a:prstGeom>
          <a:solidFill>
            <a:schemeClr val="bg1"/>
          </a:solidFill>
        </p:spPr>
        <p:txBody>
          <a:bodyPr wrap="square" rtlCol="0">
            <a:spAutoFit/>
          </a:bodyPr>
          <a:lstStyle/>
          <a:p>
            <a:pPr algn="ctr"/>
            <a:endParaRPr lang="fr-BE" sz="2000" b="1" i="1" dirty="0">
              <a:solidFill>
                <a:srgbClr val="002060"/>
              </a:solidFill>
              <a:effectLst>
                <a:outerShdw blurRad="38100" dist="38100" dir="2700000" algn="tl">
                  <a:srgbClr val="000000">
                    <a:alpha val="43137"/>
                  </a:srgbClr>
                </a:outerShdw>
              </a:effectLst>
              <a:latin typeface="Times" pitchFamily="18" charset="0"/>
            </a:endParaRPr>
          </a:p>
        </p:txBody>
      </p:sp>
      <p:pic>
        <p:nvPicPr>
          <p:cNvPr id="7" name="Picture 3" descr="C:\$DATA05 EVECHE\1 MAILS-REUNIONS-RAPPORTS\2014 12 08 Formation SAGEP\Base\EVECHE_LOGO_FIN_2007_redimensionner_redimensionn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37" y="747881"/>
            <a:ext cx="2171299" cy="153602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79512" y="2296366"/>
            <a:ext cx="8784976" cy="384721"/>
          </a:xfrm>
          <a:prstGeom prst="rect">
            <a:avLst/>
          </a:prstGeom>
          <a:solidFill>
            <a:srgbClr val="FF33CC"/>
          </a:solidFill>
        </p:spPr>
        <p:txBody>
          <a:bodyPr wrap="square">
            <a:spAutoFit/>
          </a:bodyPr>
          <a:lstStyle/>
          <a:p>
            <a:r>
              <a:rPr lang="fr-BE" sz="1900" b="1" u="sng" dirty="0" smtClean="0"/>
              <a:t>LE REGISTRE UBO</a:t>
            </a:r>
            <a:endParaRPr lang="fr-BE" sz="1900" b="1" u="sng" dirty="0"/>
          </a:p>
        </p:txBody>
      </p:sp>
      <p:sp>
        <p:nvSpPr>
          <p:cNvPr id="4" name="ZoneTexte 3"/>
          <p:cNvSpPr txBox="1"/>
          <p:nvPr/>
        </p:nvSpPr>
        <p:spPr>
          <a:xfrm>
            <a:off x="179512" y="2924944"/>
            <a:ext cx="8784976" cy="3139321"/>
          </a:xfrm>
          <a:prstGeom prst="rect">
            <a:avLst/>
          </a:prstGeom>
          <a:noFill/>
        </p:spPr>
        <p:txBody>
          <a:bodyPr wrap="square" rtlCol="0">
            <a:spAutoFit/>
          </a:bodyPr>
          <a:lstStyle/>
          <a:p>
            <a:pPr marL="285750" indent="-285750">
              <a:buFont typeface="Arial" panose="020B0604020202020204" pitchFamily="34" charset="0"/>
              <a:buChar char="•"/>
            </a:pPr>
            <a:r>
              <a:rPr lang="fr-BE" dirty="0" smtClean="0"/>
              <a:t>Conséquences : </a:t>
            </a:r>
          </a:p>
          <a:p>
            <a:endParaRPr lang="fr-BE" dirty="0"/>
          </a:p>
          <a:p>
            <a:r>
              <a:rPr lang="fr-BE" dirty="0" smtClean="0">
                <a:sym typeface="Wingdings" panose="05000000000000000000" pitchFamily="2" charset="2"/>
              </a:rPr>
              <a:t></a:t>
            </a:r>
            <a:r>
              <a:rPr lang="fr-BE" dirty="0" smtClean="0"/>
              <a:t>Les </a:t>
            </a:r>
            <a:r>
              <a:rPr lang="fr-BE" dirty="0"/>
              <a:t>sociétés et autres entités juridiques constituées sur </a:t>
            </a:r>
            <a:r>
              <a:rPr lang="fr-BE" dirty="0" smtClean="0"/>
              <a:t>le territoire européen ont </a:t>
            </a:r>
            <a:r>
              <a:rPr lang="fr-BE" dirty="0"/>
              <a:t>l'obligation d'obtenir et de conserver des informations adéquates, exactes et actuelles sur leurs bénéficiaires effectifs </a:t>
            </a:r>
            <a:r>
              <a:rPr lang="fr-BE" dirty="0" smtClean="0"/>
              <a:t>;</a:t>
            </a:r>
          </a:p>
          <a:p>
            <a:endParaRPr lang="fr-BE" dirty="0"/>
          </a:p>
          <a:p>
            <a:r>
              <a:rPr lang="fr-BE" dirty="0" smtClean="0">
                <a:sym typeface="Wingdings" panose="05000000000000000000" pitchFamily="2" charset="2"/>
              </a:rPr>
              <a:t> </a:t>
            </a:r>
            <a:r>
              <a:rPr lang="fr-BE" dirty="0" smtClean="0"/>
              <a:t>Un </a:t>
            </a:r>
            <a:r>
              <a:rPr lang="fr-BE" dirty="0"/>
              <a:t>registre centralisé reprenant les informations sur les bénéficiaires effectifs de ces entités </a:t>
            </a:r>
            <a:r>
              <a:rPr lang="fr-BE" dirty="0" smtClean="0"/>
              <a:t>est </a:t>
            </a:r>
            <a:r>
              <a:rPr lang="fr-BE" dirty="0"/>
              <a:t>mis en place afin de faciliter l’accès à ces informations. </a:t>
            </a:r>
          </a:p>
          <a:p>
            <a:endParaRPr lang="fr-FR" dirty="0"/>
          </a:p>
          <a:p>
            <a:endParaRPr lang="fr-BE" dirty="0" smtClean="0"/>
          </a:p>
          <a:p>
            <a:endParaRPr lang="fr-BE" dirty="0"/>
          </a:p>
        </p:txBody>
      </p:sp>
    </p:spTree>
    <p:extLst>
      <p:ext uri="{BB962C8B-B14F-4D97-AF65-F5344CB8AC3E}">
        <p14:creationId xmlns:p14="http://schemas.microsoft.com/office/powerpoint/2010/main" val="69839947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B7FCFC4F-0CC0-42F6-9F8B-A144D7558766}" type="slidenum">
              <a:rPr lang="fr-FR" smtClean="0"/>
              <a:pPr/>
              <a:t>33</a:t>
            </a:fld>
            <a:endParaRPr lang="fr-FR" dirty="0"/>
          </a:p>
        </p:txBody>
      </p:sp>
      <p:sp>
        <p:nvSpPr>
          <p:cNvPr id="5" name="Titre 1"/>
          <p:cNvSpPr txBox="1">
            <a:spLocks/>
          </p:cNvSpPr>
          <p:nvPr/>
        </p:nvSpPr>
        <p:spPr>
          <a:xfrm>
            <a:off x="2192542" y="903827"/>
            <a:ext cx="6051866" cy="1224136"/>
          </a:xfrm>
          <a:prstGeom prst="rect">
            <a:avLst/>
          </a:prstGeom>
          <a:solidFill>
            <a:srgbClr val="FFC000"/>
          </a:solidFill>
        </p:spPr>
        <p:txBody>
          <a:bodyPr>
            <a:normAutofit fontScale="90000" lnSpcReduction="10000"/>
          </a:bodyPr>
          <a:lstStyle>
            <a:lvl1pPr algn="l" defTabSz="914400" rtl="0" eaLnBrk="1" latinLnBrk="0" hangingPunct="1">
              <a:spcBef>
                <a:spcPct val="0"/>
              </a:spcBef>
              <a:buNone/>
              <a:defRPr sz="4000" kern="1200" spc="-100" baseline="0">
                <a:solidFill>
                  <a:schemeClr val="tx2"/>
                </a:solidFill>
                <a:latin typeface="Constantia" panose="02030602050306030303" pitchFamily="18" charset="0"/>
                <a:ea typeface="+mj-ea"/>
                <a:cs typeface="+mj-cs"/>
              </a:defRPr>
            </a:lvl1pPr>
          </a:lstStyle>
          <a:p>
            <a:pPr algn="ctr"/>
            <a:r>
              <a:rPr lang="fr-BE" sz="2200" b="1" dirty="0" smtClean="0"/>
              <a:t>Formation SAGEP</a:t>
            </a:r>
            <a:br>
              <a:rPr lang="fr-BE" sz="2200" b="1" dirty="0" smtClean="0"/>
            </a:br>
            <a:r>
              <a:rPr lang="fr-BE" sz="3200" b="1" dirty="0" smtClean="0">
                <a:solidFill>
                  <a:srgbClr val="002060"/>
                </a:solidFill>
              </a:rPr>
              <a:t>ASBL</a:t>
            </a:r>
            <a:br>
              <a:rPr lang="fr-BE" sz="3200" b="1" dirty="0" smtClean="0">
                <a:solidFill>
                  <a:srgbClr val="002060"/>
                </a:solidFill>
              </a:rPr>
            </a:br>
            <a:r>
              <a:rPr lang="fr-BE" sz="2000" b="1" dirty="0" smtClean="0">
                <a:solidFill>
                  <a:srgbClr val="002060"/>
                </a:solidFill>
              </a:rPr>
              <a:t>15</a:t>
            </a:r>
            <a:r>
              <a:rPr lang="fr-BE" sz="3200" b="1" dirty="0" smtClean="0">
                <a:solidFill>
                  <a:srgbClr val="002060"/>
                </a:solidFill>
              </a:rPr>
              <a:t>  </a:t>
            </a:r>
            <a:r>
              <a:rPr lang="fr-BE" sz="2000" b="1" dirty="0" smtClean="0">
                <a:solidFill>
                  <a:srgbClr val="002060"/>
                </a:solidFill>
                <a:latin typeface="Times New Roman" panose="02020603050405020304" pitchFamily="18" charset="0"/>
                <a:cs typeface="Times New Roman" panose="02020603050405020304" pitchFamily="18" charset="0"/>
              </a:rPr>
              <a:t>mai   2023</a:t>
            </a:r>
            <a:endParaRPr lang="fr-FR" sz="2000" b="1" dirty="0">
              <a:solidFill>
                <a:srgbClr val="002060"/>
              </a:solidFill>
              <a:latin typeface="Times New Roman" panose="02020603050405020304" pitchFamily="18" charset="0"/>
              <a:cs typeface="Times New Roman" panose="02020603050405020304" pitchFamily="18" charset="0"/>
            </a:endParaRPr>
          </a:p>
        </p:txBody>
      </p:sp>
      <p:sp>
        <p:nvSpPr>
          <p:cNvPr id="6" name="ZoneTexte 5"/>
          <p:cNvSpPr txBox="1"/>
          <p:nvPr/>
        </p:nvSpPr>
        <p:spPr>
          <a:xfrm>
            <a:off x="1112422" y="2636912"/>
            <a:ext cx="7131986" cy="400110"/>
          </a:xfrm>
          <a:prstGeom prst="rect">
            <a:avLst/>
          </a:prstGeom>
          <a:solidFill>
            <a:schemeClr val="bg1"/>
          </a:solidFill>
        </p:spPr>
        <p:txBody>
          <a:bodyPr wrap="square" rtlCol="0">
            <a:spAutoFit/>
          </a:bodyPr>
          <a:lstStyle/>
          <a:p>
            <a:pPr algn="ctr"/>
            <a:endParaRPr lang="fr-BE" sz="2000" b="1" i="1" dirty="0">
              <a:solidFill>
                <a:srgbClr val="002060"/>
              </a:solidFill>
              <a:effectLst>
                <a:outerShdw blurRad="38100" dist="38100" dir="2700000" algn="tl">
                  <a:srgbClr val="000000">
                    <a:alpha val="43137"/>
                  </a:srgbClr>
                </a:outerShdw>
              </a:effectLst>
              <a:latin typeface="Times" pitchFamily="18" charset="0"/>
            </a:endParaRPr>
          </a:p>
        </p:txBody>
      </p:sp>
      <p:pic>
        <p:nvPicPr>
          <p:cNvPr id="7" name="Picture 3" descr="C:\$DATA05 EVECHE\1 MAILS-REUNIONS-RAPPORTS\2014 12 08 Formation SAGEP\Base\EVECHE_LOGO_FIN_2007_redimensionner_redimensionn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37" y="747881"/>
            <a:ext cx="2171299" cy="153602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79512" y="2296366"/>
            <a:ext cx="8784976" cy="384721"/>
          </a:xfrm>
          <a:prstGeom prst="rect">
            <a:avLst/>
          </a:prstGeom>
          <a:solidFill>
            <a:srgbClr val="FF33CC"/>
          </a:solidFill>
        </p:spPr>
        <p:txBody>
          <a:bodyPr wrap="square">
            <a:spAutoFit/>
          </a:bodyPr>
          <a:lstStyle/>
          <a:p>
            <a:r>
              <a:rPr lang="fr-BE" sz="1900" b="1" u="sng" dirty="0" smtClean="0"/>
              <a:t>LE REGISTRE UBO</a:t>
            </a:r>
            <a:endParaRPr lang="fr-BE" sz="1900" b="1" u="sng" dirty="0"/>
          </a:p>
        </p:txBody>
      </p:sp>
      <p:sp>
        <p:nvSpPr>
          <p:cNvPr id="4" name="ZoneTexte 3"/>
          <p:cNvSpPr txBox="1"/>
          <p:nvPr/>
        </p:nvSpPr>
        <p:spPr>
          <a:xfrm>
            <a:off x="179512" y="2924944"/>
            <a:ext cx="8784976" cy="3970318"/>
          </a:xfrm>
          <a:prstGeom prst="rect">
            <a:avLst/>
          </a:prstGeom>
          <a:noFill/>
        </p:spPr>
        <p:txBody>
          <a:bodyPr wrap="square" rtlCol="0">
            <a:spAutoFit/>
          </a:bodyPr>
          <a:lstStyle/>
          <a:p>
            <a:pPr marL="285750" indent="-285750">
              <a:buFont typeface="Arial" panose="020B0604020202020204" pitchFamily="34" charset="0"/>
              <a:buChar char="•"/>
            </a:pPr>
            <a:r>
              <a:rPr lang="fr-BE" dirty="0" smtClean="0"/>
              <a:t>Qui </a:t>
            </a:r>
            <a:r>
              <a:rPr lang="fr-BE" dirty="0"/>
              <a:t>sont les bénéficiaires effectifs de mon ASBL paroissiale ? </a:t>
            </a:r>
            <a:endParaRPr lang="fr-BE" dirty="0" smtClean="0"/>
          </a:p>
          <a:p>
            <a:pPr marL="285750" indent="-285750">
              <a:buFont typeface="Arial" panose="020B0604020202020204" pitchFamily="34" charset="0"/>
              <a:buChar char="•"/>
            </a:pPr>
            <a:endParaRPr lang="fr-BE" dirty="0"/>
          </a:p>
          <a:p>
            <a:pPr lvl="0"/>
            <a:r>
              <a:rPr lang="fr-BE" b="1" dirty="0" smtClean="0"/>
              <a:t>1/ Les </a:t>
            </a:r>
            <a:r>
              <a:rPr lang="fr-BE" b="1" dirty="0"/>
              <a:t>administrateurs</a:t>
            </a:r>
            <a:r>
              <a:rPr lang="fr-BE" dirty="0"/>
              <a:t> </a:t>
            </a:r>
            <a:r>
              <a:rPr lang="fr-BE" dirty="0" smtClean="0"/>
              <a:t>;</a:t>
            </a:r>
          </a:p>
          <a:p>
            <a:pPr lvl="0"/>
            <a:endParaRPr lang="fr-BE" dirty="0"/>
          </a:p>
          <a:p>
            <a:pPr lvl="0"/>
            <a:r>
              <a:rPr lang="fr-BE" dirty="0" smtClean="0"/>
              <a:t>2/ Les </a:t>
            </a:r>
            <a:r>
              <a:rPr lang="fr-BE" dirty="0"/>
              <a:t>personnes qui sont habilitées à représenter l’association (e</a:t>
            </a:r>
            <a:r>
              <a:rPr lang="fr-BE" i="1" dirty="0"/>
              <a:t>n principe, ces personnes sont administrateur) ; </a:t>
            </a:r>
            <a:endParaRPr lang="fr-BE" i="1" dirty="0" smtClean="0"/>
          </a:p>
          <a:p>
            <a:pPr lvl="0"/>
            <a:endParaRPr lang="fr-BE" dirty="0"/>
          </a:p>
          <a:p>
            <a:pPr lvl="0"/>
            <a:r>
              <a:rPr lang="fr-BE" dirty="0" smtClean="0"/>
              <a:t>3/ Les </a:t>
            </a:r>
            <a:r>
              <a:rPr lang="fr-BE" dirty="0"/>
              <a:t>personnes chargées de la gestion journalière de </a:t>
            </a:r>
            <a:r>
              <a:rPr lang="fr-BE" dirty="0" smtClean="0"/>
              <a:t>l’ASBL ou </a:t>
            </a:r>
            <a:r>
              <a:rPr lang="fr-BE" dirty="0"/>
              <a:t>de la fondation </a:t>
            </a:r>
            <a:r>
              <a:rPr lang="fr-BE" i="1" dirty="0"/>
              <a:t>(en principe, ces personnes sont administrateur) </a:t>
            </a:r>
            <a:r>
              <a:rPr lang="fr-BE" i="1" dirty="0" smtClean="0"/>
              <a:t>;</a:t>
            </a:r>
          </a:p>
          <a:p>
            <a:pPr lvl="0"/>
            <a:endParaRPr lang="fr-BE" dirty="0"/>
          </a:p>
          <a:p>
            <a:pPr lvl="0"/>
            <a:r>
              <a:rPr lang="fr-BE" dirty="0" smtClean="0"/>
              <a:t>4/ Les </a:t>
            </a:r>
            <a:r>
              <a:rPr lang="fr-BE" dirty="0"/>
              <a:t>fondateurs d’une fondation </a:t>
            </a:r>
            <a:r>
              <a:rPr lang="fr-BE" i="1" dirty="0"/>
              <a:t>(en principe, pas d’application dans les ASBL paroissiales);</a:t>
            </a:r>
            <a:endParaRPr lang="fr-BE" dirty="0"/>
          </a:p>
          <a:p>
            <a:endParaRPr lang="fr-BE" dirty="0" smtClean="0"/>
          </a:p>
          <a:p>
            <a:endParaRPr lang="fr-BE" dirty="0"/>
          </a:p>
        </p:txBody>
      </p:sp>
    </p:spTree>
    <p:extLst>
      <p:ext uri="{BB962C8B-B14F-4D97-AF65-F5344CB8AC3E}">
        <p14:creationId xmlns:p14="http://schemas.microsoft.com/office/powerpoint/2010/main" val="203479644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B7FCFC4F-0CC0-42F6-9F8B-A144D7558766}" type="slidenum">
              <a:rPr lang="fr-FR" smtClean="0"/>
              <a:pPr/>
              <a:t>34</a:t>
            </a:fld>
            <a:endParaRPr lang="fr-FR" dirty="0"/>
          </a:p>
        </p:txBody>
      </p:sp>
      <p:sp>
        <p:nvSpPr>
          <p:cNvPr id="5" name="Titre 1"/>
          <p:cNvSpPr txBox="1">
            <a:spLocks/>
          </p:cNvSpPr>
          <p:nvPr/>
        </p:nvSpPr>
        <p:spPr>
          <a:xfrm>
            <a:off x="2192542" y="903827"/>
            <a:ext cx="6051866" cy="1224136"/>
          </a:xfrm>
          <a:prstGeom prst="rect">
            <a:avLst/>
          </a:prstGeom>
          <a:solidFill>
            <a:srgbClr val="FFC000"/>
          </a:solidFill>
        </p:spPr>
        <p:txBody>
          <a:bodyPr>
            <a:normAutofit fontScale="90000" lnSpcReduction="10000"/>
          </a:bodyPr>
          <a:lstStyle>
            <a:lvl1pPr algn="l" defTabSz="914400" rtl="0" eaLnBrk="1" latinLnBrk="0" hangingPunct="1">
              <a:spcBef>
                <a:spcPct val="0"/>
              </a:spcBef>
              <a:buNone/>
              <a:defRPr sz="4000" kern="1200" spc="-100" baseline="0">
                <a:solidFill>
                  <a:schemeClr val="tx2"/>
                </a:solidFill>
                <a:latin typeface="Constantia" panose="02030602050306030303" pitchFamily="18" charset="0"/>
                <a:ea typeface="+mj-ea"/>
                <a:cs typeface="+mj-cs"/>
              </a:defRPr>
            </a:lvl1pPr>
          </a:lstStyle>
          <a:p>
            <a:pPr algn="ctr"/>
            <a:r>
              <a:rPr lang="fr-BE" sz="2200" b="1" dirty="0" smtClean="0"/>
              <a:t>Formation SAGEP</a:t>
            </a:r>
            <a:br>
              <a:rPr lang="fr-BE" sz="2200" b="1" dirty="0" smtClean="0"/>
            </a:br>
            <a:r>
              <a:rPr lang="fr-BE" sz="3200" b="1" dirty="0" smtClean="0">
                <a:solidFill>
                  <a:srgbClr val="002060"/>
                </a:solidFill>
              </a:rPr>
              <a:t>ASBL</a:t>
            </a:r>
            <a:br>
              <a:rPr lang="fr-BE" sz="3200" b="1" dirty="0" smtClean="0">
                <a:solidFill>
                  <a:srgbClr val="002060"/>
                </a:solidFill>
              </a:rPr>
            </a:br>
            <a:r>
              <a:rPr lang="fr-BE" sz="2000" b="1" dirty="0" smtClean="0">
                <a:solidFill>
                  <a:srgbClr val="002060"/>
                </a:solidFill>
              </a:rPr>
              <a:t>15</a:t>
            </a:r>
            <a:r>
              <a:rPr lang="fr-BE" sz="3200" b="1" dirty="0" smtClean="0">
                <a:solidFill>
                  <a:srgbClr val="002060"/>
                </a:solidFill>
              </a:rPr>
              <a:t>  </a:t>
            </a:r>
            <a:r>
              <a:rPr lang="fr-BE" sz="2000" b="1" dirty="0" smtClean="0">
                <a:solidFill>
                  <a:srgbClr val="002060"/>
                </a:solidFill>
                <a:latin typeface="Times New Roman" panose="02020603050405020304" pitchFamily="18" charset="0"/>
                <a:cs typeface="Times New Roman" panose="02020603050405020304" pitchFamily="18" charset="0"/>
              </a:rPr>
              <a:t>mai   2023</a:t>
            </a:r>
            <a:endParaRPr lang="fr-FR" sz="2000" b="1" dirty="0">
              <a:solidFill>
                <a:srgbClr val="002060"/>
              </a:solidFill>
              <a:latin typeface="Times New Roman" panose="02020603050405020304" pitchFamily="18" charset="0"/>
              <a:cs typeface="Times New Roman" panose="02020603050405020304" pitchFamily="18" charset="0"/>
            </a:endParaRPr>
          </a:p>
        </p:txBody>
      </p:sp>
      <p:sp>
        <p:nvSpPr>
          <p:cNvPr id="6" name="ZoneTexte 5"/>
          <p:cNvSpPr txBox="1"/>
          <p:nvPr/>
        </p:nvSpPr>
        <p:spPr>
          <a:xfrm>
            <a:off x="1112422" y="2636912"/>
            <a:ext cx="7131986" cy="400110"/>
          </a:xfrm>
          <a:prstGeom prst="rect">
            <a:avLst/>
          </a:prstGeom>
          <a:solidFill>
            <a:schemeClr val="bg1"/>
          </a:solidFill>
        </p:spPr>
        <p:txBody>
          <a:bodyPr wrap="square" rtlCol="0">
            <a:spAutoFit/>
          </a:bodyPr>
          <a:lstStyle/>
          <a:p>
            <a:pPr algn="ctr"/>
            <a:endParaRPr lang="fr-BE" sz="2000" b="1" i="1" dirty="0">
              <a:solidFill>
                <a:srgbClr val="002060"/>
              </a:solidFill>
              <a:effectLst>
                <a:outerShdw blurRad="38100" dist="38100" dir="2700000" algn="tl">
                  <a:srgbClr val="000000">
                    <a:alpha val="43137"/>
                  </a:srgbClr>
                </a:outerShdw>
              </a:effectLst>
              <a:latin typeface="Times" pitchFamily="18" charset="0"/>
            </a:endParaRPr>
          </a:p>
        </p:txBody>
      </p:sp>
      <p:pic>
        <p:nvPicPr>
          <p:cNvPr id="7" name="Picture 3" descr="C:\$DATA05 EVECHE\1 MAILS-REUNIONS-RAPPORTS\2014 12 08 Formation SAGEP\Base\EVECHE_LOGO_FIN_2007_redimensionner_redimensionn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37" y="747881"/>
            <a:ext cx="2171299" cy="153602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79512" y="2296366"/>
            <a:ext cx="8784976" cy="384721"/>
          </a:xfrm>
          <a:prstGeom prst="rect">
            <a:avLst/>
          </a:prstGeom>
          <a:solidFill>
            <a:srgbClr val="FF33CC"/>
          </a:solidFill>
        </p:spPr>
        <p:txBody>
          <a:bodyPr wrap="square">
            <a:spAutoFit/>
          </a:bodyPr>
          <a:lstStyle/>
          <a:p>
            <a:r>
              <a:rPr lang="fr-BE" sz="1900" b="1" u="sng" dirty="0" smtClean="0"/>
              <a:t>LE REGISTRE UBO</a:t>
            </a:r>
            <a:endParaRPr lang="fr-BE" sz="1900" b="1" u="sng" dirty="0"/>
          </a:p>
        </p:txBody>
      </p:sp>
      <p:sp>
        <p:nvSpPr>
          <p:cNvPr id="4" name="ZoneTexte 3"/>
          <p:cNvSpPr txBox="1"/>
          <p:nvPr/>
        </p:nvSpPr>
        <p:spPr>
          <a:xfrm>
            <a:off x="179512" y="2924944"/>
            <a:ext cx="8784976" cy="3416320"/>
          </a:xfrm>
          <a:prstGeom prst="rect">
            <a:avLst/>
          </a:prstGeom>
          <a:noFill/>
        </p:spPr>
        <p:txBody>
          <a:bodyPr wrap="square" rtlCol="0">
            <a:spAutoFit/>
          </a:bodyPr>
          <a:lstStyle/>
          <a:p>
            <a:pPr marL="285750" indent="-285750">
              <a:buFont typeface="Arial" panose="020B0604020202020204" pitchFamily="34" charset="0"/>
              <a:buChar char="•"/>
            </a:pPr>
            <a:r>
              <a:rPr lang="fr-BE" dirty="0" smtClean="0"/>
              <a:t>Qui </a:t>
            </a:r>
            <a:r>
              <a:rPr lang="fr-BE" dirty="0"/>
              <a:t>sont les bénéficiaires effectifs de mon ASBL paroissiale ? </a:t>
            </a:r>
            <a:endParaRPr lang="fr-BE" dirty="0" smtClean="0"/>
          </a:p>
          <a:p>
            <a:pPr marL="285750" indent="-285750">
              <a:buFont typeface="Arial" panose="020B0604020202020204" pitchFamily="34" charset="0"/>
              <a:buChar char="•"/>
            </a:pPr>
            <a:endParaRPr lang="fr-BE" dirty="0"/>
          </a:p>
          <a:p>
            <a:pPr lvl="0"/>
            <a:r>
              <a:rPr lang="fr-BE" dirty="0"/>
              <a:t>5/ Les personnes physiques ou, lorsque ces personnes n’ont pas encore été désignées, la catégorie de personnes physiques dans l’intérêt principal desquelles l’ASBL ou la fondation a été constituée ou opère </a:t>
            </a:r>
            <a:r>
              <a:rPr lang="fr-BE" i="1" dirty="0"/>
              <a:t>(en principe, pas d’application dans les ASBL paroissiales</a:t>
            </a:r>
            <a:r>
              <a:rPr lang="fr-BE" i="1" dirty="0" smtClean="0"/>
              <a:t>);</a:t>
            </a:r>
          </a:p>
          <a:p>
            <a:pPr lvl="0"/>
            <a:endParaRPr lang="fr-BE" dirty="0"/>
          </a:p>
          <a:p>
            <a:pPr lvl="0"/>
            <a:r>
              <a:rPr lang="fr-BE" dirty="0"/>
              <a:t>6/ Toute autre personne physique exerçant par d’autres moyens le contrôle en dernier ressort sur l’ASBL ou la fondation </a:t>
            </a:r>
            <a:r>
              <a:rPr lang="fr-BE" i="1" dirty="0"/>
              <a:t>(en principe, pas d’application dans les ASBL paroissiales).</a:t>
            </a:r>
            <a:endParaRPr lang="fr-BE" dirty="0"/>
          </a:p>
          <a:p>
            <a:endParaRPr lang="fr-BE" dirty="0" smtClean="0"/>
          </a:p>
          <a:p>
            <a:endParaRPr lang="fr-BE" dirty="0"/>
          </a:p>
        </p:txBody>
      </p:sp>
    </p:spTree>
    <p:extLst>
      <p:ext uri="{BB962C8B-B14F-4D97-AF65-F5344CB8AC3E}">
        <p14:creationId xmlns:p14="http://schemas.microsoft.com/office/powerpoint/2010/main" val="270320308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B7FCFC4F-0CC0-42F6-9F8B-A144D7558766}" type="slidenum">
              <a:rPr lang="fr-FR" smtClean="0"/>
              <a:pPr/>
              <a:t>35</a:t>
            </a:fld>
            <a:endParaRPr lang="fr-FR" dirty="0"/>
          </a:p>
        </p:txBody>
      </p:sp>
      <p:sp>
        <p:nvSpPr>
          <p:cNvPr id="5" name="Titre 1"/>
          <p:cNvSpPr txBox="1">
            <a:spLocks/>
          </p:cNvSpPr>
          <p:nvPr/>
        </p:nvSpPr>
        <p:spPr>
          <a:xfrm>
            <a:off x="2192542" y="903827"/>
            <a:ext cx="6051866" cy="1224136"/>
          </a:xfrm>
          <a:prstGeom prst="rect">
            <a:avLst/>
          </a:prstGeom>
          <a:solidFill>
            <a:srgbClr val="FFC000"/>
          </a:solidFill>
        </p:spPr>
        <p:txBody>
          <a:bodyPr>
            <a:normAutofit fontScale="90000" lnSpcReduction="10000"/>
          </a:bodyPr>
          <a:lstStyle>
            <a:lvl1pPr algn="l" defTabSz="914400" rtl="0" eaLnBrk="1" latinLnBrk="0" hangingPunct="1">
              <a:spcBef>
                <a:spcPct val="0"/>
              </a:spcBef>
              <a:buNone/>
              <a:defRPr sz="4000" kern="1200" spc="-100" baseline="0">
                <a:solidFill>
                  <a:schemeClr val="tx2"/>
                </a:solidFill>
                <a:latin typeface="Constantia" panose="02030602050306030303" pitchFamily="18" charset="0"/>
                <a:ea typeface="+mj-ea"/>
                <a:cs typeface="+mj-cs"/>
              </a:defRPr>
            </a:lvl1pPr>
          </a:lstStyle>
          <a:p>
            <a:pPr algn="ctr"/>
            <a:r>
              <a:rPr lang="fr-BE" sz="2200" b="1" dirty="0" smtClean="0"/>
              <a:t>Formation SAGEP</a:t>
            </a:r>
            <a:br>
              <a:rPr lang="fr-BE" sz="2200" b="1" dirty="0" smtClean="0"/>
            </a:br>
            <a:r>
              <a:rPr lang="fr-BE" sz="3200" b="1" dirty="0" smtClean="0">
                <a:solidFill>
                  <a:srgbClr val="002060"/>
                </a:solidFill>
              </a:rPr>
              <a:t>ASBL</a:t>
            </a:r>
            <a:br>
              <a:rPr lang="fr-BE" sz="3200" b="1" dirty="0" smtClean="0">
                <a:solidFill>
                  <a:srgbClr val="002060"/>
                </a:solidFill>
              </a:rPr>
            </a:br>
            <a:r>
              <a:rPr lang="fr-BE" sz="2000" b="1" dirty="0" smtClean="0">
                <a:solidFill>
                  <a:srgbClr val="002060"/>
                </a:solidFill>
              </a:rPr>
              <a:t>15</a:t>
            </a:r>
            <a:r>
              <a:rPr lang="fr-BE" sz="3200" b="1" dirty="0" smtClean="0">
                <a:solidFill>
                  <a:srgbClr val="002060"/>
                </a:solidFill>
              </a:rPr>
              <a:t>  </a:t>
            </a:r>
            <a:r>
              <a:rPr lang="fr-BE" sz="2000" b="1" dirty="0" smtClean="0">
                <a:solidFill>
                  <a:srgbClr val="002060"/>
                </a:solidFill>
                <a:latin typeface="Times New Roman" panose="02020603050405020304" pitchFamily="18" charset="0"/>
                <a:cs typeface="Times New Roman" panose="02020603050405020304" pitchFamily="18" charset="0"/>
              </a:rPr>
              <a:t>mai   2023</a:t>
            </a:r>
            <a:endParaRPr lang="fr-FR" sz="2000" b="1" dirty="0">
              <a:solidFill>
                <a:srgbClr val="002060"/>
              </a:solidFill>
              <a:latin typeface="Times New Roman" panose="02020603050405020304" pitchFamily="18" charset="0"/>
              <a:cs typeface="Times New Roman" panose="02020603050405020304" pitchFamily="18" charset="0"/>
            </a:endParaRPr>
          </a:p>
        </p:txBody>
      </p:sp>
      <p:sp>
        <p:nvSpPr>
          <p:cNvPr id="6" name="ZoneTexte 5"/>
          <p:cNvSpPr txBox="1"/>
          <p:nvPr/>
        </p:nvSpPr>
        <p:spPr>
          <a:xfrm>
            <a:off x="1112422" y="2636912"/>
            <a:ext cx="7131986" cy="400110"/>
          </a:xfrm>
          <a:prstGeom prst="rect">
            <a:avLst/>
          </a:prstGeom>
          <a:solidFill>
            <a:schemeClr val="bg1"/>
          </a:solidFill>
        </p:spPr>
        <p:txBody>
          <a:bodyPr wrap="square" rtlCol="0">
            <a:spAutoFit/>
          </a:bodyPr>
          <a:lstStyle/>
          <a:p>
            <a:pPr algn="ctr"/>
            <a:endParaRPr lang="fr-BE" sz="2000" b="1" i="1" dirty="0">
              <a:solidFill>
                <a:srgbClr val="002060"/>
              </a:solidFill>
              <a:effectLst>
                <a:outerShdw blurRad="38100" dist="38100" dir="2700000" algn="tl">
                  <a:srgbClr val="000000">
                    <a:alpha val="43137"/>
                  </a:srgbClr>
                </a:outerShdw>
              </a:effectLst>
              <a:latin typeface="Times" pitchFamily="18" charset="0"/>
            </a:endParaRPr>
          </a:p>
        </p:txBody>
      </p:sp>
      <p:pic>
        <p:nvPicPr>
          <p:cNvPr id="7" name="Picture 3" descr="C:\$DATA05 EVECHE\1 MAILS-REUNIONS-RAPPORTS\2014 12 08 Formation SAGEP\Base\EVECHE_LOGO_FIN_2007_redimensionner_redimensionn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37" y="747881"/>
            <a:ext cx="2171299" cy="153602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79512" y="2296366"/>
            <a:ext cx="8784976" cy="384721"/>
          </a:xfrm>
          <a:prstGeom prst="rect">
            <a:avLst/>
          </a:prstGeom>
          <a:solidFill>
            <a:srgbClr val="FF33CC"/>
          </a:solidFill>
        </p:spPr>
        <p:txBody>
          <a:bodyPr wrap="square">
            <a:spAutoFit/>
          </a:bodyPr>
          <a:lstStyle/>
          <a:p>
            <a:r>
              <a:rPr lang="fr-BE" sz="1900" b="1" u="sng" dirty="0" smtClean="0"/>
              <a:t>LE REGISTRE UBO</a:t>
            </a:r>
            <a:endParaRPr lang="fr-BE" sz="1900" b="1" u="sng" dirty="0"/>
          </a:p>
        </p:txBody>
      </p:sp>
      <p:sp>
        <p:nvSpPr>
          <p:cNvPr id="4" name="ZoneTexte 3"/>
          <p:cNvSpPr txBox="1"/>
          <p:nvPr/>
        </p:nvSpPr>
        <p:spPr>
          <a:xfrm>
            <a:off x="179512" y="2924944"/>
            <a:ext cx="8784976" cy="2862322"/>
          </a:xfrm>
          <a:prstGeom prst="rect">
            <a:avLst/>
          </a:prstGeom>
          <a:noFill/>
        </p:spPr>
        <p:txBody>
          <a:bodyPr wrap="square" rtlCol="0">
            <a:spAutoFit/>
          </a:bodyPr>
          <a:lstStyle/>
          <a:p>
            <a:pPr marL="285750" indent="-285750">
              <a:buFont typeface="Arial" panose="020B0604020202020204" pitchFamily="34" charset="0"/>
              <a:buChar char="•"/>
            </a:pPr>
            <a:r>
              <a:rPr lang="fr-BE" dirty="0" smtClean="0"/>
              <a:t>La confirmation annuelle : à ne pas oublier !</a:t>
            </a:r>
          </a:p>
          <a:p>
            <a:pPr marL="285750" indent="-285750">
              <a:buFont typeface="Arial" panose="020B0604020202020204" pitchFamily="34" charset="0"/>
              <a:buChar char="•"/>
            </a:pPr>
            <a:endParaRPr lang="fr-BE" dirty="0"/>
          </a:p>
          <a:p>
            <a:pPr lvl="0"/>
            <a:r>
              <a:rPr lang="fr-BE" dirty="0" smtClean="0"/>
              <a:t>En principe, toutes les ASBL sont bien inscrites au registre UBO. Il importe maintenant de ne pas oublier :</a:t>
            </a:r>
          </a:p>
          <a:p>
            <a:pPr lvl="0"/>
            <a:endParaRPr lang="fr-BE" dirty="0"/>
          </a:p>
          <a:p>
            <a:pPr marL="285750" lvl="0" indent="-285750">
              <a:buFont typeface="Wingdings" panose="05000000000000000000" pitchFamily="2" charset="2"/>
              <a:buChar char="à"/>
            </a:pPr>
            <a:r>
              <a:rPr lang="fr-BE" dirty="0" smtClean="0">
                <a:sym typeface="Wingdings" panose="05000000000000000000" pitchFamily="2" charset="2"/>
              </a:rPr>
              <a:t>De le mettre à jour lors de chaque changement </a:t>
            </a:r>
          </a:p>
          <a:p>
            <a:pPr marL="285750" lvl="0" indent="-285750">
              <a:buFont typeface="Wingdings" panose="05000000000000000000" pitchFamily="2" charset="2"/>
              <a:buChar char="à"/>
            </a:pPr>
            <a:endParaRPr lang="fr-BE" dirty="0" smtClean="0">
              <a:sym typeface="Wingdings" panose="05000000000000000000" pitchFamily="2" charset="2"/>
            </a:endParaRPr>
          </a:p>
          <a:p>
            <a:pPr marL="285750" lvl="0" indent="-285750">
              <a:buFont typeface="Wingdings" panose="05000000000000000000" pitchFamily="2" charset="2"/>
              <a:buChar char="à"/>
            </a:pPr>
            <a:r>
              <a:rPr lang="fr-BE" dirty="0" smtClean="0">
                <a:sym typeface="Wingdings" panose="05000000000000000000" pitchFamily="2" charset="2"/>
              </a:rPr>
              <a:t>De confirmer annuellement qu’il est bien à jour, même si aucun changement n’est intervenu</a:t>
            </a:r>
            <a:endParaRPr lang="fr-BE" dirty="0" smtClean="0"/>
          </a:p>
          <a:p>
            <a:endParaRPr lang="fr-BE" dirty="0"/>
          </a:p>
        </p:txBody>
      </p:sp>
    </p:spTree>
    <p:extLst>
      <p:ext uri="{BB962C8B-B14F-4D97-AF65-F5344CB8AC3E}">
        <p14:creationId xmlns:p14="http://schemas.microsoft.com/office/powerpoint/2010/main" val="230433991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B7FCFC4F-0CC0-42F6-9F8B-A144D7558766}" type="slidenum">
              <a:rPr lang="fr-FR" smtClean="0"/>
              <a:pPr/>
              <a:t>36</a:t>
            </a:fld>
            <a:endParaRPr lang="fr-FR" dirty="0"/>
          </a:p>
        </p:txBody>
      </p:sp>
      <p:sp>
        <p:nvSpPr>
          <p:cNvPr id="5" name="Titre 1"/>
          <p:cNvSpPr txBox="1">
            <a:spLocks/>
          </p:cNvSpPr>
          <p:nvPr/>
        </p:nvSpPr>
        <p:spPr>
          <a:xfrm>
            <a:off x="2192542" y="903827"/>
            <a:ext cx="6051866" cy="1224136"/>
          </a:xfrm>
          <a:prstGeom prst="rect">
            <a:avLst/>
          </a:prstGeom>
          <a:solidFill>
            <a:srgbClr val="FFC000"/>
          </a:solidFill>
        </p:spPr>
        <p:txBody>
          <a:bodyPr>
            <a:normAutofit fontScale="90000" lnSpcReduction="10000"/>
          </a:bodyPr>
          <a:lstStyle>
            <a:lvl1pPr algn="l" defTabSz="914400" rtl="0" eaLnBrk="1" latinLnBrk="0" hangingPunct="1">
              <a:spcBef>
                <a:spcPct val="0"/>
              </a:spcBef>
              <a:buNone/>
              <a:defRPr sz="4000" kern="1200" spc="-100" baseline="0">
                <a:solidFill>
                  <a:schemeClr val="tx2"/>
                </a:solidFill>
                <a:latin typeface="Constantia" panose="02030602050306030303" pitchFamily="18" charset="0"/>
                <a:ea typeface="+mj-ea"/>
                <a:cs typeface="+mj-cs"/>
              </a:defRPr>
            </a:lvl1pPr>
          </a:lstStyle>
          <a:p>
            <a:pPr algn="ctr"/>
            <a:r>
              <a:rPr lang="fr-BE" sz="2200" b="1" dirty="0" smtClean="0"/>
              <a:t>Formation SAGEP</a:t>
            </a:r>
            <a:br>
              <a:rPr lang="fr-BE" sz="2200" b="1" dirty="0" smtClean="0"/>
            </a:br>
            <a:r>
              <a:rPr lang="fr-BE" sz="3200" b="1" dirty="0" smtClean="0">
                <a:solidFill>
                  <a:srgbClr val="002060"/>
                </a:solidFill>
              </a:rPr>
              <a:t>ASBL</a:t>
            </a:r>
            <a:br>
              <a:rPr lang="fr-BE" sz="3200" b="1" dirty="0" smtClean="0">
                <a:solidFill>
                  <a:srgbClr val="002060"/>
                </a:solidFill>
              </a:rPr>
            </a:br>
            <a:r>
              <a:rPr lang="fr-BE" sz="2000" b="1" dirty="0" smtClean="0">
                <a:solidFill>
                  <a:srgbClr val="002060"/>
                </a:solidFill>
              </a:rPr>
              <a:t>15</a:t>
            </a:r>
            <a:r>
              <a:rPr lang="fr-BE" sz="3200" b="1" dirty="0" smtClean="0">
                <a:solidFill>
                  <a:srgbClr val="002060"/>
                </a:solidFill>
              </a:rPr>
              <a:t>  </a:t>
            </a:r>
            <a:r>
              <a:rPr lang="fr-BE" sz="2000" b="1" dirty="0" smtClean="0">
                <a:solidFill>
                  <a:srgbClr val="002060"/>
                </a:solidFill>
                <a:latin typeface="Times New Roman" panose="02020603050405020304" pitchFamily="18" charset="0"/>
                <a:cs typeface="Times New Roman" panose="02020603050405020304" pitchFamily="18" charset="0"/>
              </a:rPr>
              <a:t>mai   2023</a:t>
            </a:r>
            <a:endParaRPr lang="fr-FR" sz="2000" b="1" dirty="0">
              <a:solidFill>
                <a:srgbClr val="002060"/>
              </a:solidFill>
              <a:latin typeface="Times New Roman" panose="02020603050405020304" pitchFamily="18" charset="0"/>
              <a:cs typeface="Times New Roman" panose="02020603050405020304" pitchFamily="18" charset="0"/>
            </a:endParaRPr>
          </a:p>
        </p:txBody>
      </p:sp>
      <p:sp>
        <p:nvSpPr>
          <p:cNvPr id="6" name="ZoneTexte 5"/>
          <p:cNvSpPr txBox="1"/>
          <p:nvPr/>
        </p:nvSpPr>
        <p:spPr>
          <a:xfrm>
            <a:off x="1112422" y="2636912"/>
            <a:ext cx="7131986" cy="400110"/>
          </a:xfrm>
          <a:prstGeom prst="rect">
            <a:avLst/>
          </a:prstGeom>
          <a:solidFill>
            <a:schemeClr val="bg1"/>
          </a:solidFill>
        </p:spPr>
        <p:txBody>
          <a:bodyPr wrap="square" rtlCol="0">
            <a:spAutoFit/>
          </a:bodyPr>
          <a:lstStyle/>
          <a:p>
            <a:pPr algn="ctr"/>
            <a:endParaRPr lang="fr-BE" sz="2000" b="1" i="1" dirty="0">
              <a:solidFill>
                <a:srgbClr val="002060"/>
              </a:solidFill>
              <a:effectLst>
                <a:outerShdw blurRad="38100" dist="38100" dir="2700000" algn="tl">
                  <a:srgbClr val="000000">
                    <a:alpha val="43137"/>
                  </a:srgbClr>
                </a:outerShdw>
              </a:effectLst>
              <a:latin typeface="Times" pitchFamily="18" charset="0"/>
            </a:endParaRPr>
          </a:p>
        </p:txBody>
      </p:sp>
      <p:pic>
        <p:nvPicPr>
          <p:cNvPr id="7" name="Picture 3" descr="C:\$DATA05 EVECHE\1 MAILS-REUNIONS-RAPPORTS\2014 12 08 Formation SAGEP\Base\EVECHE_LOGO_FIN_2007_redimensionner_redimensionn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37" y="747881"/>
            <a:ext cx="2171299" cy="153602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79512" y="2296366"/>
            <a:ext cx="8784976" cy="384721"/>
          </a:xfrm>
          <a:prstGeom prst="rect">
            <a:avLst/>
          </a:prstGeom>
          <a:solidFill>
            <a:srgbClr val="FF33CC"/>
          </a:solidFill>
        </p:spPr>
        <p:txBody>
          <a:bodyPr wrap="square">
            <a:spAutoFit/>
          </a:bodyPr>
          <a:lstStyle/>
          <a:p>
            <a:r>
              <a:rPr lang="fr-BE" sz="1900" b="1" u="sng" dirty="0" smtClean="0"/>
              <a:t>LE REGISTRE UBO</a:t>
            </a:r>
            <a:endParaRPr lang="fr-BE" sz="1900" b="1" u="sng" dirty="0"/>
          </a:p>
        </p:txBody>
      </p:sp>
      <p:sp>
        <p:nvSpPr>
          <p:cNvPr id="4" name="ZoneTexte 3"/>
          <p:cNvSpPr txBox="1"/>
          <p:nvPr/>
        </p:nvSpPr>
        <p:spPr>
          <a:xfrm>
            <a:off x="179512" y="2924944"/>
            <a:ext cx="8784976" cy="4247317"/>
          </a:xfrm>
          <a:prstGeom prst="rect">
            <a:avLst/>
          </a:prstGeom>
          <a:noFill/>
        </p:spPr>
        <p:txBody>
          <a:bodyPr wrap="square" rtlCol="0">
            <a:spAutoFit/>
          </a:bodyPr>
          <a:lstStyle/>
          <a:p>
            <a:pPr marL="285750" indent="-285750">
              <a:buFont typeface="Arial" panose="020B0604020202020204" pitchFamily="34" charset="0"/>
              <a:buChar char="•"/>
            </a:pPr>
            <a:r>
              <a:rPr lang="fr-BE" dirty="0" smtClean="0"/>
              <a:t>La confirmation annuelle : à ne pas oublier !</a:t>
            </a:r>
          </a:p>
          <a:p>
            <a:pPr marL="285750" indent="-285750">
              <a:buFont typeface="Arial" panose="020B0604020202020204" pitchFamily="34" charset="0"/>
              <a:buChar char="•"/>
            </a:pPr>
            <a:endParaRPr lang="fr-BE" dirty="0"/>
          </a:p>
          <a:p>
            <a:pPr lvl="0"/>
            <a:r>
              <a:rPr lang="fr-BE" dirty="0" smtClean="0"/>
              <a:t>En principe, toutes les ASBL sont bien inscrites au registre UBO. Il importe maintenant de ne pas oublier :</a:t>
            </a:r>
          </a:p>
          <a:p>
            <a:pPr lvl="0"/>
            <a:endParaRPr lang="fr-BE" dirty="0"/>
          </a:p>
          <a:p>
            <a:pPr marL="285750" lvl="0" indent="-285750">
              <a:buFont typeface="Wingdings" panose="05000000000000000000" pitchFamily="2" charset="2"/>
              <a:buChar char="à"/>
            </a:pPr>
            <a:r>
              <a:rPr lang="fr-BE" b="1" dirty="0" smtClean="0">
                <a:solidFill>
                  <a:srgbClr val="00B050"/>
                </a:solidFill>
                <a:effectLst>
                  <a:outerShdw blurRad="38100" dist="38100" dir="2700000" algn="tl">
                    <a:srgbClr val="000000">
                      <a:alpha val="43137"/>
                    </a:srgbClr>
                  </a:outerShdw>
                </a:effectLst>
                <a:sym typeface="Wingdings" panose="05000000000000000000" pitchFamily="2" charset="2"/>
              </a:rPr>
              <a:t>De le mettre à jour lors de chaque changement </a:t>
            </a:r>
          </a:p>
          <a:p>
            <a:pPr marL="285750" lvl="0" indent="-285750">
              <a:buFont typeface="Wingdings" panose="05000000000000000000" pitchFamily="2" charset="2"/>
              <a:buChar char="à"/>
            </a:pPr>
            <a:endParaRPr lang="fr-BE" b="1" dirty="0" smtClean="0">
              <a:solidFill>
                <a:srgbClr val="00B050"/>
              </a:solidFill>
              <a:effectLst>
                <a:outerShdw blurRad="38100" dist="38100" dir="2700000" algn="tl">
                  <a:srgbClr val="000000">
                    <a:alpha val="43137"/>
                  </a:srgbClr>
                </a:outerShdw>
              </a:effectLst>
              <a:sym typeface="Wingdings" panose="05000000000000000000" pitchFamily="2" charset="2"/>
            </a:endParaRPr>
          </a:p>
          <a:p>
            <a:pPr marL="285750" lvl="0" indent="-285750">
              <a:buFont typeface="Wingdings" panose="05000000000000000000" pitchFamily="2" charset="2"/>
              <a:buChar char="à"/>
            </a:pPr>
            <a:r>
              <a:rPr lang="fr-BE" b="1" dirty="0" smtClean="0">
                <a:solidFill>
                  <a:srgbClr val="00B050"/>
                </a:solidFill>
                <a:effectLst>
                  <a:outerShdw blurRad="38100" dist="38100" dir="2700000" algn="tl">
                    <a:srgbClr val="000000">
                      <a:alpha val="43137"/>
                    </a:srgbClr>
                  </a:outerShdw>
                </a:effectLst>
                <a:sym typeface="Wingdings" panose="05000000000000000000" pitchFamily="2" charset="2"/>
              </a:rPr>
              <a:t>De confirmer annuellement qu’il est bien à jour, même si aucun changement n’est intervenu</a:t>
            </a:r>
          </a:p>
          <a:p>
            <a:r>
              <a:rPr lang="fr-BE" i="1" dirty="0"/>
              <a:t>Cette confirmation devra être réalisée tous les ans avec comme date limite la date anniversaire de votre dernière déclaration. Dès lors, si vous réalisez votre confirmation annuelle ce jour, soit le </a:t>
            </a:r>
            <a:r>
              <a:rPr lang="fr-BE" i="1" dirty="0" smtClean="0"/>
              <a:t>15 mai 2023, </a:t>
            </a:r>
            <a:r>
              <a:rPr lang="fr-BE" i="1" dirty="0"/>
              <a:t>vous devrez réaliser cette confirmation annuelle avant le 15 </a:t>
            </a:r>
            <a:r>
              <a:rPr lang="fr-BE" i="1" dirty="0" smtClean="0"/>
              <a:t>mai 2024, </a:t>
            </a:r>
            <a:r>
              <a:rPr lang="fr-BE" i="1" dirty="0"/>
              <a:t>et ainsi de suite… </a:t>
            </a:r>
          </a:p>
          <a:p>
            <a:pPr marL="285750" lvl="0" indent="-285750">
              <a:buFont typeface="Wingdings" panose="05000000000000000000" pitchFamily="2" charset="2"/>
              <a:buChar char="à"/>
            </a:pPr>
            <a:endParaRPr lang="fr-BE" b="1" dirty="0" smtClean="0">
              <a:solidFill>
                <a:srgbClr val="00B050"/>
              </a:solidFill>
              <a:effectLst>
                <a:outerShdw blurRad="38100" dist="38100" dir="2700000" algn="tl">
                  <a:srgbClr val="000000">
                    <a:alpha val="43137"/>
                  </a:srgbClr>
                </a:outerShdw>
              </a:effectLst>
            </a:endParaRPr>
          </a:p>
          <a:p>
            <a:endParaRPr lang="fr-BE" dirty="0"/>
          </a:p>
        </p:txBody>
      </p:sp>
    </p:spTree>
    <p:extLst>
      <p:ext uri="{BB962C8B-B14F-4D97-AF65-F5344CB8AC3E}">
        <p14:creationId xmlns:p14="http://schemas.microsoft.com/office/powerpoint/2010/main" val="371828898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B7FCFC4F-0CC0-42F6-9F8B-A144D7558766}" type="slidenum">
              <a:rPr lang="fr-FR" smtClean="0"/>
              <a:pPr/>
              <a:t>37</a:t>
            </a:fld>
            <a:endParaRPr lang="fr-FR" dirty="0"/>
          </a:p>
        </p:txBody>
      </p:sp>
      <p:sp>
        <p:nvSpPr>
          <p:cNvPr id="5" name="Titre 1"/>
          <p:cNvSpPr txBox="1">
            <a:spLocks/>
          </p:cNvSpPr>
          <p:nvPr/>
        </p:nvSpPr>
        <p:spPr>
          <a:xfrm>
            <a:off x="2192542" y="903827"/>
            <a:ext cx="6051866" cy="1224136"/>
          </a:xfrm>
          <a:prstGeom prst="rect">
            <a:avLst/>
          </a:prstGeom>
          <a:solidFill>
            <a:srgbClr val="FFC000"/>
          </a:solidFill>
        </p:spPr>
        <p:txBody>
          <a:bodyPr>
            <a:normAutofit fontScale="90000" lnSpcReduction="10000"/>
          </a:bodyPr>
          <a:lstStyle>
            <a:lvl1pPr algn="l" defTabSz="914400" rtl="0" eaLnBrk="1" latinLnBrk="0" hangingPunct="1">
              <a:spcBef>
                <a:spcPct val="0"/>
              </a:spcBef>
              <a:buNone/>
              <a:defRPr sz="4000" kern="1200" spc="-100" baseline="0">
                <a:solidFill>
                  <a:schemeClr val="tx2"/>
                </a:solidFill>
                <a:latin typeface="Constantia" panose="02030602050306030303" pitchFamily="18" charset="0"/>
                <a:ea typeface="+mj-ea"/>
                <a:cs typeface="+mj-cs"/>
              </a:defRPr>
            </a:lvl1pPr>
          </a:lstStyle>
          <a:p>
            <a:pPr algn="ctr"/>
            <a:r>
              <a:rPr lang="fr-BE" sz="2200" b="1" dirty="0" smtClean="0"/>
              <a:t>Formation SAGEP</a:t>
            </a:r>
            <a:br>
              <a:rPr lang="fr-BE" sz="2200" b="1" dirty="0" smtClean="0"/>
            </a:br>
            <a:r>
              <a:rPr lang="fr-BE" sz="3200" b="1" dirty="0" smtClean="0">
                <a:solidFill>
                  <a:srgbClr val="002060"/>
                </a:solidFill>
              </a:rPr>
              <a:t>ASBL</a:t>
            </a:r>
            <a:br>
              <a:rPr lang="fr-BE" sz="3200" b="1" dirty="0" smtClean="0">
                <a:solidFill>
                  <a:srgbClr val="002060"/>
                </a:solidFill>
              </a:rPr>
            </a:br>
            <a:r>
              <a:rPr lang="fr-BE" sz="2000" b="1" dirty="0" smtClean="0">
                <a:solidFill>
                  <a:srgbClr val="002060"/>
                </a:solidFill>
              </a:rPr>
              <a:t>15</a:t>
            </a:r>
            <a:r>
              <a:rPr lang="fr-BE" sz="3200" b="1" dirty="0" smtClean="0">
                <a:solidFill>
                  <a:srgbClr val="002060"/>
                </a:solidFill>
              </a:rPr>
              <a:t>  </a:t>
            </a:r>
            <a:r>
              <a:rPr lang="fr-BE" sz="2000" b="1" dirty="0" smtClean="0">
                <a:solidFill>
                  <a:srgbClr val="002060"/>
                </a:solidFill>
                <a:latin typeface="Times New Roman" panose="02020603050405020304" pitchFamily="18" charset="0"/>
                <a:cs typeface="Times New Roman" panose="02020603050405020304" pitchFamily="18" charset="0"/>
              </a:rPr>
              <a:t>mai   2023</a:t>
            </a:r>
            <a:endParaRPr lang="fr-FR" sz="2000" b="1" dirty="0">
              <a:solidFill>
                <a:srgbClr val="002060"/>
              </a:solidFill>
              <a:latin typeface="Times New Roman" panose="02020603050405020304" pitchFamily="18" charset="0"/>
              <a:cs typeface="Times New Roman" panose="02020603050405020304" pitchFamily="18" charset="0"/>
            </a:endParaRPr>
          </a:p>
        </p:txBody>
      </p:sp>
      <p:sp>
        <p:nvSpPr>
          <p:cNvPr id="6" name="ZoneTexte 5"/>
          <p:cNvSpPr txBox="1"/>
          <p:nvPr/>
        </p:nvSpPr>
        <p:spPr>
          <a:xfrm>
            <a:off x="1112422" y="2636912"/>
            <a:ext cx="7131986" cy="400110"/>
          </a:xfrm>
          <a:prstGeom prst="rect">
            <a:avLst/>
          </a:prstGeom>
          <a:solidFill>
            <a:schemeClr val="bg1"/>
          </a:solidFill>
        </p:spPr>
        <p:txBody>
          <a:bodyPr wrap="square" rtlCol="0">
            <a:spAutoFit/>
          </a:bodyPr>
          <a:lstStyle/>
          <a:p>
            <a:pPr algn="ctr"/>
            <a:endParaRPr lang="fr-BE" sz="2000" b="1" i="1" dirty="0">
              <a:solidFill>
                <a:srgbClr val="002060"/>
              </a:solidFill>
              <a:effectLst>
                <a:outerShdw blurRad="38100" dist="38100" dir="2700000" algn="tl">
                  <a:srgbClr val="000000">
                    <a:alpha val="43137"/>
                  </a:srgbClr>
                </a:outerShdw>
              </a:effectLst>
              <a:latin typeface="Times" pitchFamily="18" charset="0"/>
            </a:endParaRPr>
          </a:p>
        </p:txBody>
      </p:sp>
      <p:pic>
        <p:nvPicPr>
          <p:cNvPr id="7" name="Picture 3" descr="C:\$DATA05 EVECHE\1 MAILS-REUNIONS-RAPPORTS\2014 12 08 Formation SAGEP\Base\EVECHE_LOGO_FIN_2007_redimensionner_redimensionn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37" y="747881"/>
            <a:ext cx="2171299" cy="153602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79512" y="2296366"/>
            <a:ext cx="8784976" cy="384721"/>
          </a:xfrm>
          <a:prstGeom prst="rect">
            <a:avLst/>
          </a:prstGeom>
          <a:solidFill>
            <a:srgbClr val="FF33CC"/>
          </a:solidFill>
        </p:spPr>
        <p:txBody>
          <a:bodyPr wrap="square">
            <a:spAutoFit/>
          </a:bodyPr>
          <a:lstStyle/>
          <a:p>
            <a:r>
              <a:rPr lang="fr-BE" sz="1900" b="1" u="sng" dirty="0" smtClean="0"/>
              <a:t>LE REGISTRE UBO</a:t>
            </a:r>
            <a:endParaRPr lang="fr-BE" sz="1900" b="1" u="sng" dirty="0"/>
          </a:p>
        </p:txBody>
      </p:sp>
      <p:sp>
        <p:nvSpPr>
          <p:cNvPr id="4" name="ZoneTexte 3"/>
          <p:cNvSpPr txBox="1"/>
          <p:nvPr/>
        </p:nvSpPr>
        <p:spPr>
          <a:xfrm>
            <a:off x="179512" y="2801544"/>
            <a:ext cx="8784976" cy="1477328"/>
          </a:xfrm>
          <a:prstGeom prst="rect">
            <a:avLst/>
          </a:prstGeom>
          <a:noFill/>
        </p:spPr>
        <p:txBody>
          <a:bodyPr wrap="square" rtlCol="0">
            <a:spAutoFit/>
          </a:bodyPr>
          <a:lstStyle/>
          <a:p>
            <a:pPr marL="285750" indent="-285750">
              <a:buFont typeface="Arial" panose="020B0604020202020204" pitchFamily="34" charset="0"/>
              <a:buChar char="•"/>
            </a:pPr>
            <a:r>
              <a:rPr lang="fr-BE" dirty="0" smtClean="0"/>
              <a:t>La confirmation annuelle : à ne pas oublier !</a:t>
            </a:r>
          </a:p>
          <a:p>
            <a:pPr marL="285750" indent="-285750">
              <a:buFont typeface="Arial" panose="020B0604020202020204" pitchFamily="34" charset="0"/>
              <a:buChar char="•"/>
            </a:pPr>
            <a:endParaRPr lang="fr-BE" dirty="0"/>
          </a:p>
          <a:p>
            <a:pPr lvl="0"/>
            <a:r>
              <a:rPr lang="fr-BE" b="1" dirty="0" smtClean="0">
                <a:solidFill>
                  <a:srgbClr val="7030A0"/>
                </a:solidFill>
                <a:effectLst>
                  <a:outerShdw blurRad="38100" dist="38100" dir="2700000" algn="tl">
                    <a:srgbClr val="000000">
                      <a:alpha val="43137"/>
                    </a:srgbClr>
                  </a:outerShdw>
                </a:effectLst>
              </a:rPr>
              <a:t>Procédure</a:t>
            </a:r>
            <a:endParaRPr lang="fr-BE" b="1" i="1" dirty="0">
              <a:solidFill>
                <a:srgbClr val="7030A0"/>
              </a:solidFill>
              <a:effectLst>
                <a:outerShdw blurRad="38100" dist="38100" dir="2700000" algn="tl">
                  <a:srgbClr val="000000">
                    <a:alpha val="43137"/>
                  </a:srgbClr>
                </a:outerShdw>
              </a:effectLst>
            </a:endParaRPr>
          </a:p>
          <a:p>
            <a:pPr marL="285750" lvl="0" indent="-285750">
              <a:buFont typeface="Wingdings" panose="05000000000000000000" pitchFamily="2" charset="2"/>
              <a:buChar char="à"/>
            </a:pPr>
            <a:endParaRPr lang="fr-BE" b="1" dirty="0" smtClean="0">
              <a:solidFill>
                <a:srgbClr val="00B050"/>
              </a:solidFill>
              <a:effectLst>
                <a:outerShdw blurRad="38100" dist="38100" dir="2700000" algn="tl">
                  <a:srgbClr val="000000">
                    <a:alpha val="43137"/>
                  </a:srgbClr>
                </a:outerShdw>
              </a:effectLst>
            </a:endParaRPr>
          </a:p>
          <a:p>
            <a:endParaRPr lang="fr-BE" dirty="0"/>
          </a:p>
        </p:txBody>
      </p:sp>
      <p:sp>
        <p:nvSpPr>
          <p:cNvPr id="9" name="Rectangle 8"/>
          <p:cNvSpPr/>
          <p:nvPr/>
        </p:nvSpPr>
        <p:spPr>
          <a:xfrm>
            <a:off x="207756" y="3789040"/>
            <a:ext cx="8756732" cy="2706895"/>
          </a:xfrm>
          <a:prstGeom prst="rect">
            <a:avLst/>
          </a:prstGeom>
        </p:spPr>
        <p:txBody>
          <a:bodyPr wrap="square">
            <a:spAutoFit/>
          </a:bodyPr>
          <a:lstStyle/>
          <a:p>
            <a:pPr>
              <a:lnSpc>
                <a:spcPct val="115000"/>
              </a:lnSpc>
              <a:spcAft>
                <a:spcPts val="1000"/>
              </a:spcAft>
            </a:pPr>
            <a:r>
              <a:rPr lang="fr-BE" u="sng" dirty="0">
                <a:latin typeface="Calibri" panose="020F0502020204030204" pitchFamily="34" charset="0"/>
                <a:ea typeface="Calibri" panose="020F0502020204030204" pitchFamily="34" charset="0"/>
                <a:cs typeface="Times New Roman" panose="02020603050405020304" pitchFamily="18" charset="0"/>
              </a:rPr>
              <a:t>0/ Etape préliminaire </a:t>
            </a:r>
            <a:endParaRPr lang="fr-BE"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fr-BE" dirty="0">
                <a:latin typeface="Calibri" panose="020F0502020204030204" pitchFamily="34" charset="0"/>
                <a:ea typeface="Calibri" panose="020F0502020204030204" pitchFamily="34" charset="0"/>
                <a:cs typeface="Times New Roman" panose="02020603050405020304" pitchFamily="18" charset="0"/>
              </a:rPr>
              <a:t>Rendez-vous sur la plateforme </a:t>
            </a:r>
            <a:r>
              <a:rPr lang="fr-BE" dirty="0" err="1">
                <a:latin typeface="Calibri" panose="020F0502020204030204" pitchFamily="34" charset="0"/>
                <a:ea typeface="Calibri" panose="020F0502020204030204" pitchFamily="34" charset="0"/>
                <a:cs typeface="Times New Roman" panose="02020603050405020304" pitchFamily="18" charset="0"/>
              </a:rPr>
              <a:t>MyMinFin</a:t>
            </a:r>
            <a:r>
              <a:rPr lang="fr-BE" dirty="0">
                <a:latin typeface="Calibri" panose="020F0502020204030204" pitchFamily="34" charset="0"/>
                <a:ea typeface="Calibri" panose="020F0502020204030204" pitchFamily="34" charset="0"/>
                <a:cs typeface="Times New Roman" panose="02020603050405020304" pitchFamily="18" charset="0"/>
              </a:rPr>
              <a:t> : </a:t>
            </a:r>
            <a:r>
              <a:rPr lang="fr-BE"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3"/>
              </a:rPr>
              <a:t>https://eservices.minfin.fgov.be/myminfin-web/</a:t>
            </a:r>
            <a:r>
              <a:rPr lang="fr-BE" dirty="0">
                <a:latin typeface="Calibri" panose="020F0502020204030204" pitchFamily="34" charset="0"/>
                <a:ea typeface="Calibri" panose="020F0502020204030204" pitchFamily="34" charset="0"/>
                <a:cs typeface="Times New Roman" panose="02020603050405020304" pitchFamily="18" charset="0"/>
              </a:rPr>
              <a:t> </a:t>
            </a:r>
          </a:p>
          <a:p>
            <a:pPr>
              <a:lnSpc>
                <a:spcPct val="115000"/>
              </a:lnSpc>
              <a:spcAft>
                <a:spcPts val="1000"/>
              </a:spcAft>
            </a:pPr>
            <a:r>
              <a:rPr lang="fr-BE" dirty="0">
                <a:latin typeface="Calibri" panose="020F0502020204030204" pitchFamily="34" charset="0"/>
                <a:ea typeface="Calibri" panose="020F0502020204030204" pitchFamily="34" charset="0"/>
                <a:cs typeface="Times New Roman" panose="02020603050405020304" pitchFamily="18" charset="0"/>
              </a:rPr>
              <a:t>Cliquez sur « Registre UBO » dans la rubrique « Liens utiles » et connectez-vous avec votre lecteur de carte d’identité ou l’application </a:t>
            </a:r>
            <a:r>
              <a:rPr lang="fr-BE" dirty="0" err="1">
                <a:latin typeface="Calibri" panose="020F0502020204030204" pitchFamily="34" charset="0"/>
                <a:ea typeface="Calibri" panose="020F0502020204030204" pitchFamily="34" charset="0"/>
                <a:cs typeface="Times New Roman" panose="02020603050405020304" pitchFamily="18" charset="0"/>
              </a:rPr>
              <a:t>Itsme</a:t>
            </a:r>
            <a:r>
              <a:rPr lang="fr-BE" dirty="0">
                <a:latin typeface="Calibri" panose="020F0502020204030204" pitchFamily="34" charset="0"/>
                <a:ea typeface="Calibri" panose="020F0502020204030204" pitchFamily="34" charset="0"/>
                <a:cs typeface="Times New Roman" panose="02020603050405020304" pitchFamily="18" charset="0"/>
              </a:rPr>
              <a:t>. </a:t>
            </a:r>
          </a:p>
          <a:p>
            <a:pPr>
              <a:lnSpc>
                <a:spcPct val="115000"/>
              </a:lnSpc>
              <a:spcAft>
                <a:spcPts val="1000"/>
              </a:spcAft>
            </a:pPr>
            <a:r>
              <a:rPr lang="fr-BE" dirty="0">
                <a:latin typeface="Calibri" panose="020F0502020204030204" pitchFamily="34" charset="0"/>
                <a:ea typeface="Calibri" panose="020F0502020204030204" pitchFamily="34" charset="0"/>
                <a:cs typeface="Times New Roman" panose="02020603050405020304" pitchFamily="18" charset="0"/>
              </a:rPr>
              <a:t>Identifiez-vous ensuite </a:t>
            </a:r>
            <a:r>
              <a:rPr lang="fr-BE" dirty="0" smtClean="0">
                <a:latin typeface="Calibri" panose="020F0502020204030204" pitchFamily="34" charset="0"/>
                <a:ea typeface="Calibri" panose="020F0502020204030204" pitchFamily="34" charset="0"/>
                <a:cs typeface="Times New Roman" panose="02020603050405020304" pitchFamily="18" charset="0"/>
              </a:rPr>
              <a:t>                                                                                                                                       </a:t>
            </a:r>
            <a:r>
              <a:rPr lang="fr-BE" i="1" dirty="0" smtClean="0">
                <a:latin typeface="Calibri" panose="020F0502020204030204" pitchFamily="34" charset="0"/>
                <a:ea typeface="Calibri" panose="020F0502020204030204" pitchFamily="34" charset="0"/>
                <a:cs typeface="Times New Roman" panose="02020603050405020304" pitchFamily="18" charset="0"/>
              </a:rPr>
              <a:t>«</a:t>
            </a:r>
            <a:r>
              <a:rPr lang="fr-BE" i="1" dirty="0">
                <a:latin typeface="Calibri" panose="020F0502020204030204" pitchFamily="34" charset="0"/>
                <a:ea typeface="Calibri" panose="020F0502020204030204" pitchFamily="34" charset="0"/>
                <a:cs typeface="Times New Roman" panose="02020603050405020304" pitchFamily="18" charset="0"/>
              </a:rPr>
              <a:t> au nom d’une entreprise »</a:t>
            </a:r>
            <a:r>
              <a:rPr lang="fr-BE" dirty="0">
                <a:latin typeface="Calibri" panose="020F0502020204030204" pitchFamily="34" charset="0"/>
                <a:ea typeface="Calibri" panose="020F0502020204030204" pitchFamily="34" charset="0"/>
                <a:cs typeface="Times New Roman" panose="02020603050405020304" pitchFamily="18" charset="0"/>
              </a:rPr>
              <a:t> </a:t>
            </a:r>
            <a:r>
              <a:rPr lang="fr-BE" dirty="0" smtClean="0">
                <a:latin typeface="Calibri" panose="020F0502020204030204" pitchFamily="34" charset="0"/>
                <a:ea typeface="Calibri" panose="020F0502020204030204" pitchFamily="34" charset="0"/>
                <a:cs typeface="Times New Roman" panose="02020603050405020304" pitchFamily="18" charset="0"/>
              </a:rPr>
              <a:t>                                                                                                                                       et </a:t>
            </a:r>
            <a:r>
              <a:rPr lang="fr-BE" dirty="0">
                <a:latin typeface="Calibri" panose="020F0502020204030204" pitchFamily="34" charset="0"/>
                <a:ea typeface="Calibri" panose="020F0502020204030204" pitchFamily="34" charset="0"/>
                <a:cs typeface="Times New Roman" panose="02020603050405020304" pitchFamily="18" charset="0"/>
              </a:rPr>
              <a:t>cliquez sur « Continuer »</a:t>
            </a:r>
          </a:p>
        </p:txBody>
      </p:sp>
      <p:pic>
        <p:nvPicPr>
          <p:cNvPr id="10" name="Image 9"/>
          <p:cNvPicPr/>
          <p:nvPr/>
        </p:nvPicPr>
        <p:blipFill rotWithShape="1">
          <a:blip r:embed="rId4"/>
          <a:srcRect l="6449" t="20588" r="7238" b="37353"/>
          <a:stretch/>
        </p:blipFill>
        <p:spPr bwMode="auto">
          <a:xfrm>
            <a:off x="3952172" y="5613444"/>
            <a:ext cx="5040560" cy="120982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6009143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B7FCFC4F-0CC0-42F6-9F8B-A144D7558766}" type="slidenum">
              <a:rPr lang="fr-FR" smtClean="0"/>
              <a:pPr/>
              <a:t>38</a:t>
            </a:fld>
            <a:endParaRPr lang="fr-FR" dirty="0"/>
          </a:p>
        </p:txBody>
      </p:sp>
      <p:sp>
        <p:nvSpPr>
          <p:cNvPr id="5" name="Titre 1"/>
          <p:cNvSpPr txBox="1">
            <a:spLocks/>
          </p:cNvSpPr>
          <p:nvPr/>
        </p:nvSpPr>
        <p:spPr>
          <a:xfrm>
            <a:off x="2192542" y="903827"/>
            <a:ext cx="6051866" cy="1224136"/>
          </a:xfrm>
          <a:prstGeom prst="rect">
            <a:avLst/>
          </a:prstGeom>
          <a:solidFill>
            <a:srgbClr val="FFC000"/>
          </a:solidFill>
        </p:spPr>
        <p:txBody>
          <a:bodyPr>
            <a:normAutofit fontScale="90000" lnSpcReduction="10000"/>
          </a:bodyPr>
          <a:lstStyle>
            <a:lvl1pPr algn="l" defTabSz="914400" rtl="0" eaLnBrk="1" latinLnBrk="0" hangingPunct="1">
              <a:spcBef>
                <a:spcPct val="0"/>
              </a:spcBef>
              <a:buNone/>
              <a:defRPr sz="4000" kern="1200" spc="-100" baseline="0">
                <a:solidFill>
                  <a:schemeClr val="tx2"/>
                </a:solidFill>
                <a:latin typeface="Constantia" panose="02030602050306030303" pitchFamily="18" charset="0"/>
                <a:ea typeface="+mj-ea"/>
                <a:cs typeface="+mj-cs"/>
              </a:defRPr>
            </a:lvl1pPr>
          </a:lstStyle>
          <a:p>
            <a:pPr algn="ctr"/>
            <a:r>
              <a:rPr lang="fr-BE" sz="2200" b="1" dirty="0" smtClean="0"/>
              <a:t>Formation SAGEP</a:t>
            </a:r>
            <a:br>
              <a:rPr lang="fr-BE" sz="2200" b="1" dirty="0" smtClean="0"/>
            </a:br>
            <a:r>
              <a:rPr lang="fr-BE" sz="3200" b="1" dirty="0" smtClean="0">
                <a:solidFill>
                  <a:srgbClr val="002060"/>
                </a:solidFill>
              </a:rPr>
              <a:t>ASBL</a:t>
            </a:r>
            <a:br>
              <a:rPr lang="fr-BE" sz="3200" b="1" dirty="0" smtClean="0">
                <a:solidFill>
                  <a:srgbClr val="002060"/>
                </a:solidFill>
              </a:rPr>
            </a:br>
            <a:r>
              <a:rPr lang="fr-BE" sz="2000" b="1" dirty="0" smtClean="0">
                <a:solidFill>
                  <a:srgbClr val="002060"/>
                </a:solidFill>
              </a:rPr>
              <a:t>15</a:t>
            </a:r>
            <a:r>
              <a:rPr lang="fr-BE" sz="3200" b="1" dirty="0" smtClean="0">
                <a:solidFill>
                  <a:srgbClr val="002060"/>
                </a:solidFill>
              </a:rPr>
              <a:t>  </a:t>
            </a:r>
            <a:r>
              <a:rPr lang="fr-BE" sz="2000" b="1" dirty="0" smtClean="0">
                <a:solidFill>
                  <a:srgbClr val="002060"/>
                </a:solidFill>
                <a:latin typeface="Times New Roman" panose="02020603050405020304" pitchFamily="18" charset="0"/>
                <a:cs typeface="Times New Roman" panose="02020603050405020304" pitchFamily="18" charset="0"/>
              </a:rPr>
              <a:t>mai   2023</a:t>
            </a:r>
            <a:endParaRPr lang="fr-FR" sz="2000" b="1" dirty="0">
              <a:solidFill>
                <a:srgbClr val="002060"/>
              </a:solidFill>
              <a:latin typeface="Times New Roman" panose="02020603050405020304" pitchFamily="18" charset="0"/>
              <a:cs typeface="Times New Roman" panose="02020603050405020304" pitchFamily="18" charset="0"/>
            </a:endParaRPr>
          </a:p>
        </p:txBody>
      </p:sp>
      <p:sp>
        <p:nvSpPr>
          <p:cNvPr id="6" name="ZoneTexte 5"/>
          <p:cNvSpPr txBox="1"/>
          <p:nvPr/>
        </p:nvSpPr>
        <p:spPr>
          <a:xfrm>
            <a:off x="1112422" y="2636912"/>
            <a:ext cx="7131986" cy="400110"/>
          </a:xfrm>
          <a:prstGeom prst="rect">
            <a:avLst/>
          </a:prstGeom>
          <a:solidFill>
            <a:schemeClr val="bg1"/>
          </a:solidFill>
        </p:spPr>
        <p:txBody>
          <a:bodyPr wrap="square" rtlCol="0">
            <a:spAutoFit/>
          </a:bodyPr>
          <a:lstStyle/>
          <a:p>
            <a:pPr algn="ctr"/>
            <a:endParaRPr lang="fr-BE" sz="2000" b="1" i="1" dirty="0">
              <a:solidFill>
                <a:srgbClr val="002060"/>
              </a:solidFill>
              <a:effectLst>
                <a:outerShdw blurRad="38100" dist="38100" dir="2700000" algn="tl">
                  <a:srgbClr val="000000">
                    <a:alpha val="43137"/>
                  </a:srgbClr>
                </a:outerShdw>
              </a:effectLst>
              <a:latin typeface="Times" pitchFamily="18" charset="0"/>
            </a:endParaRPr>
          </a:p>
        </p:txBody>
      </p:sp>
      <p:pic>
        <p:nvPicPr>
          <p:cNvPr id="7" name="Picture 3" descr="C:\$DATA05 EVECHE\1 MAILS-REUNIONS-RAPPORTS\2014 12 08 Formation SAGEP\Base\EVECHE_LOGO_FIN_2007_redimensionner_redimensionn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37" y="747881"/>
            <a:ext cx="2171299" cy="153602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79512" y="2296366"/>
            <a:ext cx="8784976" cy="384721"/>
          </a:xfrm>
          <a:prstGeom prst="rect">
            <a:avLst/>
          </a:prstGeom>
          <a:solidFill>
            <a:srgbClr val="FF33CC"/>
          </a:solidFill>
        </p:spPr>
        <p:txBody>
          <a:bodyPr wrap="square">
            <a:spAutoFit/>
          </a:bodyPr>
          <a:lstStyle/>
          <a:p>
            <a:r>
              <a:rPr lang="fr-BE" sz="1900" b="1" u="sng" dirty="0" smtClean="0"/>
              <a:t>LE REGISTRE UBO</a:t>
            </a:r>
            <a:endParaRPr lang="fr-BE" sz="1900" b="1" u="sng" dirty="0"/>
          </a:p>
        </p:txBody>
      </p:sp>
      <p:sp>
        <p:nvSpPr>
          <p:cNvPr id="4" name="ZoneTexte 3"/>
          <p:cNvSpPr txBox="1"/>
          <p:nvPr/>
        </p:nvSpPr>
        <p:spPr>
          <a:xfrm>
            <a:off x="179512" y="2801544"/>
            <a:ext cx="8784976" cy="1477328"/>
          </a:xfrm>
          <a:prstGeom prst="rect">
            <a:avLst/>
          </a:prstGeom>
          <a:noFill/>
        </p:spPr>
        <p:txBody>
          <a:bodyPr wrap="square" rtlCol="0">
            <a:spAutoFit/>
          </a:bodyPr>
          <a:lstStyle/>
          <a:p>
            <a:pPr marL="285750" indent="-285750">
              <a:buFont typeface="Arial" panose="020B0604020202020204" pitchFamily="34" charset="0"/>
              <a:buChar char="•"/>
            </a:pPr>
            <a:r>
              <a:rPr lang="fr-BE" dirty="0" smtClean="0"/>
              <a:t>La confirmation annuelle : à ne pas oublier !</a:t>
            </a:r>
          </a:p>
          <a:p>
            <a:pPr marL="285750" indent="-285750">
              <a:buFont typeface="Arial" panose="020B0604020202020204" pitchFamily="34" charset="0"/>
              <a:buChar char="•"/>
            </a:pPr>
            <a:endParaRPr lang="fr-BE" dirty="0"/>
          </a:p>
          <a:p>
            <a:pPr lvl="0"/>
            <a:r>
              <a:rPr lang="fr-BE" b="1" dirty="0" smtClean="0">
                <a:solidFill>
                  <a:srgbClr val="7030A0"/>
                </a:solidFill>
                <a:effectLst>
                  <a:outerShdw blurRad="38100" dist="38100" dir="2700000" algn="tl">
                    <a:srgbClr val="000000">
                      <a:alpha val="43137"/>
                    </a:srgbClr>
                  </a:outerShdw>
                </a:effectLst>
              </a:rPr>
              <a:t>Procédure</a:t>
            </a:r>
            <a:endParaRPr lang="fr-BE" b="1" i="1" dirty="0">
              <a:solidFill>
                <a:srgbClr val="7030A0"/>
              </a:solidFill>
              <a:effectLst>
                <a:outerShdw blurRad="38100" dist="38100" dir="2700000" algn="tl">
                  <a:srgbClr val="000000">
                    <a:alpha val="43137"/>
                  </a:srgbClr>
                </a:outerShdw>
              </a:effectLst>
            </a:endParaRPr>
          </a:p>
          <a:p>
            <a:pPr marL="285750" lvl="0" indent="-285750">
              <a:buFont typeface="Wingdings" panose="05000000000000000000" pitchFamily="2" charset="2"/>
              <a:buChar char="à"/>
            </a:pPr>
            <a:endParaRPr lang="fr-BE" b="1" dirty="0" smtClean="0">
              <a:solidFill>
                <a:srgbClr val="00B050"/>
              </a:solidFill>
              <a:effectLst>
                <a:outerShdw blurRad="38100" dist="38100" dir="2700000" algn="tl">
                  <a:srgbClr val="000000">
                    <a:alpha val="43137"/>
                  </a:srgbClr>
                </a:outerShdw>
              </a:effectLst>
            </a:endParaRPr>
          </a:p>
          <a:p>
            <a:endParaRPr lang="fr-BE" dirty="0"/>
          </a:p>
        </p:txBody>
      </p:sp>
      <p:sp>
        <p:nvSpPr>
          <p:cNvPr id="9" name="Rectangle 8"/>
          <p:cNvSpPr/>
          <p:nvPr/>
        </p:nvSpPr>
        <p:spPr>
          <a:xfrm>
            <a:off x="207756" y="3789040"/>
            <a:ext cx="8756732" cy="1157496"/>
          </a:xfrm>
          <a:prstGeom prst="rect">
            <a:avLst/>
          </a:prstGeom>
        </p:spPr>
        <p:txBody>
          <a:bodyPr wrap="square">
            <a:spAutoFit/>
          </a:bodyPr>
          <a:lstStyle/>
          <a:p>
            <a:pPr>
              <a:lnSpc>
                <a:spcPct val="115000"/>
              </a:lnSpc>
              <a:spcAft>
                <a:spcPts val="1000"/>
              </a:spcAft>
            </a:pPr>
            <a:r>
              <a:rPr lang="fr-FR" u="sng" dirty="0">
                <a:latin typeface="Calibri" panose="020F0502020204030204" pitchFamily="34" charset="0"/>
                <a:ea typeface="Calibri" panose="020F0502020204030204" pitchFamily="34" charset="0"/>
                <a:cs typeface="Times New Roman" panose="02020603050405020304" pitchFamily="18" charset="0"/>
              </a:rPr>
              <a:t>1/ Sélectionnez votre entité</a:t>
            </a:r>
          </a:p>
          <a:p>
            <a:pPr>
              <a:lnSpc>
                <a:spcPct val="115000"/>
              </a:lnSpc>
              <a:spcAft>
                <a:spcPts val="1000"/>
              </a:spcAft>
            </a:pPr>
            <a:r>
              <a:rPr lang="fr-FR" dirty="0">
                <a:latin typeface="Calibri" panose="020F0502020204030204" pitchFamily="34" charset="0"/>
                <a:ea typeface="Calibri" panose="020F0502020204030204" pitchFamily="34" charset="0"/>
                <a:cs typeface="Times New Roman" panose="02020603050405020304" pitchFamily="18" charset="0"/>
              </a:rPr>
              <a:t>Pour avoir accès à la fiche de données de votre association, vous devez ensuite cliquer sur </a:t>
            </a:r>
            <a:r>
              <a:rPr lang="fr-FR" dirty="0" smtClean="0">
                <a:latin typeface="Calibri" panose="020F0502020204030204" pitchFamily="34" charset="0"/>
                <a:ea typeface="Calibri" panose="020F0502020204030204" pitchFamily="34" charset="0"/>
                <a:cs typeface="Times New Roman" panose="02020603050405020304" pitchFamily="18" charset="0"/>
              </a:rPr>
              <a:t>              « </a:t>
            </a:r>
            <a:r>
              <a:rPr lang="fr-FR" dirty="0">
                <a:latin typeface="Calibri" panose="020F0502020204030204" pitchFamily="34" charset="0"/>
                <a:ea typeface="Calibri" panose="020F0502020204030204" pitchFamily="34" charset="0"/>
                <a:cs typeface="Times New Roman" panose="02020603050405020304" pitchFamily="18" charset="0"/>
              </a:rPr>
              <a:t>Rechercher une entité »</a:t>
            </a:r>
          </a:p>
        </p:txBody>
      </p:sp>
      <p:pic>
        <p:nvPicPr>
          <p:cNvPr id="11" name="Image 10"/>
          <p:cNvPicPr/>
          <p:nvPr/>
        </p:nvPicPr>
        <p:blipFill rotWithShape="1">
          <a:blip r:embed="rId3" cstate="print">
            <a:extLst>
              <a:ext uri="{28A0092B-C50C-407E-A947-70E740481C1C}">
                <a14:useLocalDpi xmlns:a14="http://schemas.microsoft.com/office/drawing/2010/main" val="0"/>
              </a:ext>
            </a:extLst>
          </a:blip>
          <a:srcRect t="14265" b="16703"/>
          <a:stretch/>
        </p:blipFill>
        <p:spPr bwMode="auto">
          <a:xfrm>
            <a:off x="3028566" y="4685168"/>
            <a:ext cx="5680294" cy="2026772"/>
          </a:xfrm>
          <a:prstGeom prst="rect">
            <a:avLst/>
          </a:prstGeom>
          <a:noFill/>
          <a:ln>
            <a:noFill/>
          </a:ln>
          <a:effectLst/>
          <a:extLst>
            <a:ext uri="{53640926-AAD7-44D8-BBD7-CCE9431645EC}">
              <a14:shadowObscured xmlns:a14="http://schemas.microsoft.com/office/drawing/2010/main"/>
            </a:ext>
          </a:extLst>
        </p:spPr>
      </p:pic>
      <p:sp>
        <p:nvSpPr>
          <p:cNvPr id="12" name="Flèche droite 11"/>
          <p:cNvSpPr/>
          <p:nvPr/>
        </p:nvSpPr>
        <p:spPr>
          <a:xfrm>
            <a:off x="2772938" y="5698554"/>
            <a:ext cx="809625" cy="5715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BE"/>
          </a:p>
        </p:txBody>
      </p:sp>
    </p:spTree>
    <p:extLst>
      <p:ext uri="{BB962C8B-B14F-4D97-AF65-F5344CB8AC3E}">
        <p14:creationId xmlns:p14="http://schemas.microsoft.com/office/powerpoint/2010/main" val="376184158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B7FCFC4F-0CC0-42F6-9F8B-A144D7558766}" type="slidenum">
              <a:rPr lang="fr-FR" smtClean="0"/>
              <a:pPr/>
              <a:t>39</a:t>
            </a:fld>
            <a:endParaRPr lang="fr-FR" dirty="0"/>
          </a:p>
        </p:txBody>
      </p:sp>
      <p:sp>
        <p:nvSpPr>
          <p:cNvPr id="5" name="Titre 1"/>
          <p:cNvSpPr txBox="1">
            <a:spLocks/>
          </p:cNvSpPr>
          <p:nvPr/>
        </p:nvSpPr>
        <p:spPr>
          <a:xfrm>
            <a:off x="2192542" y="903827"/>
            <a:ext cx="6051866" cy="1224136"/>
          </a:xfrm>
          <a:prstGeom prst="rect">
            <a:avLst/>
          </a:prstGeom>
          <a:solidFill>
            <a:srgbClr val="FFC000"/>
          </a:solidFill>
        </p:spPr>
        <p:txBody>
          <a:bodyPr>
            <a:normAutofit fontScale="90000" lnSpcReduction="10000"/>
          </a:bodyPr>
          <a:lstStyle>
            <a:lvl1pPr algn="l" defTabSz="914400" rtl="0" eaLnBrk="1" latinLnBrk="0" hangingPunct="1">
              <a:spcBef>
                <a:spcPct val="0"/>
              </a:spcBef>
              <a:buNone/>
              <a:defRPr sz="4000" kern="1200" spc="-100" baseline="0">
                <a:solidFill>
                  <a:schemeClr val="tx2"/>
                </a:solidFill>
                <a:latin typeface="Constantia" panose="02030602050306030303" pitchFamily="18" charset="0"/>
                <a:ea typeface="+mj-ea"/>
                <a:cs typeface="+mj-cs"/>
              </a:defRPr>
            </a:lvl1pPr>
          </a:lstStyle>
          <a:p>
            <a:pPr algn="ctr"/>
            <a:r>
              <a:rPr lang="fr-BE" sz="2200" b="1" dirty="0" smtClean="0"/>
              <a:t>Formation SAGEP</a:t>
            </a:r>
            <a:br>
              <a:rPr lang="fr-BE" sz="2200" b="1" dirty="0" smtClean="0"/>
            </a:br>
            <a:r>
              <a:rPr lang="fr-BE" sz="3200" b="1" dirty="0" smtClean="0">
                <a:solidFill>
                  <a:srgbClr val="002060"/>
                </a:solidFill>
              </a:rPr>
              <a:t>ASBL</a:t>
            </a:r>
            <a:br>
              <a:rPr lang="fr-BE" sz="3200" b="1" dirty="0" smtClean="0">
                <a:solidFill>
                  <a:srgbClr val="002060"/>
                </a:solidFill>
              </a:rPr>
            </a:br>
            <a:r>
              <a:rPr lang="fr-BE" sz="2000" b="1" dirty="0" smtClean="0">
                <a:solidFill>
                  <a:srgbClr val="002060"/>
                </a:solidFill>
              </a:rPr>
              <a:t>15</a:t>
            </a:r>
            <a:r>
              <a:rPr lang="fr-BE" sz="3200" b="1" dirty="0" smtClean="0">
                <a:solidFill>
                  <a:srgbClr val="002060"/>
                </a:solidFill>
              </a:rPr>
              <a:t>  </a:t>
            </a:r>
            <a:r>
              <a:rPr lang="fr-BE" sz="2000" b="1" dirty="0" smtClean="0">
                <a:solidFill>
                  <a:srgbClr val="002060"/>
                </a:solidFill>
                <a:latin typeface="Times New Roman" panose="02020603050405020304" pitchFamily="18" charset="0"/>
                <a:cs typeface="Times New Roman" panose="02020603050405020304" pitchFamily="18" charset="0"/>
              </a:rPr>
              <a:t>mai   2023</a:t>
            </a:r>
            <a:endParaRPr lang="fr-FR" sz="2000" b="1" dirty="0">
              <a:solidFill>
                <a:srgbClr val="002060"/>
              </a:solidFill>
              <a:latin typeface="Times New Roman" panose="02020603050405020304" pitchFamily="18" charset="0"/>
              <a:cs typeface="Times New Roman" panose="02020603050405020304" pitchFamily="18" charset="0"/>
            </a:endParaRPr>
          </a:p>
        </p:txBody>
      </p:sp>
      <p:sp>
        <p:nvSpPr>
          <p:cNvPr id="6" name="ZoneTexte 5"/>
          <p:cNvSpPr txBox="1"/>
          <p:nvPr/>
        </p:nvSpPr>
        <p:spPr>
          <a:xfrm>
            <a:off x="1112422" y="2636912"/>
            <a:ext cx="7131986" cy="400110"/>
          </a:xfrm>
          <a:prstGeom prst="rect">
            <a:avLst/>
          </a:prstGeom>
          <a:solidFill>
            <a:schemeClr val="bg1"/>
          </a:solidFill>
        </p:spPr>
        <p:txBody>
          <a:bodyPr wrap="square" rtlCol="0">
            <a:spAutoFit/>
          </a:bodyPr>
          <a:lstStyle/>
          <a:p>
            <a:pPr algn="ctr"/>
            <a:endParaRPr lang="fr-BE" sz="2000" b="1" i="1" dirty="0">
              <a:solidFill>
                <a:srgbClr val="002060"/>
              </a:solidFill>
              <a:effectLst>
                <a:outerShdw blurRad="38100" dist="38100" dir="2700000" algn="tl">
                  <a:srgbClr val="000000">
                    <a:alpha val="43137"/>
                  </a:srgbClr>
                </a:outerShdw>
              </a:effectLst>
              <a:latin typeface="Times" pitchFamily="18" charset="0"/>
            </a:endParaRPr>
          </a:p>
        </p:txBody>
      </p:sp>
      <p:pic>
        <p:nvPicPr>
          <p:cNvPr id="7" name="Picture 3" descr="C:\$DATA05 EVECHE\1 MAILS-REUNIONS-RAPPORTS\2014 12 08 Formation SAGEP\Base\EVECHE_LOGO_FIN_2007_redimensionner_redimensionn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37" y="747881"/>
            <a:ext cx="2171299" cy="153602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79512" y="2296366"/>
            <a:ext cx="8784976" cy="384721"/>
          </a:xfrm>
          <a:prstGeom prst="rect">
            <a:avLst/>
          </a:prstGeom>
          <a:solidFill>
            <a:srgbClr val="FF33CC"/>
          </a:solidFill>
        </p:spPr>
        <p:txBody>
          <a:bodyPr wrap="square">
            <a:spAutoFit/>
          </a:bodyPr>
          <a:lstStyle/>
          <a:p>
            <a:r>
              <a:rPr lang="fr-BE" sz="1900" b="1" u="sng" dirty="0" smtClean="0"/>
              <a:t>LE REGISTRE UBO</a:t>
            </a:r>
            <a:endParaRPr lang="fr-BE" sz="1900" b="1" u="sng" dirty="0"/>
          </a:p>
        </p:txBody>
      </p:sp>
      <p:sp>
        <p:nvSpPr>
          <p:cNvPr id="4" name="ZoneTexte 3"/>
          <p:cNvSpPr txBox="1"/>
          <p:nvPr/>
        </p:nvSpPr>
        <p:spPr>
          <a:xfrm>
            <a:off x="179512" y="2801544"/>
            <a:ext cx="8784976" cy="1477328"/>
          </a:xfrm>
          <a:prstGeom prst="rect">
            <a:avLst/>
          </a:prstGeom>
          <a:noFill/>
        </p:spPr>
        <p:txBody>
          <a:bodyPr wrap="square" rtlCol="0">
            <a:spAutoFit/>
          </a:bodyPr>
          <a:lstStyle/>
          <a:p>
            <a:pPr marL="285750" indent="-285750">
              <a:buFont typeface="Arial" panose="020B0604020202020204" pitchFamily="34" charset="0"/>
              <a:buChar char="•"/>
            </a:pPr>
            <a:r>
              <a:rPr lang="fr-BE" dirty="0" smtClean="0"/>
              <a:t>La confirmation annuelle : à ne pas oublier !</a:t>
            </a:r>
          </a:p>
          <a:p>
            <a:pPr marL="285750" indent="-285750">
              <a:buFont typeface="Arial" panose="020B0604020202020204" pitchFamily="34" charset="0"/>
              <a:buChar char="•"/>
            </a:pPr>
            <a:endParaRPr lang="fr-BE" dirty="0"/>
          </a:p>
          <a:p>
            <a:pPr lvl="0"/>
            <a:r>
              <a:rPr lang="fr-BE" b="1" dirty="0" smtClean="0">
                <a:solidFill>
                  <a:srgbClr val="7030A0"/>
                </a:solidFill>
                <a:effectLst>
                  <a:outerShdw blurRad="38100" dist="38100" dir="2700000" algn="tl">
                    <a:srgbClr val="000000">
                      <a:alpha val="43137"/>
                    </a:srgbClr>
                  </a:outerShdw>
                </a:effectLst>
              </a:rPr>
              <a:t>Procédure</a:t>
            </a:r>
            <a:endParaRPr lang="fr-BE" b="1" i="1" dirty="0">
              <a:solidFill>
                <a:srgbClr val="7030A0"/>
              </a:solidFill>
              <a:effectLst>
                <a:outerShdw blurRad="38100" dist="38100" dir="2700000" algn="tl">
                  <a:srgbClr val="000000">
                    <a:alpha val="43137"/>
                  </a:srgbClr>
                </a:outerShdw>
              </a:effectLst>
            </a:endParaRPr>
          </a:p>
          <a:p>
            <a:pPr marL="285750" lvl="0" indent="-285750">
              <a:buFont typeface="Wingdings" panose="05000000000000000000" pitchFamily="2" charset="2"/>
              <a:buChar char="à"/>
            </a:pPr>
            <a:endParaRPr lang="fr-BE" b="1" dirty="0" smtClean="0">
              <a:solidFill>
                <a:srgbClr val="00B050"/>
              </a:solidFill>
              <a:effectLst>
                <a:outerShdw blurRad="38100" dist="38100" dir="2700000" algn="tl">
                  <a:srgbClr val="000000">
                    <a:alpha val="43137"/>
                  </a:srgbClr>
                </a:outerShdw>
              </a:effectLst>
            </a:endParaRPr>
          </a:p>
          <a:p>
            <a:endParaRPr lang="fr-BE" dirty="0"/>
          </a:p>
        </p:txBody>
      </p:sp>
      <p:sp>
        <p:nvSpPr>
          <p:cNvPr id="9" name="Rectangle 8"/>
          <p:cNvSpPr/>
          <p:nvPr/>
        </p:nvSpPr>
        <p:spPr>
          <a:xfrm>
            <a:off x="207756" y="3789040"/>
            <a:ext cx="3212116" cy="1685077"/>
          </a:xfrm>
          <a:prstGeom prst="rect">
            <a:avLst/>
          </a:prstGeom>
        </p:spPr>
        <p:txBody>
          <a:bodyPr wrap="square">
            <a:spAutoFit/>
          </a:bodyPr>
          <a:lstStyle/>
          <a:p>
            <a:pPr>
              <a:lnSpc>
                <a:spcPct val="115000"/>
              </a:lnSpc>
              <a:spcAft>
                <a:spcPts val="1000"/>
              </a:spcAft>
            </a:pPr>
            <a:r>
              <a:rPr lang="fr-FR" dirty="0">
                <a:latin typeface="Calibri" panose="020F0502020204030204" pitchFamily="34" charset="0"/>
                <a:ea typeface="Calibri" panose="020F0502020204030204" pitchFamily="34" charset="0"/>
                <a:cs typeface="Times New Roman" panose="02020603050405020304" pitchFamily="18" charset="0"/>
              </a:rPr>
              <a:t>Cliquez ensuite sur le numéro </a:t>
            </a:r>
            <a:r>
              <a:rPr lang="fr-FR" dirty="0" smtClean="0">
                <a:latin typeface="Calibri" panose="020F0502020204030204" pitchFamily="34" charset="0"/>
                <a:ea typeface="Calibri" panose="020F0502020204030204" pitchFamily="34" charset="0"/>
                <a:cs typeface="Times New Roman" panose="02020603050405020304" pitchFamily="18" charset="0"/>
              </a:rPr>
              <a:t>d’entreprise </a:t>
            </a:r>
            <a:r>
              <a:rPr lang="fr-FR" dirty="0">
                <a:latin typeface="Calibri" panose="020F0502020204030204" pitchFamily="34" charset="0"/>
                <a:ea typeface="Calibri" panose="020F0502020204030204" pitchFamily="34" charset="0"/>
                <a:cs typeface="Times New Roman" panose="02020603050405020304" pitchFamily="18" charset="0"/>
              </a:rPr>
              <a:t>de l’entité pour laquelle vous souhaitez faire la déclaration afin d’accéder à sa fiche de données.</a:t>
            </a:r>
          </a:p>
        </p:txBody>
      </p:sp>
      <p:pic>
        <p:nvPicPr>
          <p:cNvPr id="10" name="Image 9"/>
          <p:cNvPicPr/>
          <p:nvPr/>
        </p:nvPicPr>
        <p:blipFill rotWithShape="1">
          <a:blip r:embed="rId3">
            <a:extLst>
              <a:ext uri="{28A0092B-C50C-407E-A947-70E740481C1C}">
                <a14:useLocalDpi xmlns:a14="http://schemas.microsoft.com/office/drawing/2010/main" val="0"/>
              </a:ext>
            </a:extLst>
          </a:blip>
          <a:srcRect l="3465" t="13911" r="4640" b="8243"/>
          <a:stretch/>
        </p:blipFill>
        <p:spPr bwMode="auto">
          <a:xfrm>
            <a:off x="3419872" y="3933056"/>
            <a:ext cx="5572860" cy="2735745"/>
          </a:xfrm>
          <a:prstGeom prst="rect">
            <a:avLst/>
          </a:prstGeom>
          <a:noFill/>
          <a:ln>
            <a:noFill/>
          </a:ln>
          <a:effectLst/>
          <a:extLst>
            <a:ext uri="{53640926-AAD7-44D8-BBD7-CCE9431645EC}">
              <a14:shadowObscured xmlns:a14="http://schemas.microsoft.com/office/drawing/2010/main"/>
            </a:ext>
          </a:extLst>
        </p:spPr>
      </p:pic>
      <p:sp>
        <p:nvSpPr>
          <p:cNvPr id="12" name="Flèche droite 11"/>
          <p:cNvSpPr/>
          <p:nvPr/>
        </p:nvSpPr>
        <p:spPr>
          <a:xfrm flipH="1">
            <a:off x="3995936" y="5805264"/>
            <a:ext cx="792088" cy="5715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BE"/>
          </a:p>
        </p:txBody>
      </p:sp>
    </p:spTree>
    <p:extLst>
      <p:ext uri="{BB962C8B-B14F-4D97-AF65-F5344CB8AC3E}">
        <p14:creationId xmlns:p14="http://schemas.microsoft.com/office/powerpoint/2010/main" val="25343607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ital…">
            <a:extLst>
              <a:ext uri="{FF2B5EF4-FFF2-40B4-BE49-F238E27FC236}">
                <a16:creationId xmlns:a16="http://schemas.microsoft.com/office/drawing/2014/main" id="{045D4DB9-9CD7-1A51-9213-6594919C5E9F}"/>
              </a:ext>
            </a:extLst>
          </p:cNvPr>
          <p:cNvSpPr txBox="1"/>
          <p:nvPr/>
        </p:nvSpPr>
        <p:spPr>
          <a:xfrm>
            <a:off x="747023" y="2815246"/>
            <a:ext cx="1246493" cy="9941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rIns="34289">
            <a:spAutoFit/>
          </a:bodyPr>
          <a:lstStyle/>
          <a:p>
            <a:pPr marL="67500" indent="-67500" defTabSz="514350">
              <a:lnSpc>
                <a:spcPct val="90000"/>
              </a:lnSpc>
              <a:spcBef>
                <a:spcPts val="300"/>
              </a:spcBef>
              <a:buSzPct val="65000"/>
              <a:buChar char="•"/>
              <a:defRPr sz="1200">
                <a:latin typeface="Proxima Nova Cond Light"/>
                <a:ea typeface="Proxima Nova Cond Light"/>
                <a:cs typeface="Proxima Nova Cond Light"/>
                <a:sym typeface="Proxima Nova Cond Light"/>
              </a:defRPr>
            </a:pPr>
            <a:r>
              <a:rPr sz="900" dirty="0" err="1"/>
              <a:t>Hôpital</a:t>
            </a:r>
            <a:endParaRPr sz="900" dirty="0"/>
          </a:p>
          <a:p>
            <a:pPr marL="67500" indent="-67500" defTabSz="514350">
              <a:lnSpc>
                <a:spcPct val="90000"/>
              </a:lnSpc>
              <a:spcBef>
                <a:spcPts val="300"/>
              </a:spcBef>
              <a:buSzPct val="65000"/>
              <a:buChar char="•"/>
              <a:defRPr sz="1200">
                <a:latin typeface="Proxima Nova Cond Light"/>
                <a:ea typeface="Proxima Nova Cond Light"/>
                <a:cs typeface="Proxima Nova Cond Light"/>
                <a:sym typeface="Proxima Nova Cond Light"/>
              </a:defRPr>
            </a:pPr>
            <a:r>
              <a:rPr sz="900" dirty="0" err="1"/>
              <a:t>Hôpital</a:t>
            </a:r>
            <a:r>
              <a:rPr sz="900" dirty="0"/>
              <a:t> </a:t>
            </a:r>
            <a:r>
              <a:rPr sz="900" dirty="0" err="1"/>
              <a:t>psychiatrique</a:t>
            </a:r>
            <a:endParaRPr sz="900" dirty="0"/>
          </a:p>
          <a:p>
            <a:pPr marL="67500" indent="-67500" defTabSz="514350">
              <a:lnSpc>
                <a:spcPct val="90000"/>
              </a:lnSpc>
              <a:spcBef>
                <a:spcPts val="300"/>
              </a:spcBef>
              <a:buSzPct val="65000"/>
              <a:buChar char="•"/>
              <a:defRPr sz="1200">
                <a:latin typeface="Proxima Nova Cond Light"/>
                <a:ea typeface="Proxima Nova Cond Light"/>
                <a:cs typeface="Proxima Nova Cond Light"/>
                <a:sym typeface="Proxima Nova Cond Light"/>
              </a:defRPr>
            </a:pPr>
            <a:r>
              <a:rPr sz="900" dirty="0" err="1"/>
              <a:t>Soins</a:t>
            </a:r>
            <a:r>
              <a:rPr sz="900" dirty="0"/>
              <a:t> aux </a:t>
            </a:r>
            <a:r>
              <a:rPr lang="fr-BE" sz="900" dirty="0"/>
              <a:t>personnes </a:t>
            </a:r>
          </a:p>
          <a:p>
            <a:pPr defTabSz="514350">
              <a:lnSpc>
                <a:spcPct val="90000"/>
              </a:lnSpc>
              <a:spcBef>
                <a:spcPts val="300"/>
              </a:spcBef>
              <a:buSzPct val="65000"/>
              <a:defRPr sz="1200">
                <a:latin typeface="Proxima Nova Cond Light"/>
                <a:ea typeface="Proxima Nova Cond Light"/>
                <a:cs typeface="Proxima Nova Cond Light"/>
                <a:sym typeface="Proxima Nova Cond Light"/>
              </a:defRPr>
            </a:pPr>
            <a:r>
              <a:rPr lang="fr-BE" sz="900" dirty="0"/>
              <a:t>  </a:t>
            </a:r>
            <a:r>
              <a:rPr sz="900" dirty="0" err="1"/>
              <a:t>handicapé</a:t>
            </a:r>
            <a:r>
              <a:rPr lang="fr-BE" sz="900" dirty="0"/>
              <a:t>e</a:t>
            </a:r>
            <a:r>
              <a:rPr sz="900" dirty="0"/>
              <a:t>s</a:t>
            </a:r>
          </a:p>
          <a:p>
            <a:pPr marL="67500" indent="-67500" defTabSz="514350">
              <a:lnSpc>
                <a:spcPct val="90000"/>
              </a:lnSpc>
              <a:spcBef>
                <a:spcPts val="300"/>
              </a:spcBef>
              <a:buSzPct val="65000"/>
              <a:buChar char="•"/>
              <a:defRPr sz="1200">
                <a:latin typeface="Proxima Nova Cond Light"/>
                <a:ea typeface="Proxima Nova Cond Light"/>
                <a:cs typeface="Proxima Nova Cond Light"/>
                <a:sym typeface="Proxima Nova Cond Light"/>
              </a:defRPr>
            </a:pPr>
            <a:r>
              <a:rPr sz="900" dirty="0" err="1"/>
              <a:t>Soins</a:t>
            </a:r>
            <a:r>
              <a:rPr sz="900" dirty="0"/>
              <a:t> aux </a:t>
            </a:r>
            <a:r>
              <a:rPr sz="900" dirty="0" err="1"/>
              <a:t>personnes</a:t>
            </a:r>
            <a:r>
              <a:rPr sz="900" dirty="0"/>
              <a:t> </a:t>
            </a:r>
            <a:br>
              <a:rPr sz="900" dirty="0"/>
            </a:br>
            <a:r>
              <a:rPr sz="900" dirty="0" err="1"/>
              <a:t>âgées</a:t>
            </a:r>
            <a:endParaRPr sz="900" dirty="0"/>
          </a:p>
        </p:txBody>
      </p:sp>
      <p:sp>
        <p:nvSpPr>
          <p:cNvPr id="3" name="Bébé et tout-petits…">
            <a:extLst>
              <a:ext uri="{FF2B5EF4-FFF2-40B4-BE49-F238E27FC236}">
                <a16:creationId xmlns:a16="http://schemas.microsoft.com/office/drawing/2014/main" id="{9BB1B1B8-78A1-7C1D-0E8A-F0FEDCD1BA53}"/>
              </a:ext>
            </a:extLst>
          </p:cNvPr>
          <p:cNvSpPr txBox="1"/>
          <p:nvPr/>
        </p:nvSpPr>
        <p:spPr>
          <a:xfrm>
            <a:off x="2263807" y="2815247"/>
            <a:ext cx="1547858" cy="13203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rIns="34289">
            <a:spAutoFit/>
          </a:bodyPr>
          <a:lstStyle/>
          <a:p>
            <a:pPr marL="67500" indent="-67500" defTabSz="514350">
              <a:lnSpc>
                <a:spcPct val="90000"/>
              </a:lnSpc>
              <a:spcBef>
                <a:spcPts val="300"/>
              </a:spcBef>
              <a:buSzPct val="65000"/>
              <a:buChar char="•"/>
              <a:defRPr sz="1200">
                <a:latin typeface="Proxima Nova Cond Light"/>
                <a:ea typeface="Proxima Nova Cond Light"/>
                <a:cs typeface="Proxima Nova Cond Light"/>
                <a:sym typeface="Proxima Nova Cond Light"/>
              </a:defRPr>
            </a:pPr>
            <a:r>
              <a:rPr lang="fr-BE" sz="900" dirty="0"/>
              <a:t>Petite enfance</a:t>
            </a:r>
            <a:endParaRPr sz="900" dirty="0"/>
          </a:p>
          <a:p>
            <a:pPr marL="67500" indent="-67500" defTabSz="514350">
              <a:lnSpc>
                <a:spcPct val="90000"/>
              </a:lnSpc>
              <a:spcBef>
                <a:spcPts val="300"/>
              </a:spcBef>
              <a:buSzPct val="65000"/>
              <a:buChar char="•"/>
              <a:defRPr sz="1200">
                <a:latin typeface="Proxima Nova Cond Light"/>
                <a:ea typeface="Proxima Nova Cond Light"/>
                <a:cs typeface="Proxima Nova Cond Light"/>
                <a:sym typeface="Proxima Nova Cond Light"/>
              </a:defRPr>
            </a:pPr>
            <a:r>
              <a:rPr lang="fr-BE" sz="900" dirty="0"/>
              <a:t>Tous types d’e</a:t>
            </a:r>
            <a:r>
              <a:rPr sz="900" dirty="0" err="1"/>
              <a:t>nseignement</a:t>
            </a:r>
            <a:endParaRPr lang="fr-BE" sz="900" dirty="0"/>
          </a:p>
          <a:p>
            <a:pPr marL="67500" indent="-67500" defTabSz="514350">
              <a:lnSpc>
                <a:spcPct val="90000"/>
              </a:lnSpc>
              <a:spcBef>
                <a:spcPts val="300"/>
              </a:spcBef>
              <a:buSzPct val="65000"/>
              <a:buChar char="•"/>
              <a:defRPr sz="1200">
                <a:latin typeface="Proxima Nova Cond Light"/>
                <a:ea typeface="Proxima Nova Cond Light"/>
                <a:cs typeface="Proxima Nova Cond Light"/>
                <a:sym typeface="Proxima Nova Cond Light"/>
              </a:defRPr>
            </a:pPr>
            <a:r>
              <a:rPr lang="nl-BE" sz="900" dirty="0"/>
              <a:t>Accueil </a:t>
            </a:r>
            <a:r>
              <a:rPr lang="nl-BE" sz="900" dirty="0" err="1"/>
              <a:t>périscolaire</a:t>
            </a:r>
            <a:r>
              <a:rPr lang="nl-BE" sz="900" dirty="0"/>
              <a:t>/</a:t>
            </a:r>
          </a:p>
          <a:p>
            <a:pPr defTabSz="514350">
              <a:lnSpc>
                <a:spcPct val="90000"/>
              </a:lnSpc>
              <a:spcBef>
                <a:spcPts val="300"/>
              </a:spcBef>
              <a:buSzPct val="65000"/>
              <a:defRPr sz="1200">
                <a:latin typeface="Proxima Nova Cond Light"/>
                <a:ea typeface="Proxima Nova Cond Light"/>
                <a:cs typeface="Proxima Nova Cond Light"/>
                <a:sym typeface="Proxima Nova Cond Light"/>
              </a:defRPr>
            </a:pPr>
            <a:r>
              <a:rPr lang="nl-BE" sz="900" dirty="0"/>
              <a:t>  parascolaire</a:t>
            </a:r>
            <a:endParaRPr lang="fr-BE" sz="900" dirty="0"/>
          </a:p>
          <a:p>
            <a:pPr marL="67500" indent="-67500" defTabSz="514350">
              <a:lnSpc>
                <a:spcPct val="90000"/>
              </a:lnSpc>
              <a:spcBef>
                <a:spcPts val="300"/>
              </a:spcBef>
              <a:buSzPct val="65000"/>
              <a:buChar char="•"/>
              <a:defRPr sz="1200">
                <a:latin typeface="Proxima Nova Cond Light"/>
                <a:ea typeface="Proxima Nova Cond Light"/>
                <a:cs typeface="Proxima Nova Cond Light"/>
                <a:sym typeface="Proxima Nova Cond Light"/>
              </a:defRPr>
            </a:pPr>
            <a:r>
              <a:rPr lang="nl-BE" sz="900" dirty="0" err="1"/>
              <a:t>Universités</a:t>
            </a:r>
            <a:endParaRPr sz="900" dirty="0"/>
          </a:p>
          <a:p>
            <a:pPr marL="67500" indent="-67500" defTabSz="514350">
              <a:lnSpc>
                <a:spcPct val="90000"/>
              </a:lnSpc>
              <a:spcBef>
                <a:spcPts val="300"/>
              </a:spcBef>
              <a:buSzPct val="65000"/>
              <a:buChar char="•"/>
              <a:defRPr sz="1200">
                <a:latin typeface="Proxima Nova Cond Light"/>
                <a:ea typeface="Proxima Nova Cond Light"/>
                <a:cs typeface="Proxima Nova Cond Light"/>
                <a:sym typeface="Proxima Nova Cond Light"/>
              </a:defRPr>
            </a:pPr>
            <a:r>
              <a:rPr sz="900" dirty="0" err="1"/>
              <a:t>Mouvements</a:t>
            </a:r>
            <a:r>
              <a:rPr sz="900" dirty="0"/>
              <a:t> </a:t>
            </a:r>
            <a:br>
              <a:rPr sz="900" dirty="0"/>
            </a:br>
            <a:r>
              <a:rPr sz="900" dirty="0"/>
              <a:t>de jeunesse</a:t>
            </a:r>
            <a:endParaRPr lang="fr-BE" sz="900" dirty="0"/>
          </a:p>
          <a:p>
            <a:pPr marL="67500" indent="-67500" defTabSz="514350">
              <a:lnSpc>
                <a:spcPct val="90000"/>
              </a:lnSpc>
              <a:spcBef>
                <a:spcPts val="300"/>
              </a:spcBef>
              <a:buSzPct val="65000"/>
              <a:buChar char="•"/>
              <a:defRPr sz="1200">
                <a:latin typeface="Proxima Nova Cond Light"/>
                <a:ea typeface="Proxima Nova Cond Light"/>
                <a:cs typeface="Proxima Nova Cond Light"/>
                <a:sym typeface="Proxima Nova Cond Light"/>
              </a:defRPr>
            </a:pPr>
            <a:r>
              <a:rPr lang="nl-BE" sz="900" dirty="0"/>
              <a:t>Camps de </a:t>
            </a:r>
            <a:r>
              <a:rPr lang="nl-BE" sz="900" dirty="0" err="1"/>
              <a:t>vacances</a:t>
            </a:r>
            <a:endParaRPr sz="900" dirty="0"/>
          </a:p>
        </p:txBody>
      </p:sp>
      <p:sp>
        <p:nvSpPr>
          <p:cNvPr id="4" name="Economie sociale…">
            <a:extLst>
              <a:ext uri="{FF2B5EF4-FFF2-40B4-BE49-F238E27FC236}">
                <a16:creationId xmlns:a16="http://schemas.microsoft.com/office/drawing/2014/main" id="{975E2226-5F39-16B7-3F6C-F23C6DF3BD31}"/>
              </a:ext>
            </a:extLst>
          </p:cNvPr>
          <p:cNvSpPr txBox="1"/>
          <p:nvPr/>
        </p:nvSpPr>
        <p:spPr>
          <a:xfrm>
            <a:off x="3988994" y="2779847"/>
            <a:ext cx="1105429" cy="8694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rIns="34289">
            <a:spAutoFit/>
          </a:bodyPr>
          <a:lstStyle/>
          <a:p>
            <a:pPr marL="67500" indent="-67500" defTabSz="514350">
              <a:lnSpc>
                <a:spcPct val="90000"/>
              </a:lnSpc>
              <a:spcBef>
                <a:spcPts val="300"/>
              </a:spcBef>
              <a:buSzPct val="65000"/>
              <a:buChar char="•"/>
              <a:defRPr sz="1200">
                <a:latin typeface="Proxima Nova Cond Light"/>
                <a:ea typeface="Proxima Nova Cond Light"/>
                <a:cs typeface="Proxima Nova Cond Light"/>
                <a:sym typeface="Proxima Nova Cond Light"/>
              </a:defRPr>
            </a:pPr>
            <a:r>
              <a:rPr sz="900" dirty="0" err="1"/>
              <a:t>Economie</a:t>
            </a:r>
            <a:r>
              <a:rPr sz="900" dirty="0"/>
              <a:t> </a:t>
            </a:r>
            <a:r>
              <a:rPr sz="900" dirty="0" err="1"/>
              <a:t>sociale</a:t>
            </a:r>
            <a:endParaRPr sz="900" dirty="0"/>
          </a:p>
          <a:p>
            <a:pPr marL="67500" indent="-67500" defTabSz="514350">
              <a:lnSpc>
                <a:spcPct val="90000"/>
              </a:lnSpc>
              <a:spcBef>
                <a:spcPts val="300"/>
              </a:spcBef>
              <a:buSzPct val="65000"/>
              <a:buChar char="•"/>
              <a:defRPr sz="1200">
                <a:latin typeface="Proxima Nova Cond Light"/>
                <a:ea typeface="Proxima Nova Cond Light"/>
                <a:cs typeface="Proxima Nova Cond Light"/>
                <a:sym typeface="Proxima Nova Cond Light"/>
              </a:defRPr>
            </a:pPr>
            <a:r>
              <a:rPr sz="900" dirty="0" err="1"/>
              <a:t>Groupement</a:t>
            </a:r>
            <a:r>
              <a:rPr sz="900" dirty="0"/>
              <a:t> social</a:t>
            </a:r>
          </a:p>
          <a:p>
            <a:pPr marL="67500" indent="-67500" defTabSz="514350">
              <a:lnSpc>
                <a:spcPct val="90000"/>
              </a:lnSpc>
              <a:spcBef>
                <a:spcPts val="300"/>
              </a:spcBef>
              <a:buSzPct val="65000"/>
              <a:buChar char="•"/>
              <a:defRPr sz="1200">
                <a:latin typeface="Proxima Nova Cond Light"/>
                <a:ea typeface="Proxima Nova Cond Light"/>
                <a:cs typeface="Proxima Nova Cond Light"/>
                <a:sym typeface="Proxima Nova Cond Light"/>
              </a:defRPr>
            </a:pPr>
            <a:r>
              <a:rPr lang="fr-BE" sz="900" dirty="0"/>
              <a:t>Entraide &amp; </a:t>
            </a:r>
            <a:r>
              <a:rPr sz="900" dirty="0" err="1"/>
              <a:t>Charité</a:t>
            </a:r>
            <a:endParaRPr sz="900" dirty="0"/>
          </a:p>
          <a:p>
            <a:pPr marL="67500" indent="-67500" defTabSz="514350">
              <a:lnSpc>
                <a:spcPct val="90000"/>
              </a:lnSpc>
              <a:spcBef>
                <a:spcPts val="300"/>
              </a:spcBef>
              <a:buSzPct val="65000"/>
              <a:buChar char="•"/>
              <a:defRPr sz="1200">
                <a:latin typeface="Proxima Nova Cond Light"/>
                <a:ea typeface="Proxima Nova Cond Light"/>
                <a:cs typeface="Proxima Nova Cond Light"/>
                <a:sym typeface="Proxima Nova Cond Light"/>
              </a:defRPr>
            </a:pPr>
            <a:r>
              <a:rPr sz="900" dirty="0"/>
              <a:t>Club de sport</a:t>
            </a:r>
          </a:p>
          <a:p>
            <a:pPr marL="67500" indent="-67500" defTabSz="514350">
              <a:lnSpc>
                <a:spcPct val="90000"/>
              </a:lnSpc>
              <a:spcBef>
                <a:spcPts val="300"/>
              </a:spcBef>
              <a:buSzPct val="65000"/>
              <a:buChar char="•"/>
              <a:defRPr sz="1200">
                <a:latin typeface="Proxima Nova Cond Light"/>
                <a:ea typeface="Proxima Nova Cond Light"/>
                <a:cs typeface="Proxima Nova Cond Light"/>
                <a:sym typeface="Proxima Nova Cond Light"/>
              </a:defRPr>
            </a:pPr>
            <a:r>
              <a:rPr sz="900" dirty="0"/>
              <a:t>Art</a:t>
            </a:r>
          </a:p>
        </p:txBody>
      </p:sp>
      <p:sp>
        <p:nvSpPr>
          <p:cNvPr id="5" name="Usine d’église…">
            <a:extLst>
              <a:ext uri="{FF2B5EF4-FFF2-40B4-BE49-F238E27FC236}">
                <a16:creationId xmlns:a16="http://schemas.microsoft.com/office/drawing/2014/main" id="{34227D0D-3E70-BABE-7C7E-67D6DFC6B482}"/>
              </a:ext>
            </a:extLst>
          </p:cNvPr>
          <p:cNvSpPr txBox="1"/>
          <p:nvPr/>
        </p:nvSpPr>
        <p:spPr>
          <a:xfrm>
            <a:off x="5589174" y="2779847"/>
            <a:ext cx="1426029" cy="8694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rIns="34289">
            <a:spAutoFit/>
          </a:bodyPr>
          <a:lstStyle/>
          <a:p>
            <a:pPr marL="67500" indent="-67500" defTabSz="514350">
              <a:lnSpc>
                <a:spcPct val="90000"/>
              </a:lnSpc>
              <a:spcBef>
                <a:spcPts val="300"/>
              </a:spcBef>
              <a:buSzPct val="65000"/>
              <a:buChar char="•"/>
              <a:defRPr sz="1200">
                <a:latin typeface="Proxima Nova Cond Light"/>
                <a:ea typeface="Proxima Nova Cond Light"/>
                <a:cs typeface="Proxima Nova Cond Light"/>
                <a:sym typeface="Proxima Nova Cond Light"/>
              </a:defRPr>
            </a:pPr>
            <a:r>
              <a:rPr lang="fr-BE" sz="900" dirty="0"/>
              <a:t>Fabriques d’église</a:t>
            </a:r>
          </a:p>
          <a:p>
            <a:pPr marL="67500" indent="-67500" defTabSz="514350">
              <a:lnSpc>
                <a:spcPct val="90000"/>
              </a:lnSpc>
              <a:spcBef>
                <a:spcPts val="300"/>
              </a:spcBef>
              <a:buSzPct val="65000"/>
              <a:buChar char="•"/>
              <a:defRPr sz="1200">
                <a:latin typeface="Proxima Nova Cond Light"/>
                <a:ea typeface="Proxima Nova Cond Light"/>
                <a:cs typeface="Proxima Nova Cond Light"/>
                <a:sym typeface="Proxima Nova Cond Light"/>
              </a:defRPr>
            </a:pPr>
            <a:r>
              <a:rPr lang="fr-BE" sz="900" dirty="0"/>
              <a:t>Paroisses</a:t>
            </a:r>
          </a:p>
          <a:p>
            <a:pPr marL="67500" indent="-67500" defTabSz="514350">
              <a:lnSpc>
                <a:spcPct val="90000"/>
              </a:lnSpc>
              <a:spcBef>
                <a:spcPts val="300"/>
              </a:spcBef>
              <a:buSzPct val="65000"/>
              <a:buChar char="•"/>
              <a:defRPr sz="1200">
                <a:latin typeface="Proxima Nova Cond Light"/>
                <a:ea typeface="Proxima Nova Cond Light"/>
                <a:cs typeface="Proxima Nova Cond Light"/>
                <a:sym typeface="Proxima Nova Cond Light"/>
              </a:defRPr>
            </a:pPr>
            <a:r>
              <a:rPr lang="fr-BE" sz="900" dirty="0"/>
              <a:t>Evêchés</a:t>
            </a:r>
          </a:p>
          <a:p>
            <a:pPr marL="67500" indent="-67500" defTabSz="514350">
              <a:lnSpc>
                <a:spcPct val="90000"/>
              </a:lnSpc>
              <a:spcBef>
                <a:spcPts val="300"/>
              </a:spcBef>
              <a:buSzPct val="65000"/>
              <a:buChar char="•"/>
              <a:defRPr sz="1200">
                <a:latin typeface="Proxima Nova Cond Light"/>
                <a:ea typeface="Proxima Nova Cond Light"/>
                <a:cs typeface="Proxima Nova Cond Light"/>
                <a:sym typeface="Proxima Nova Cond Light"/>
              </a:defRPr>
            </a:pPr>
            <a:r>
              <a:rPr lang="fr-BE" sz="900" dirty="0"/>
              <a:t>Congrégation reconnue</a:t>
            </a:r>
          </a:p>
          <a:p>
            <a:pPr marL="67500" indent="-67500" defTabSz="514350">
              <a:lnSpc>
                <a:spcPct val="90000"/>
              </a:lnSpc>
              <a:spcBef>
                <a:spcPts val="300"/>
              </a:spcBef>
              <a:buSzPct val="65000"/>
              <a:buChar char="•"/>
              <a:defRPr sz="1200">
                <a:latin typeface="Proxima Nova Cond Light"/>
                <a:ea typeface="Proxima Nova Cond Light"/>
                <a:cs typeface="Proxima Nova Cond Light"/>
                <a:sym typeface="Proxima Nova Cond Light"/>
              </a:defRPr>
            </a:pPr>
            <a:r>
              <a:rPr lang="fr-BE" sz="900" dirty="0"/>
              <a:t>…et toutes leurs activités</a:t>
            </a:r>
          </a:p>
        </p:txBody>
      </p:sp>
      <p:sp>
        <p:nvSpPr>
          <p:cNvPr id="6" name="Administration  municipale…">
            <a:extLst>
              <a:ext uri="{FF2B5EF4-FFF2-40B4-BE49-F238E27FC236}">
                <a16:creationId xmlns:a16="http://schemas.microsoft.com/office/drawing/2014/main" id="{24A06AAF-5634-BBC1-68AB-FC5BA321C3EB}"/>
              </a:ext>
            </a:extLst>
          </p:cNvPr>
          <p:cNvSpPr txBox="1"/>
          <p:nvPr/>
        </p:nvSpPr>
        <p:spPr>
          <a:xfrm>
            <a:off x="7148545" y="2779847"/>
            <a:ext cx="919480" cy="11572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rIns="34289">
            <a:spAutoFit/>
          </a:bodyPr>
          <a:lstStyle/>
          <a:p>
            <a:pPr marL="67500" indent="-67500" defTabSz="514350">
              <a:lnSpc>
                <a:spcPct val="90000"/>
              </a:lnSpc>
              <a:spcBef>
                <a:spcPts val="300"/>
              </a:spcBef>
              <a:buSzPct val="65000"/>
              <a:buChar char="•"/>
              <a:defRPr sz="1200">
                <a:latin typeface="Proxima Nova Cond Light"/>
                <a:ea typeface="Proxima Nova Cond Light"/>
                <a:cs typeface="Proxima Nova Cond Light"/>
                <a:sym typeface="Proxima Nova Cond Light"/>
              </a:defRPr>
            </a:pPr>
            <a:r>
              <a:rPr sz="900" dirty="0"/>
              <a:t>Administration </a:t>
            </a:r>
            <a:br>
              <a:rPr sz="900" dirty="0"/>
            </a:br>
            <a:r>
              <a:rPr lang="fr-BE" sz="900" dirty="0"/>
              <a:t>publique</a:t>
            </a:r>
            <a:endParaRPr sz="900" dirty="0"/>
          </a:p>
          <a:p>
            <a:pPr marL="67500" indent="-67500" defTabSz="514350">
              <a:lnSpc>
                <a:spcPct val="90000"/>
              </a:lnSpc>
              <a:spcBef>
                <a:spcPts val="300"/>
              </a:spcBef>
              <a:buSzPct val="65000"/>
              <a:buChar char="•"/>
              <a:defRPr sz="1200">
                <a:latin typeface="Proxima Nova Cond Light"/>
                <a:ea typeface="Proxima Nova Cond Light"/>
                <a:cs typeface="Proxima Nova Cond Light"/>
                <a:sym typeface="Proxima Nova Cond Light"/>
              </a:defRPr>
            </a:pPr>
            <a:r>
              <a:rPr lang="fr-BE" sz="900" dirty="0"/>
              <a:t>Ville/Commune</a:t>
            </a:r>
            <a:endParaRPr sz="900" dirty="0"/>
          </a:p>
          <a:p>
            <a:pPr marL="67500" indent="-67500" defTabSz="514350">
              <a:lnSpc>
                <a:spcPct val="90000"/>
              </a:lnSpc>
              <a:spcBef>
                <a:spcPts val="300"/>
              </a:spcBef>
              <a:buSzPct val="65000"/>
              <a:buChar char="•"/>
              <a:defRPr sz="1200">
                <a:latin typeface="Proxima Nova Cond Light"/>
                <a:ea typeface="Proxima Nova Cond Light"/>
                <a:cs typeface="Proxima Nova Cond Light"/>
                <a:sym typeface="Proxima Nova Cond Light"/>
              </a:defRPr>
            </a:pPr>
            <a:r>
              <a:rPr sz="900" dirty="0"/>
              <a:t>Province</a:t>
            </a:r>
          </a:p>
          <a:p>
            <a:pPr marL="67500" indent="-67500" defTabSz="514350">
              <a:lnSpc>
                <a:spcPct val="90000"/>
              </a:lnSpc>
              <a:spcBef>
                <a:spcPts val="300"/>
              </a:spcBef>
              <a:buSzPct val="65000"/>
              <a:buChar char="•"/>
              <a:defRPr sz="1200">
                <a:latin typeface="Proxima Nova Cond Light"/>
                <a:ea typeface="Proxima Nova Cond Light"/>
                <a:cs typeface="Proxima Nova Cond Light"/>
                <a:sym typeface="Proxima Nova Cond Light"/>
              </a:defRPr>
            </a:pPr>
            <a:r>
              <a:rPr sz="900" dirty="0" err="1"/>
              <a:t>Région</a:t>
            </a:r>
            <a:endParaRPr sz="900" dirty="0"/>
          </a:p>
          <a:p>
            <a:pPr marL="67500" indent="-67500" defTabSz="514350">
              <a:lnSpc>
                <a:spcPct val="90000"/>
              </a:lnSpc>
              <a:spcBef>
                <a:spcPts val="300"/>
              </a:spcBef>
              <a:buSzPct val="65000"/>
              <a:buChar char="•"/>
              <a:defRPr sz="1200">
                <a:latin typeface="Proxima Nova Cond Light"/>
                <a:ea typeface="Proxima Nova Cond Light"/>
                <a:cs typeface="Proxima Nova Cond Light"/>
                <a:sym typeface="Proxima Nova Cond Light"/>
              </a:defRPr>
            </a:pPr>
            <a:r>
              <a:rPr lang="fr-BE" sz="900" dirty="0"/>
              <a:t>Administration </a:t>
            </a:r>
          </a:p>
          <a:p>
            <a:pPr defTabSz="514350">
              <a:lnSpc>
                <a:spcPct val="90000"/>
              </a:lnSpc>
              <a:spcBef>
                <a:spcPts val="300"/>
              </a:spcBef>
              <a:buSzPct val="65000"/>
              <a:defRPr sz="1200">
                <a:latin typeface="Proxima Nova Cond Light"/>
                <a:ea typeface="Proxima Nova Cond Light"/>
                <a:cs typeface="Proxima Nova Cond Light"/>
                <a:sym typeface="Proxima Nova Cond Light"/>
              </a:defRPr>
            </a:pPr>
            <a:r>
              <a:rPr lang="fr-BE" sz="900" dirty="0"/>
              <a:t>  </a:t>
            </a:r>
            <a:r>
              <a:rPr sz="900" dirty="0" err="1"/>
              <a:t>Fédéral</a:t>
            </a:r>
            <a:r>
              <a:rPr lang="fr-BE" sz="900" dirty="0"/>
              <a:t>e</a:t>
            </a:r>
            <a:endParaRPr sz="900" dirty="0"/>
          </a:p>
        </p:txBody>
      </p:sp>
      <p:pic>
        <p:nvPicPr>
          <p:cNvPr id="7" name="Image" descr="Image">
            <a:extLst>
              <a:ext uri="{FF2B5EF4-FFF2-40B4-BE49-F238E27FC236}">
                <a16:creationId xmlns:a16="http://schemas.microsoft.com/office/drawing/2014/main" id="{1D35D078-0D50-1176-CD47-A9CD1687BFCC}"/>
              </a:ext>
            </a:extLst>
          </p:cNvPr>
          <p:cNvPicPr>
            <a:picLocks noChangeAspect="1"/>
          </p:cNvPicPr>
          <p:nvPr/>
        </p:nvPicPr>
        <p:blipFill>
          <a:blip r:embed="rId2"/>
          <a:stretch>
            <a:fillRect/>
          </a:stretch>
        </p:blipFill>
        <p:spPr>
          <a:xfrm>
            <a:off x="695475" y="1811065"/>
            <a:ext cx="1389182" cy="3097925"/>
          </a:xfrm>
          <a:prstGeom prst="rect">
            <a:avLst/>
          </a:prstGeom>
          <a:ln w="12700">
            <a:miter lim="400000"/>
          </a:ln>
        </p:spPr>
      </p:pic>
      <p:pic>
        <p:nvPicPr>
          <p:cNvPr id="8" name="Image" descr="Image">
            <a:extLst>
              <a:ext uri="{FF2B5EF4-FFF2-40B4-BE49-F238E27FC236}">
                <a16:creationId xmlns:a16="http://schemas.microsoft.com/office/drawing/2014/main" id="{A7379F90-D176-B981-1196-800D1D28BFF9}"/>
              </a:ext>
            </a:extLst>
          </p:cNvPr>
          <p:cNvPicPr>
            <a:picLocks noChangeAspect="1"/>
          </p:cNvPicPr>
          <p:nvPr/>
        </p:nvPicPr>
        <p:blipFill>
          <a:blip r:embed="rId3"/>
          <a:stretch>
            <a:fillRect/>
          </a:stretch>
        </p:blipFill>
        <p:spPr>
          <a:xfrm>
            <a:off x="2171822" y="1818946"/>
            <a:ext cx="1763321" cy="3090041"/>
          </a:xfrm>
          <a:prstGeom prst="rect">
            <a:avLst/>
          </a:prstGeom>
          <a:ln w="12700">
            <a:miter lim="400000"/>
          </a:ln>
        </p:spPr>
      </p:pic>
      <p:pic>
        <p:nvPicPr>
          <p:cNvPr id="9" name="Image" descr="Image">
            <a:extLst>
              <a:ext uri="{FF2B5EF4-FFF2-40B4-BE49-F238E27FC236}">
                <a16:creationId xmlns:a16="http://schemas.microsoft.com/office/drawing/2014/main" id="{608BEE6E-22DC-A6CE-E9EB-172D8D671B18}"/>
              </a:ext>
            </a:extLst>
          </p:cNvPr>
          <p:cNvPicPr>
            <a:picLocks noChangeAspect="1"/>
          </p:cNvPicPr>
          <p:nvPr/>
        </p:nvPicPr>
        <p:blipFill>
          <a:blip r:embed="rId4"/>
          <a:stretch>
            <a:fillRect/>
          </a:stretch>
        </p:blipFill>
        <p:spPr>
          <a:xfrm>
            <a:off x="3857113" y="1818946"/>
            <a:ext cx="1520295" cy="3091793"/>
          </a:xfrm>
          <a:prstGeom prst="rect">
            <a:avLst/>
          </a:prstGeom>
          <a:ln w="12700">
            <a:miter lim="400000"/>
          </a:ln>
        </p:spPr>
      </p:pic>
      <p:pic>
        <p:nvPicPr>
          <p:cNvPr id="10" name="Image" descr="Image">
            <a:extLst>
              <a:ext uri="{FF2B5EF4-FFF2-40B4-BE49-F238E27FC236}">
                <a16:creationId xmlns:a16="http://schemas.microsoft.com/office/drawing/2014/main" id="{C6CB1C90-140A-1501-F509-20423EB62E1F}"/>
              </a:ext>
            </a:extLst>
          </p:cNvPr>
          <p:cNvPicPr>
            <a:picLocks noChangeAspect="1"/>
          </p:cNvPicPr>
          <p:nvPr/>
        </p:nvPicPr>
        <p:blipFill>
          <a:blip r:embed="rId5"/>
          <a:stretch>
            <a:fillRect/>
          </a:stretch>
        </p:blipFill>
        <p:spPr>
          <a:xfrm>
            <a:off x="5473136" y="1818948"/>
            <a:ext cx="1621559" cy="3091792"/>
          </a:xfrm>
          <a:prstGeom prst="rect">
            <a:avLst/>
          </a:prstGeom>
          <a:ln w="12700">
            <a:miter lim="400000"/>
          </a:ln>
        </p:spPr>
      </p:pic>
      <p:pic>
        <p:nvPicPr>
          <p:cNvPr id="11" name="Image" descr="Image">
            <a:extLst>
              <a:ext uri="{FF2B5EF4-FFF2-40B4-BE49-F238E27FC236}">
                <a16:creationId xmlns:a16="http://schemas.microsoft.com/office/drawing/2014/main" id="{A95255F2-AD04-57CE-1525-EBE23B4D9A7C}"/>
              </a:ext>
            </a:extLst>
          </p:cNvPr>
          <p:cNvPicPr>
            <a:picLocks noChangeAspect="1"/>
          </p:cNvPicPr>
          <p:nvPr/>
        </p:nvPicPr>
        <p:blipFill>
          <a:blip r:embed="rId6"/>
          <a:stretch>
            <a:fillRect/>
          </a:stretch>
        </p:blipFill>
        <p:spPr>
          <a:xfrm>
            <a:off x="7028296" y="1818948"/>
            <a:ext cx="1520294" cy="3091792"/>
          </a:xfrm>
          <a:prstGeom prst="rect">
            <a:avLst/>
          </a:prstGeom>
          <a:ln w="12700">
            <a:miter lim="400000"/>
          </a:ln>
        </p:spPr>
      </p:pic>
    </p:spTree>
    <p:extLst>
      <p:ext uri="{BB962C8B-B14F-4D97-AF65-F5344CB8AC3E}">
        <p14:creationId xmlns:p14="http://schemas.microsoft.com/office/powerpoint/2010/main" val="3394311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B7FCFC4F-0CC0-42F6-9F8B-A144D7558766}" type="slidenum">
              <a:rPr lang="fr-FR" smtClean="0"/>
              <a:pPr/>
              <a:t>40</a:t>
            </a:fld>
            <a:endParaRPr lang="fr-FR" dirty="0"/>
          </a:p>
        </p:txBody>
      </p:sp>
      <p:sp>
        <p:nvSpPr>
          <p:cNvPr id="5" name="Titre 1"/>
          <p:cNvSpPr txBox="1">
            <a:spLocks/>
          </p:cNvSpPr>
          <p:nvPr/>
        </p:nvSpPr>
        <p:spPr>
          <a:xfrm>
            <a:off x="2192542" y="903827"/>
            <a:ext cx="6051866" cy="1224136"/>
          </a:xfrm>
          <a:prstGeom prst="rect">
            <a:avLst/>
          </a:prstGeom>
          <a:solidFill>
            <a:srgbClr val="FFC000"/>
          </a:solidFill>
        </p:spPr>
        <p:txBody>
          <a:bodyPr>
            <a:normAutofit fontScale="90000" lnSpcReduction="10000"/>
          </a:bodyPr>
          <a:lstStyle>
            <a:lvl1pPr algn="l" defTabSz="914400" rtl="0" eaLnBrk="1" latinLnBrk="0" hangingPunct="1">
              <a:spcBef>
                <a:spcPct val="0"/>
              </a:spcBef>
              <a:buNone/>
              <a:defRPr sz="4000" kern="1200" spc="-100" baseline="0">
                <a:solidFill>
                  <a:schemeClr val="tx2"/>
                </a:solidFill>
                <a:latin typeface="Constantia" panose="02030602050306030303" pitchFamily="18" charset="0"/>
                <a:ea typeface="+mj-ea"/>
                <a:cs typeface="+mj-cs"/>
              </a:defRPr>
            </a:lvl1pPr>
          </a:lstStyle>
          <a:p>
            <a:pPr algn="ctr"/>
            <a:r>
              <a:rPr lang="fr-BE" sz="2200" b="1" dirty="0" smtClean="0"/>
              <a:t>Formation SAGEP</a:t>
            </a:r>
            <a:br>
              <a:rPr lang="fr-BE" sz="2200" b="1" dirty="0" smtClean="0"/>
            </a:br>
            <a:r>
              <a:rPr lang="fr-BE" sz="3200" b="1" dirty="0" smtClean="0">
                <a:solidFill>
                  <a:srgbClr val="002060"/>
                </a:solidFill>
              </a:rPr>
              <a:t>ASBL</a:t>
            </a:r>
            <a:br>
              <a:rPr lang="fr-BE" sz="3200" b="1" dirty="0" smtClean="0">
                <a:solidFill>
                  <a:srgbClr val="002060"/>
                </a:solidFill>
              </a:rPr>
            </a:br>
            <a:r>
              <a:rPr lang="fr-BE" sz="2000" b="1" dirty="0" smtClean="0">
                <a:solidFill>
                  <a:srgbClr val="002060"/>
                </a:solidFill>
              </a:rPr>
              <a:t>15</a:t>
            </a:r>
            <a:r>
              <a:rPr lang="fr-BE" sz="3200" b="1" dirty="0" smtClean="0">
                <a:solidFill>
                  <a:srgbClr val="002060"/>
                </a:solidFill>
              </a:rPr>
              <a:t>  </a:t>
            </a:r>
            <a:r>
              <a:rPr lang="fr-BE" sz="2000" b="1" dirty="0" smtClean="0">
                <a:solidFill>
                  <a:srgbClr val="002060"/>
                </a:solidFill>
                <a:latin typeface="Times New Roman" panose="02020603050405020304" pitchFamily="18" charset="0"/>
                <a:cs typeface="Times New Roman" panose="02020603050405020304" pitchFamily="18" charset="0"/>
              </a:rPr>
              <a:t>mai   2023</a:t>
            </a:r>
            <a:endParaRPr lang="fr-FR" sz="2000" b="1" dirty="0">
              <a:solidFill>
                <a:srgbClr val="002060"/>
              </a:solidFill>
              <a:latin typeface="Times New Roman" panose="02020603050405020304" pitchFamily="18" charset="0"/>
              <a:cs typeface="Times New Roman" panose="02020603050405020304" pitchFamily="18" charset="0"/>
            </a:endParaRPr>
          </a:p>
        </p:txBody>
      </p:sp>
      <p:sp>
        <p:nvSpPr>
          <p:cNvPr id="6" name="ZoneTexte 5"/>
          <p:cNvSpPr txBox="1"/>
          <p:nvPr/>
        </p:nvSpPr>
        <p:spPr>
          <a:xfrm>
            <a:off x="1112422" y="2636912"/>
            <a:ext cx="7131986" cy="400110"/>
          </a:xfrm>
          <a:prstGeom prst="rect">
            <a:avLst/>
          </a:prstGeom>
          <a:solidFill>
            <a:schemeClr val="bg1"/>
          </a:solidFill>
        </p:spPr>
        <p:txBody>
          <a:bodyPr wrap="square" rtlCol="0">
            <a:spAutoFit/>
          </a:bodyPr>
          <a:lstStyle/>
          <a:p>
            <a:pPr algn="ctr"/>
            <a:endParaRPr lang="fr-BE" sz="2000" b="1" i="1" dirty="0">
              <a:solidFill>
                <a:srgbClr val="002060"/>
              </a:solidFill>
              <a:effectLst>
                <a:outerShdw blurRad="38100" dist="38100" dir="2700000" algn="tl">
                  <a:srgbClr val="000000">
                    <a:alpha val="43137"/>
                  </a:srgbClr>
                </a:outerShdw>
              </a:effectLst>
              <a:latin typeface="Times" pitchFamily="18" charset="0"/>
            </a:endParaRPr>
          </a:p>
        </p:txBody>
      </p:sp>
      <p:pic>
        <p:nvPicPr>
          <p:cNvPr id="7" name="Picture 3" descr="C:\$DATA05 EVECHE\1 MAILS-REUNIONS-RAPPORTS\2014 12 08 Formation SAGEP\Base\EVECHE_LOGO_FIN_2007_redimensionner_redimensionn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37" y="747881"/>
            <a:ext cx="2171299" cy="153602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79512" y="2296366"/>
            <a:ext cx="8784976" cy="384721"/>
          </a:xfrm>
          <a:prstGeom prst="rect">
            <a:avLst/>
          </a:prstGeom>
          <a:solidFill>
            <a:srgbClr val="FF33CC"/>
          </a:solidFill>
        </p:spPr>
        <p:txBody>
          <a:bodyPr wrap="square">
            <a:spAutoFit/>
          </a:bodyPr>
          <a:lstStyle/>
          <a:p>
            <a:r>
              <a:rPr lang="fr-BE" sz="1900" b="1" u="sng" dirty="0" smtClean="0"/>
              <a:t>LE REGISTRE UBO</a:t>
            </a:r>
            <a:endParaRPr lang="fr-BE" sz="1900" b="1" u="sng" dirty="0"/>
          </a:p>
        </p:txBody>
      </p:sp>
      <p:sp>
        <p:nvSpPr>
          <p:cNvPr id="4" name="ZoneTexte 3"/>
          <p:cNvSpPr txBox="1"/>
          <p:nvPr/>
        </p:nvSpPr>
        <p:spPr>
          <a:xfrm>
            <a:off x="179512" y="2801544"/>
            <a:ext cx="8784976" cy="1477328"/>
          </a:xfrm>
          <a:prstGeom prst="rect">
            <a:avLst/>
          </a:prstGeom>
          <a:noFill/>
        </p:spPr>
        <p:txBody>
          <a:bodyPr wrap="square" rtlCol="0">
            <a:spAutoFit/>
          </a:bodyPr>
          <a:lstStyle/>
          <a:p>
            <a:pPr marL="285750" indent="-285750">
              <a:buFont typeface="Arial" panose="020B0604020202020204" pitchFamily="34" charset="0"/>
              <a:buChar char="•"/>
            </a:pPr>
            <a:r>
              <a:rPr lang="fr-BE" dirty="0" smtClean="0"/>
              <a:t>La confirmation annuelle : à ne pas oublier !</a:t>
            </a:r>
          </a:p>
          <a:p>
            <a:pPr marL="285750" indent="-285750">
              <a:buFont typeface="Arial" panose="020B0604020202020204" pitchFamily="34" charset="0"/>
              <a:buChar char="•"/>
            </a:pPr>
            <a:endParaRPr lang="fr-BE" dirty="0"/>
          </a:p>
          <a:p>
            <a:pPr lvl="0"/>
            <a:r>
              <a:rPr lang="fr-BE" b="1" dirty="0" smtClean="0">
                <a:solidFill>
                  <a:srgbClr val="7030A0"/>
                </a:solidFill>
                <a:effectLst>
                  <a:outerShdw blurRad="38100" dist="38100" dir="2700000" algn="tl">
                    <a:srgbClr val="000000">
                      <a:alpha val="43137"/>
                    </a:srgbClr>
                  </a:outerShdw>
                </a:effectLst>
              </a:rPr>
              <a:t>Procédure</a:t>
            </a:r>
            <a:endParaRPr lang="fr-BE" b="1" i="1" dirty="0">
              <a:solidFill>
                <a:srgbClr val="7030A0"/>
              </a:solidFill>
              <a:effectLst>
                <a:outerShdw blurRad="38100" dist="38100" dir="2700000" algn="tl">
                  <a:srgbClr val="000000">
                    <a:alpha val="43137"/>
                  </a:srgbClr>
                </a:outerShdw>
              </a:effectLst>
            </a:endParaRPr>
          </a:p>
          <a:p>
            <a:pPr marL="285750" lvl="0" indent="-285750">
              <a:buFont typeface="Wingdings" panose="05000000000000000000" pitchFamily="2" charset="2"/>
              <a:buChar char="à"/>
            </a:pPr>
            <a:endParaRPr lang="fr-BE" b="1" dirty="0" smtClean="0">
              <a:solidFill>
                <a:srgbClr val="00B050"/>
              </a:solidFill>
              <a:effectLst>
                <a:outerShdw blurRad="38100" dist="38100" dir="2700000" algn="tl">
                  <a:srgbClr val="000000">
                    <a:alpha val="43137"/>
                  </a:srgbClr>
                </a:outerShdw>
              </a:effectLst>
            </a:endParaRPr>
          </a:p>
          <a:p>
            <a:endParaRPr lang="fr-BE" dirty="0"/>
          </a:p>
        </p:txBody>
      </p:sp>
      <p:sp>
        <p:nvSpPr>
          <p:cNvPr id="9" name="Rectangle 8"/>
          <p:cNvSpPr/>
          <p:nvPr/>
        </p:nvSpPr>
        <p:spPr>
          <a:xfrm>
            <a:off x="207756" y="3789040"/>
            <a:ext cx="8756732" cy="2862322"/>
          </a:xfrm>
          <a:prstGeom prst="rect">
            <a:avLst/>
          </a:prstGeom>
        </p:spPr>
        <p:txBody>
          <a:bodyPr wrap="square">
            <a:spAutoFit/>
          </a:bodyPr>
          <a:lstStyle/>
          <a:p>
            <a:r>
              <a:rPr lang="fr-BE" u="sng" dirty="0"/>
              <a:t>2/ Confirmation </a:t>
            </a:r>
            <a:r>
              <a:rPr lang="fr-BE" u="sng" dirty="0" smtClean="0"/>
              <a:t>annuelle</a:t>
            </a:r>
          </a:p>
          <a:p>
            <a:endParaRPr lang="fr-BE" dirty="0"/>
          </a:p>
          <a:p>
            <a:r>
              <a:rPr lang="fr-BE" dirty="0"/>
              <a:t>Une fois sur la fiche de votre association, descendez tout en bas de la page et vous trouverez un tableau récapitulatif de votre structure</a:t>
            </a:r>
            <a:r>
              <a:rPr lang="fr-BE" dirty="0" smtClean="0"/>
              <a:t>.</a:t>
            </a:r>
          </a:p>
          <a:p>
            <a:endParaRPr lang="fr-BE" dirty="0"/>
          </a:p>
          <a:p>
            <a:r>
              <a:rPr lang="fr-BE" dirty="0"/>
              <a:t>Si vous souhaitez modifier la composition, cliquez sur « Modifier » et suivez les instructions</a:t>
            </a:r>
            <a:r>
              <a:rPr lang="fr-BE" dirty="0" smtClean="0"/>
              <a:t>.</a:t>
            </a:r>
          </a:p>
          <a:p>
            <a:endParaRPr lang="fr-BE" dirty="0"/>
          </a:p>
          <a:p>
            <a:r>
              <a:rPr lang="fr-BE" dirty="0"/>
              <a:t>Si vous souhaitez simplement réaliser la confirmation annuelle, cliquez sur « Confirmation Annuelle »</a:t>
            </a:r>
          </a:p>
        </p:txBody>
      </p:sp>
    </p:spTree>
    <p:extLst>
      <p:ext uri="{BB962C8B-B14F-4D97-AF65-F5344CB8AC3E}">
        <p14:creationId xmlns:p14="http://schemas.microsoft.com/office/powerpoint/2010/main" val="95045410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B7FCFC4F-0CC0-42F6-9F8B-A144D7558766}" type="slidenum">
              <a:rPr lang="fr-FR" smtClean="0"/>
              <a:pPr/>
              <a:t>41</a:t>
            </a:fld>
            <a:endParaRPr lang="fr-FR" dirty="0"/>
          </a:p>
        </p:txBody>
      </p:sp>
      <p:sp>
        <p:nvSpPr>
          <p:cNvPr id="5" name="Titre 1"/>
          <p:cNvSpPr txBox="1">
            <a:spLocks/>
          </p:cNvSpPr>
          <p:nvPr/>
        </p:nvSpPr>
        <p:spPr>
          <a:xfrm>
            <a:off x="2192542" y="903827"/>
            <a:ext cx="6051866" cy="1224136"/>
          </a:xfrm>
          <a:prstGeom prst="rect">
            <a:avLst/>
          </a:prstGeom>
          <a:solidFill>
            <a:srgbClr val="FFC000"/>
          </a:solidFill>
        </p:spPr>
        <p:txBody>
          <a:bodyPr>
            <a:normAutofit fontScale="90000" lnSpcReduction="10000"/>
          </a:bodyPr>
          <a:lstStyle>
            <a:lvl1pPr algn="l" defTabSz="914400" rtl="0" eaLnBrk="1" latinLnBrk="0" hangingPunct="1">
              <a:spcBef>
                <a:spcPct val="0"/>
              </a:spcBef>
              <a:buNone/>
              <a:defRPr sz="4000" kern="1200" spc="-100" baseline="0">
                <a:solidFill>
                  <a:schemeClr val="tx2"/>
                </a:solidFill>
                <a:latin typeface="Constantia" panose="02030602050306030303" pitchFamily="18" charset="0"/>
                <a:ea typeface="+mj-ea"/>
                <a:cs typeface="+mj-cs"/>
              </a:defRPr>
            </a:lvl1pPr>
          </a:lstStyle>
          <a:p>
            <a:pPr algn="ctr"/>
            <a:r>
              <a:rPr lang="fr-BE" sz="2200" b="1" dirty="0" smtClean="0"/>
              <a:t>Formation SAGEP</a:t>
            </a:r>
            <a:br>
              <a:rPr lang="fr-BE" sz="2200" b="1" dirty="0" smtClean="0"/>
            </a:br>
            <a:r>
              <a:rPr lang="fr-BE" sz="3200" b="1" dirty="0" smtClean="0">
                <a:solidFill>
                  <a:srgbClr val="002060"/>
                </a:solidFill>
              </a:rPr>
              <a:t>ASBL</a:t>
            </a:r>
            <a:br>
              <a:rPr lang="fr-BE" sz="3200" b="1" dirty="0" smtClean="0">
                <a:solidFill>
                  <a:srgbClr val="002060"/>
                </a:solidFill>
              </a:rPr>
            </a:br>
            <a:r>
              <a:rPr lang="fr-BE" sz="2000" b="1" dirty="0" smtClean="0">
                <a:solidFill>
                  <a:srgbClr val="002060"/>
                </a:solidFill>
              </a:rPr>
              <a:t>15</a:t>
            </a:r>
            <a:r>
              <a:rPr lang="fr-BE" sz="3200" b="1" dirty="0" smtClean="0">
                <a:solidFill>
                  <a:srgbClr val="002060"/>
                </a:solidFill>
              </a:rPr>
              <a:t>  </a:t>
            </a:r>
            <a:r>
              <a:rPr lang="fr-BE" sz="2000" b="1" dirty="0" smtClean="0">
                <a:solidFill>
                  <a:srgbClr val="002060"/>
                </a:solidFill>
                <a:latin typeface="Times New Roman" panose="02020603050405020304" pitchFamily="18" charset="0"/>
                <a:cs typeface="Times New Roman" panose="02020603050405020304" pitchFamily="18" charset="0"/>
              </a:rPr>
              <a:t>mai   2023</a:t>
            </a:r>
            <a:endParaRPr lang="fr-FR" sz="2000" b="1" dirty="0">
              <a:solidFill>
                <a:srgbClr val="002060"/>
              </a:solidFill>
              <a:latin typeface="Times New Roman" panose="02020603050405020304" pitchFamily="18" charset="0"/>
              <a:cs typeface="Times New Roman" panose="02020603050405020304" pitchFamily="18" charset="0"/>
            </a:endParaRPr>
          </a:p>
        </p:txBody>
      </p:sp>
      <p:sp>
        <p:nvSpPr>
          <p:cNvPr id="6" name="ZoneTexte 5"/>
          <p:cNvSpPr txBox="1"/>
          <p:nvPr/>
        </p:nvSpPr>
        <p:spPr>
          <a:xfrm>
            <a:off x="1112422" y="2636912"/>
            <a:ext cx="7131986" cy="400110"/>
          </a:xfrm>
          <a:prstGeom prst="rect">
            <a:avLst/>
          </a:prstGeom>
          <a:solidFill>
            <a:schemeClr val="bg1"/>
          </a:solidFill>
        </p:spPr>
        <p:txBody>
          <a:bodyPr wrap="square" rtlCol="0">
            <a:spAutoFit/>
          </a:bodyPr>
          <a:lstStyle/>
          <a:p>
            <a:pPr algn="ctr"/>
            <a:endParaRPr lang="fr-BE" sz="2000" b="1" i="1" dirty="0">
              <a:solidFill>
                <a:srgbClr val="002060"/>
              </a:solidFill>
              <a:effectLst>
                <a:outerShdw blurRad="38100" dist="38100" dir="2700000" algn="tl">
                  <a:srgbClr val="000000">
                    <a:alpha val="43137"/>
                  </a:srgbClr>
                </a:outerShdw>
              </a:effectLst>
              <a:latin typeface="Times" pitchFamily="18" charset="0"/>
            </a:endParaRPr>
          </a:p>
        </p:txBody>
      </p:sp>
      <p:pic>
        <p:nvPicPr>
          <p:cNvPr id="7" name="Picture 3" descr="C:\$DATA05 EVECHE\1 MAILS-REUNIONS-RAPPORTS\2014 12 08 Formation SAGEP\Base\EVECHE_LOGO_FIN_2007_redimensionner_redimensionn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37" y="747881"/>
            <a:ext cx="2171299" cy="153602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79512" y="2296366"/>
            <a:ext cx="8784976" cy="384721"/>
          </a:xfrm>
          <a:prstGeom prst="rect">
            <a:avLst/>
          </a:prstGeom>
          <a:solidFill>
            <a:srgbClr val="FF33CC"/>
          </a:solidFill>
        </p:spPr>
        <p:txBody>
          <a:bodyPr wrap="square">
            <a:spAutoFit/>
          </a:bodyPr>
          <a:lstStyle/>
          <a:p>
            <a:r>
              <a:rPr lang="fr-BE" sz="1900" b="1" u="sng" dirty="0" smtClean="0"/>
              <a:t>LE REGISTRE UBO</a:t>
            </a:r>
            <a:endParaRPr lang="fr-BE" sz="1900" b="1" u="sng" dirty="0"/>
          </a:p>
        </p:txBody>
      </p:sp>
      <p:sp>
        <p:nvSpPr>
          <p:cNvPr id="4" name="ZoneTexte 3"/>
          <p:cNvSpPr txBox="1"/>
          <p:nvPr/>
        </p:nvSpPr>
        <p:spPr>
          <a:xfrm>
            <a:off x="179512" y="2801544"/>
            <a:ext cx="8784976" cy="1477328"/>
          </a:xfrm>
          <a:prstGeom prst="rect">
            <a:avLst/>
          </a:prstGeom>
          <a:noFill/>
        </p:spPr>
        <p:txBody>
          <a:bodyPr wrap="square" rtlCol="0">
            <a:spAutoFit/>
          </a:bodyPr>
          <a:lstStyle/>
          <a:p>
            <a:pPr marL="285750" indent="-285750">
              <a:buFont typeface="Arial" panose="020B0604020202020204" pitchFamily="34" charset="0"/>
              <a:buChar char="•"/>
            </a:pPr>
            <a:r>
              <a:rPr lang="fr-BE" dirty="0" smtClean="0"/>
              <a:t>La confirmation annuelle : à ne pas oublier !</a:t>
            </a:r>
          </a:p>
          <a:p>
            <a:pPr marL="285750" indent="-285750">
              <a:buFont typeface="Arial" panose="020B0604020202020204" pitchFamily="34" charset="0"/>
              <a:buChar char="•"/>
            </a:pPr>
            <a:endParaRPr lang="fr-BE" dirty="0"/>
          </a:p>
          <a:p>
            <a:pPr lvl="0"/>
            <a:r>
              <a:rPr lang="fr-BE" b="1" dirty="0" smtClean="0">
                <a:solidFill>
                  <a:srgbClr val="7030A0"/>
                </a:solidFill>
                <a:effectLst>
                  <a:outerShdw blurRad="38100" dist="38100" dir="2700000" algn="tl">
                    <a:srgbClr val="000000">
                      <a:alpha val="43137"/>
                    </a:srgbClr>
                  </a:outerShdw>
                </a:effectLst>
              </a:rPr>
              <a:t>Procédure</a:t>
            </a:r>
            <a:endParaRPr lang="fr-BE" b="1" i="1" dirty="0">
              <a:solidFill>
                <a:srgbClr val="7030A0"/>
              </a:solidFill>
              <a:effectLst>
                <a:outerShdw blurRad="38100" dist="38100" dir="2700000" algn="tl">
                  <a:srgbClr val="000000">
                    <a:alpha val="43137"/>
                  </a:srgbClr>
                </a:outerShdw>
              </a:effectLst>
            </a:endParaRPr>
          </a:p>
          <a:p>
            <a:pPr marL="285750" lvl="0" indent="-285750">
              <a:buFont typeface="Wingdings" panose="05000000000000000000" pitchFamily="2" charset="2"/>
              <a:buChar char="à"/>
            </a:pPr>
            <a:endParaRPr lang="fr-BE" b="1" dirty="0" smtClean="0">
              <a:solidFill>
                <a:srgbClr val="00B050"/>
              </a:solidFill>
              <a:effectLst>
                <a:outerShdw blurRad="38100" dist="38100" dir="2700000" algn="tl">
                  <a:srgbClr val="000000">
                    <a:alpha val="43137"/>
                  </a:srgbClr>
                </a:outerShdw>
              </a:effectLst>
            </a:endParaRPr>
          </a:p>
          <a:p>
            <a:endParaRPr lang="fr-BE" dirty="0"/>
          </a:p>
        </p:txBody>
      </p:sp>
      <p:pic>
        <p:nvPicPr>
          <p:cNvPr id="10" name="Image 9"/>
          <p:cNvPicPr/>
          <p:nvPr/>
        </p:nvPicPr>
        <p:blipFill rotWithShape="1">
          <a:blip r:embed="rId3">
            <a:extLst>
              <a:ext uri="{28A0092B-C50C-407E-A947-70E740481C1C}">
                <a14:useLocalDpi xmlns:a14="http://schemas.microsoft.com/office/drawing/2010/main" val="0"/>
              </a:ext>
            </a:extLst>
          </a:blip>
          <a:srcRect l="5842" t="13561" b="7890"/>
          <a:stretch/>
        </p:blipFill>
        <p:spPr bwMode="auto">
          <a:xfrm>
            <a:off x="1814388" y="3377568"/>
            <a:ext cx="7150100" cy="3352800"/>
          </a:xfrm>
          <a:prstGeom prst="rect">
            <a:avLst/>
          </a:prstGeom>
          <a:noFill/>
          <a:ln>
            <a:noFill/>
          </a:ln>
          <a:effectLst/>
          <a:extLst>
            <a:ext uri="{53640926-AAD7-44D8-BBD7-CCE9431645EC}">
              <a14:shadowObscured xmlns:a14="http://schemas.microsoft.com/office/drawing/2010/main"/>
            </a:ext>
          </a:extLst>
        </p:spPr>
      </p:pic>
      <p:sp>
        <p:nvSpPr>
          <p:cNvPr id="11" name="Zone de texte 2"/>
          <p:cNvSpPr txBox="1">
            <a:spLocks noChangeArrowheads="1"/>
          </p:cNvSpPr>
          <p:nvPr/>
        </p:nvSpPr>
        <p:spPr bwMode="auto">
          <a:xfrm>
            <a:off x="2051720" y="3706809"/>
            <a:ext cx="1057275" cy="20002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fr-BE" sz="800">
                <a:effectLst/>
                <a:latin typeface="Calibri" panose="020F0502020204030204" pitchFamily="34" charset="0"/>
                <a:ea typeface="Calibri" panose="020F0502020204030204" pitchFamily="34" charset="0"/>
                <a:cs typeface="Times New Roman" panose="02020603050405020304" pitchFamily="18" charset="0"/>
              </a:rPr>
              <a:t>Pierre-Paul   Jacques</a:t>
            </a:r>
            <a:endParaRPr lang="fr-BE"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Zone de texte 2"/>
          <p:cNvSpPr txBox="1">
            <a:spLocks noChangeArrowheads="1"/>
          </p:cNvSpPr>
          <p:nvPr/>
        </p:nvSpPr>
        <p:spPr bwMode="auto">
          <a:xfrm>
            <a:off x="2051719" y="4003671"/>
            <a:ext cx="1057275" cy="20002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fr-BE" sz="800">
                <a:effectLst/>
                <a:latin typeface="Calibri" panose="020F0502020204030204" pitchFamily="34" charset="0"/>
                <a:ea typeface="Calibri" panose="020F0502020204030204" pitchFamily="34" charset="0"/>
                <a:cs typeface="Times New Roman" panose="02020603050405020304" pitchFamily="18" charset="0"/>
              </a:rPr>
              <a:t>Jean-Claude Dusse</a:t>
            </a:r>
            <a:endParaRPr lang="fr-BE"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Zone de texte 2"/>
          <p:cNvSpPr txBox="1">
            <a:spLocks noChangeArrowheads="1"/>
          </p:cNvSpPr>
          <p:nvPr/>
        </p:nvSpPr>
        <p:spPr bwMode="auto">
          <a:xfrm>
            <a:off x="2051718" y="4299316"/>
            <a:ext cx="1057275" cy="20002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fr-BE" sz="800">
                <a:effectLst/>
                <a:latin typeface="Calibri" panose="020F0502020204030204" pitchFamily="34" charset="0"/>
                <a:ea typeface="Calibri" panose="020F0502020204030204" pitchFamily="34" charset="0"/>
                <a:cs typeface="Times New Roman" panose="02020603050405020304" pitchFamily="18" charset="0"/>
              </a:rPr>
              <a:t>Yvette Horner</a:t>
            </a:r>
            <a:endParaRPr lang="fr-BE"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Zone de texte 2"/>
          <p:cNvSpPr txBox="1">
            <a:spLocks noChangeArrowheads="1"/>
          </p:cNvSpPr>
          <p:nvPr/>
        </p:nvSpPr>
        <p:spPr bwMode="auto">
          <a:xfrm>
            <a:off x="2027597" y="4595327"/>
            <a:ext cx="1057275" cy="20002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fr-BE" sz="800">
                <a:effectLst/>
                <a:latin typeface="Calibri" panose="020F0502020204030204" pitchFamily="34" charset="0"/>
                <a:ea typeface="Calibri" panose="020F0502020204030204" pitchFamily="34" charset="0"/>
                <a:cs typeface="Times New Roman" panose="02020603050405020304" pitchFamily="18" charset="0"/>
              </a:rPr>
              <a:t>Emmanuelle Macron</a:t>
            </a:r>
            <a:endParaRPr lang="fr-BE"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Zone de texte 2"/>
          <p:cNvSpPr txBox="1">
            <a:spLocks noChangeArrowheads="1"/>
          </p:cNvSpPr>
          <p:nvPr/>
        </p:nvSpPr>
        <p:spPr bwMode="auto">
          <a:xfrm>
            <a:off x="2010829" y="4839887"/>
            <a:ext cx="1057275" cy="20002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fr-BE" sz="800">
                <a:effectLst/>
                <a:latin typeface="Calibri" panose="020F0502020204030204" pitchFamily="34" charset="0"/>
                <a:ea typeface="Calibri" panose="020F0502020204030204" pitchFamily="34" charset="0"/>
                <a:cs typeface="Times New Roman" panose="02020603050405020304" pitchFamily="18" charset="0"/>
              </a:rPr>
              <a:t>Justine Bridou</a:t>
            </a:r>
            <a:endParaRPr lang="fr-BE"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Zone de texte 2"/>
          <p:cNvSpPr txBox="1">
            <a:spLocks noChangeArrowheads="1"/>
          </p:cNvSpPr>
          <p:nvPr/>
        </p:nvSpPr>
        <p:spPr bwMode="auto">
          <a:xfrm>
            <a:off x="2010828" y="5154069"/>
            <a:ext cx="1057275" cy="19050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fr-BE" sz="800">
                <a:effectLst/>
                <a:latin typeface="Calibri" panose="020F0502020204030204" pitchFamily="34" charset="0"/>
                <a:ea typeface="Calibri" panose="020F0502020204030204" pitchFamily="34" charset="0"/>
                <a:cs typeface="Times New Roman" panose="02020603050405020304" pitchFamily="18" charset="0"/>
              </a:rPr>
              <a:t>Roger Rabbit</a:t>
            </a:r>
            <a:endParaRPr lang="fr-BE"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Zone de texte 2"/>
          <p:cNvSpPr txBox="1">
            <a:spLocks noChangeArrowheads="1"/>
          </p:cNvSpPr>
          <p:nvPr/>
        </p:nvSpPr>
        <p:spPr bwMode="auto">
          <a:xfrm>
            <a:off x="2159184" y="5432774"/>
            <a:ext cx="1057275" cy="20002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fr-BE" sz="800">
                <a:effectLst/>
                <a:latin typeface="Calibri" panose="020F0502020204030204" pitchFamily="34" charset="0"/>
                <a:ea typeface="Calibri" panose="020F0502020204030204" pitchFamily="34" charset="0"/>
                <a:cs typeface="Times New Roman" panose="02020603050405020304" pitchFamily="18" charset="0"/>
              </a:rPr>
              <a:t>William Saurin</a:t>
            </a:r>
            <a:endParaRPr lang="fr-BE"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Flèche droite 17"/>
          <p:cNvSpPr/>
          <p:nvPr/>
        </p:nvSpPr>
        <p:spPr>
          <a:xfrm>
            <a:off x="4794612" y="5949280"/>
            <a:ext cx="847725" cy="5715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BE"/>
          </a:p>
        </p:txBody>
      </p:sp>
    </p:spTree>
    <p:extLst>
      <p:ext uri="{BB962C8B-B14F-4D97-AF65-F5344CB8AC3E}">
        <p14:creationId xmlns:p14="http://schemas.microsoft.com/office/powerpoint/2010/main" val="43268389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B7FCFC4F-0CC0-42F6-9F8B-A144D7558766}" type="slidenum">
              <a:rPr lang="fr-FR" smtClean="0"/>
              <a:pPr/>
              <a:t>42</a:t>
            </a:fld>
            <a:endParaRPr lang="fr-FR" dirty="0"/>
          </a:p>
        </p:txBody>
      </p:sp>
      <p:sp>
        <p:nvSpPr>
          <p:cNvPr id="5" name="Titre 1"/>
          <p:cNvSpPr txBox="1">
            <a:spLocks/>
          </p:cNvSpPr>
          <p:nvPr/>
        </p:nvSpPr>
        <p:spPr>
          <a:xfrm>
            <a:off x="2192542" y="903827"/>
            <a:ext cx="6051866" cy="1224136"/>
          </a:xfrm>
          <a:prstGeom prst="rect">
            <a:avLst/>
          </a:prstGeom>
          <a:solidFill>
            <a:srgbClr val="FFC000"/>
          </a:solidFill>
        </p:spPr>
        <p:txBody>
          <a:bodyPr>
            <a:normAutofit fontScale="90000" lnSpcReduction="10000"/>
          </a:bodyPr>
          <a:lstStyle>
            <a:lvl1pPr algn="l" defTabSz="914400" rtl="0" eaLnBrk="1" latinLnBrk="0" hangingPunct="1">
              <a:spcBef>
                <a:spcPct val="0"/>
              </a:spcBef>
              <a:buNone/>
              <a:defRPr sz="4000" kern="1200" spc="-100" baseline="0">
                <a:solidFill>
                  <a:schemeClr val="tx2"/>
                </a:solidFill>
                <a:latin typeface="Constantia" panose="02030602050306030303" pitchFamily="18" charset="0"/>
                <a:ea typeface="+mj-ea"/>
                <a:cs typeface="+mj-cs"/>
              </a:defRPr>
            </a:lvl1pPr>
          </a:lstStyle>
          <a:p>
            <a:pPr algn="ctr"/>
            <a:r>
              <a:rPr lang="fr-BE" sz="2200" b="1" dirty="0" smtClean="0"/>
              <a:t>Formation SAGEP</a:t>
            </a:r>
            <a:br>
              <a:rPr lang="fr-BE" sz="2200" b="1" dirty="0" smtClean="0"/>
            </a:br>
            <a:r>
              <a:rPr lang="fr-BE" sz="3200" b="1" dirty="0" smtClean="0">
                <a:solidFill>
                  <a:srgbClr val="002060"/>
                </a:solidFill>
              </a:rPr>
              <a:t>ASBL</a:t>
            </a:r>
            <a:br>
              <a:rPr lang="fr-BE" sz="3200" b="1" dirty="0" smtClean="0">
                <a:solidFill>
                  <a:srgbClr val="002060"/>
                </a:solidFill>
              </a:rPr>
            </a:br>
            <a:r>
              <a:rPr lang="fr-BE" sz="2000" b="1" dirty="0" smtClean="0">
                <a:solidFill>
                  <a:srgbClr val="002060"/>
                </a:solidFill>
              </a:rPr>
              <a:t>15</a:t>
            </a:r>
            <a:r>
              <a:rPr lang="fr-BE" sz="3200" b="1" dirty="0" smtClean="0">
                <a:solidFill>
                  <a:srgbClr val="002060"/>
                </a:solidFill>
              </a:rPr>
              <a:t>  </a:t>
            </a:r>
            <a:r>
              <a:rPr lang="fr-BE" sz="2000" b="1" dirty="0" smtClean="0">
                <a:solidFill>
                  <a:srgbClr val="002060"/>
                </a:solidFill>
                <a:latin typeface="Times New Roman" panose="02020603050405020304" pitchFamily="18" charset="0"/>
                <a:cs typeface="Times New Roman" panose="02020603050405020304" pitchFamily="18" charset="0"/>
              </a:rPr>
              <a:t>mai   2023</a:t>
            </a:r>
            <a:endParaRPr lang="fr-FR" sz="2000" b="1" dirty="0">
              <a:solidFill>
                <a:srgbClr val="002060"/>
              </a:solidFill>
              <a:latin typeface="Times New Roman" panose="02020603050405020304" pitchFamily="18" charset="0"/>
              <a:cs typeface="Times New Roman" panose="02020603050405020304" pitchFamily="18" charset="0"/>
            </a:endParaRPr>
          </a:p>
        </p:txBody>
      </p:sp>
      <p:sp>
        <p:nvSpPr>
          <p:cNvPr id="6" name="ZoneTexte 5"/>
          <p:cNvSpPr txBox="1"/>
          <p:nvPr/>
        </p:nvSpPr>
        <p:spPr>
          <a:xfrm>
            <a:off x="1112422" y="2636912"/>
            <a:ext cx="7131986" cy="400110"/>
          </a:xfrm>
          <a:prstGeom prst="rect">
            <a:avLst/>
          </a:prstGeom>
          <a:solidFill>
            <a:schemeClr val="bg1"/>
          </a:solidFill>
        </p:spPr>
        <p:txBody>
          <a:bodyPr wrap="square" rtlCol="0">
            <a:spAutoFit/>
          </a:bodyPr>
          <a:lstStyle/>
          <a:p>
            <a:pPr algn="ctr"/>
            <a:endParaRPr lang="fr-BE" sz="2000" b="1" i="1" dirty="0">
              <a:solidFill>
                <a:srgbClr val="002060"/>
              </a:solidFill>
              <a:effectLst>
                <a:outerShdw blurRad="38100" dist="38100" dir="2700000" algn="tl">
                  <a:srgbClr val="000000">
                    <a:alpha val="43137"/>
                  </a:srgbClr>
                </a:outerShdw>
              </a:effectLst>
              <a:latin typeface="Times" pitchFamily="18" charset="0"/>
            </a:endParaRPr>
          </a:p>
        </p:txBody>
      </p:sp>
      <p:pic>
        <p:nvPicPr>
          <p:cNvPr id="7" name="Picture 3" descr="C:\$DATA05 EVECHE\1 MAILS-REUNIONS-RAPPORTS\2014 12 08 Formation SAGEP\Base\EVECHE_LOGO_FIN_2007_redimensionner_redimensionn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37" y="747881"/>
            <a:ext cx="2171299" cy="153602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79512" y="2296366"/>
            <a:ext cx="8784976" cy="384721"/>
          </a:xfrm>
          <a:prstGeom prst="rect">
            <a:avLst/>
          </a:prstGeom>
          <a:solidFill>
            <a:srgbClr val="FF33CC"/>
          </a:solidFill>
        </p:spPr>
        <p:txBody>
          <a:bodyPr wrap="square">
            <a:spAutoFit/>
          </a:bodyPr>
          <a:lstStyle/>
          <a:p>
            <a:r>
              <a:rPr lang="fr-BE" sz="1900" b="1" u="sng" dirty="0" smtClean="0"/>
              <a:t>LE REGISTRE UBO</a:t>
            </a:r>
            <a:endParaRPr lang="fr-BE" sz="1900" b="1" u="sng" dirty="0"/>
          </a:p>
        </p:txBody>
      </p:sp>
      <p:sp>
        <p:nvSpPr>
          <p:cNvPr id="4" name="ZoneTexte 3"/>
          <p:cNvSpPr txBox="1"/>
          <p:nvPr/>
        </p:nvSpPr>
        <p:spPr>
          <a:xfrm>
            <a:off x="179512" y="2801544"/>
            <a:ext cx="8784976" cy="1477328"/>
          </a:xfrm>
          <a:prstGeom prst="rect">
            <a:avLst/>
          </a:prstGeom>
          <a:noFill/>
        </p:spPr>
        <p:txBody>
          <a:bodyPr wrap="square" rtlCol="0">
            <a:spAutoFit/>
          </a:bodyPr>
          <a:lstStyle/>
          <a:p>
            <a:pPr marL="285750" indent="-285750">
              <a:buFont typeface="Arial" panose="020B0604020202020204" pitchFamily="34" charset="0"/>
              <a:buChar char="•"/>
            </a:pPr>
            <a:r>
              <a:rPr lang="fr-BE" dirty="0" smtClean="0"/>
              <a:t>La confirmation annuelle : à ne pas oublier !</a:t>
            </a:r>
          </a:p>
          <a:p>
            <a:pPr marL="285750" indent="-285750">
              <a:buFont typeface="Arial" panose="020B0604020202020204" pitchFamily="34" charset="0"/>
              <a:buChar char="•"/>
            </a:pPr>
            <a:endParaRPr lang="fr-BE" dirty="0"/>
          </a:p>
          <a:p>
            <a:pPr lvl="0"/>
            <a:r>
              <a:rPr lang="fr-BE" b="1" dirty="0" smtClean="0">
                <a:solidFill>
                  <a:srgbClr val="7030A0"/>
                </a:solidFill>
                <a:effectLst>
                  <a:outerShdw blurRad="38100" dist="38100" dir="2700000" algn="tl">
                    <a:srgbClr val="000000">
                      <a:alpha val="43137"/>
                    </a:srgbClr>
                  </a:outerShdw>
                </a:effectLst>
              </a:rPr>
              <a:t>Procédure</a:t>
            </a:r>
            <a:endParaRPr lang="fr-BE" b="1" i="1" dirty="0">
              <a:solidFill>
                <a:srgbClr val="7030A0"/>
              </a:solidFill>
              <a:effectLst>
                <a:outerShdw blurRad="38100" dist="38100" dir="2700000" algn="tl">
                  <a:srgbClr val="000000">
                    <a:alpha val="43137"/>
                  </a:srgbClr>
                </a:outerShdw>
              </a:effectLst>
            </a:endParaRPr>
          </a:p>
          <a:p>
            <a:pPr marL="285750" lvl="0" indent="-285750">
              <a:buFont typeface="Wingdings" panose="05000000000000000000" pitchFamily="2" charset="2"/>
              <a:buChar char="à"/>
            </a:pPr>
            <a:endParaRPr lang="fr-BE" b="1" dirty="0" smtClean="0">
              <a:solidFill>
                <a:srgbClr val="00B050"/>
              </a:solidFill>
              <a:effectLst>
                <a:outerShdw blurRad="38100" dist="38100" dir="2700000" algn="tl">
                  <a:srgbClr val="000000">
                    <a:alpha val="43137"/>
                  </a:srgbClr>
                </a:outerShdw>
              </a:effectLst>
            </a:endParaRPr>
          </a:p>
          <a:p>
            <a:endParaRPr lang="fr-BE" dirty="0"/>
          </a:p>
        </p:txBody>
      </p:sp>
      <p:sp>
        <p:nvSpPr>
          <p:cNvPr id="9" name="Rectangle 8"/>
          <p:cNvSpPr/>
          <p:nvPr/>
        </p:nvSpPr>
        <p:spPr>
          <a:xfrm>
            <a:off x="207756" y="3789040"/>
            <a:ext cx="8756732" cy="2308324"/>
          </a:xfrm>
          <a:prstGeom prst="rect">
            <a:avLst/>
          </a:prstGeom>
        </p:spPr>
        <p:txBody>
          <a:bodyPr wrap="square">
            <a:spAutoFit/>
          </a:bodyPr>
          <a:lstStyle/>
          <a:p>
            <a:r>
              <a:rPr lang="fr-BE" u="sng" dirty="0"/>
              <a:t>3/ </a:t>
            </a:r>
            <a:r>
              <a:rPr lang="fr-BE" u="sng" dirty="0" smtClean="0"/>
              <a:t>Validation</a:t>
            </a:r>
          </a:p>
          <a:p>
            <a:endParaRPr lang="fr-BE" dirty="0"/>
          </a:p>
          <a:p>
            <a:r>
              <a:rPr lang="fr-BE" dirty="0"/>
              <a:t>Une fenêtre de validation apparaît. Cliquez sur « OUI </a:t>
            </a:r>
            <a:r>
              <a:rPr lang="fr-BE" dirty="0" smtClean="0"/>
              <a:t>». Vous </a:t>
            </a:r>
            <a:r>
              <a:rPr lang="fr-BE" dirty="0"/>
              <a:t>avez terminé </a:t>
            </a:r>
            <a:r>
              <a:rPr lang="fr-BE" dirty="0" smtClean="0"/>
              <a:t>!</a:t>
            </a:r>
          </a:p>
          <a:p>
            <a:endParaRPr lang="fr-BE" dirty="0" smtClean="0"/>
          </a:p>
          <a:p>
            <a:r>
              <a:rPr lang="fr-BE" i="1" dirty="0"/>
              <a:t>En revenant sur la fiche de données de votre association, vous voyez apparaître la date de dernière confirmation des données de votre entreprise, qui vous servira de repère pour la prochaine confirmation, dans un </a:t>
            </a:r>
            <a:r>
              <a:rPr lang="fr-BE" i="1" dirty="0" smtClean="0"/>
              <a:t>an.</a:t>
            </a:r>
            <a:endParaRPr lang="fr-BE" dirty="0"/>
          </a:p>
          <a:p>
            <a:endParaRPr lang="fr-BE" dirty="0"/>
          </a:p>
        </p:txBody>
      </p:sp>
      <p:pic>
        <p:nvPicPr>
          <p:cNvPr id="10" name="Image 9"/>
          <p:cNvPicPr/>
          <p:nvPr/>
        </p:nvPicPr>
        <p:blipFill rotWithShape="1">
          <a:blip r:embed="rId3">
            <a:extLst>
              <a:ext uri="{28A0092B-C50C-407E-A947-70E740481C1C}">
                <a14:useLocalDpi xmlns:a14="http://schemas.microsoft.com/office/drawing/2010/main" val="0"/>
              </a:ext>
            </a:extLst>
          </a:blip>
          <a:srcRect l="34454" t="43674" r="34060" b="35546"/>
          <a:stretch/>
        </p:blipFill>
        <p:spPr bwMode="auto">
          <a:xfrm>
            <a:off x="5575498" y="3037022"/>
            <a:ext cx="3028950" cy="1123315"/>
          </a:xfrm>
          <a:prstGeom prst="rect">
            <a:avLst/>
          </a:prstGeom>
          <a:noFill/>
          <a:ln>
            <a:noFill/>
          </a:ln>
          <a:effectLst/>
          <a:extLst>
            <a:ext uri="{53640926-AAD7-44D8-BBD7-CCE9431645EC}">
              <a14:shadowObscured xmlns:a14="http://schemas.microsoft.com/office/drawing/2010/main"/>
            </a:ext>
          </a:extLst>
        </p:spPr>
      </p:pic>
      <p:pic>
        <p:nvPicPr>
          <p:cNvPr id="11" name="Image 10"/>
          <p:cNvPicPr/>
          <p:nvPr/>
        </p:nvPicPr>
        <p:blipFill>
          <a:blip r:embed="rId4">
            <a:extLst>
              <a:ext uri="{28A0092B-C50C-407E-A947-70E740481C1C}">
                <a14:useLocalDpi xmlns:a14="http://schemas.microsoft.com/office/drawing/2010/main" val="0"/>
              </a:ext>
            </a:extLst>
          </a:blip>
          <a:srcRect l="3958" t="25916" r="4434" b="53802"/>
          <a:stretch>
            <a:fillRect/>
          </a:stretch>
        </p:blipFill>
        <p:spPr bwMode="auto">
          <a:xfrm>
            <a:off x="1086677" y="5805264"/>
            <a:ext cx="7427595" cy="924560"/>
          </a:xfrm>
          <a:prstGeom prst="rect">
            <a:avLst/>
          </a:prstGeom>
          <a:noFill/>
          <a:ln>
            <a:noFill/>
          </a:ln>
          <a:effectLst/>
        </p:spPr>
      </p:pic>
    </p:spTree>
    <p:extLst>
      <p:ext uri="{BB962C8B-B14F-4D97-AF65-F5344CB8AC3E}">
        <p14:creationId xmlns:p14="http://schemas.microsoft.com/office/powerpoint/2010/main" val="176466544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B7FCFC4F-0CC0-42F6-9F8B-A144D7558766}" type="slidenum">
              <a:rPr lang="fr-FR" smtClean="0"/>
              <a:pPr/>
              <a:t>43</a:t>
            </a:fld>
            <a:endParaRPr lang="fr-FR" dirty="0"/>
          </a:p>
        </p:txBody>
      </p:sp>
      <p:sp>
        <p:nvSpPr>
          <p:cNvPr id="5" name="Titre 1"/>
          <p:cNvSpPr txBox="1">
            <a:spLocks/>
          </p:cNvSpPr>
          <p:nvPr/>
        </p:nvSpPr>
        <p:spPr>
          <a:xfrm>
            <a:off x="2192542" y="903827"/>
            <a:ext cx="6051866" cy="1224136"/>
          </a:xfrm>
          <a:prstGeom prst="rect">
            <a:avLst/>
          </a:prstGeom>
          <a:solidFill>
            <a:srgbClr val="FFC000"/>
          </a:solidFill>
        </p:spPr>
        <p:txBody>
          <a:bodyPr>
            <a:normAutofit fontScale="90000" lnSpcReduction="10000"/>
          </a:bodyPr>
          <a:lstStyle>
            <a:lvl1pPr algn="l" defTabSz="914400" rtl="0" eaLnBrk="1" latinLnBrk="0" hangingPunct="1">
              <a:spcBef>
                <a:spcPct val="0"/>
              </a:spcBef>
              <a:buNone/>
              <a:defRPr sz="4000" kern="1200" spc="-100" baseline="0">
                <a:solidFill>
                  <a:schemeClr val="tx2"/>
                </a:solidFill>
                <a:latin typeface="Constantia" panose="02030602050306030303" pitchFamily="18" charset="0"/>
                <a:ea typeface="+mj-ea"/>
                <a:cs typeface="+mj-cs"/>
              </a:defRPr>
            </a:lvl1pPr>
          </a:lstStyle>
          <a:p>
            <a:pPr algn="ctr"/>
            <a:r>
              <a:rPr lang="fr-BE" sz="2200" b="1" dirty="0" smtClean="0"/>
              <a:t>Formation SAGEP</a:t>
            </a:r>
            <a:br>
              <a:rPr lang="fr-BE" sz="2200" b="1" dirty="0" smtClean="0"/>
            </a:br>
            <a:r>
              <a:rPr lang="fr-BE" sz="3200" b="1" dirty="0" smtClean="0">
                <a:solidFill>
                  <a:srgbClr val="002060"/>
                </a:solidFill>
              </a:rPr>
              <a:t>ASBL</a:t>
            </a:r>
            <a:br>
              <a:rPr lang="fr-BE" sz="3200" b="1" dirty="0" smtClean="0">
                <a:solidFill>
                  <a:srgbClr val="002060"/>
                </a:solidFill>
              </a:rPr>
            </a:br>
            <a:r>
              <a:rPr lang="fr-BE" sz="2000" b="1" dirty="0" smtClean="0">
                <a:solidFill>
                  <a:srgbClr val="002060"/>
                </a:solidFill>
              </a:rPr>
              <a:t>15</a:t>
            </a:r>
            <a:r>
              <a:rPr lang="fr-BE" sz="3200" b="1" dirty="0" smtClean="0">
                <a:solidFill>
                  <a:srgbClr val="002060"/>
                </a:solidFill>
              </a:rPr>
              <a:t>  </a:t>
            </a:r>
            <a:r>
              <a:rPr lang="fr-BE" sz="2000" b="1" dirty="0" smtClean="0">
                <a:solidFill>
                  <a:srgbClr val="002060"/>
                </a:solidFill>
                <a:latin typeface="Times New Roman" panose="02020603050405020304" pitchFamily="18" charset="0"/>
                <a:cs typeface="Times New Roman" panose="02020603050405020304" pitchFamily="18" charset="0"/>
              </a:rPr>
              <a:t>mai   2023</a:t>
            </a:r>
            <a:endParaRPr lang="fr-FR" sz="2000" b="1" dirty="0">
              <a:solidFill>
                <a:srgbClr val="002060"/>
              </a:solidFill>
              <a:latin typeface="Times New Roman" panose="02020603050405020304" pitchFamily="18" charset="0"/>
              <a:cs typeface="Times New Roman" panose="02020603050405020304" pitchFamily="18" charset="0"/>
            </a:endParaRPr>
          </a:p>
        </p:txBody>
      </p:sp>
      <p:sp>
        <p:nvSpPr>
          <p:cNvPr id="6" name="ZoneTexte 5"/>
          <p:cNvSpPr txBox="1"/>
          <p:nvPr/>
        </p:nvSpPr>
        <p:spPr>
          <a:xfrm>
            <a:off x="1112422" y="2636912"/>
            <a:ext cx="7131986" cy="400110"/>
          </a:xfrm>
          <a:prstGeom prst="rect">
            <a:avLst/>
          </a:prstGeom>
          <a:solidFill>
            <a:schemeClr val="bg1"/>
          </a:solidFill>
        </p:spPr>
        <p:txBody>
          <a:bodyPr wrap="square" rtlCol="0">
            <a:spAutoFit/>
          </a:bodyPr>
          <a:lstStyle/>
          <a:p>
            <a:pPr algn="ctr"/>
            <a:endParaRPr lang="fr-BE" sz="2000" b="1" i="1" dirty="0">
              <a:solidFill>
                <a:srgbClr val="002060"/>
              </a:solidFill>
              <a:effectLst>
                <a:outerShdw blurRad="38100" dist="38100" dir="2700000" algn="tl">
                  <a:srgbClr val="000000">
                    <a:alpha val="43137"/>
                  </a:srgbClr>
                </a:outerShdw>
              </a:effectLst>
              <a:latin typeface="Times" pitchFamily="18" charset="0"/>
            </a:endParaRPr>
          </a:p>
        </p:txBody>
      </p:sp>
      <p:pic>
        <p:nvPicPr>
          <p:cNvPr id="7" name="Picture 3" descr="C:\$DATA05 EVECHE\1 MAILS-REUNIONS-RAPPORTS\2014 12 08 Formation SAGEP\Base\EVECHE_LOGO_FIN_2007_redimensionner_redimensionn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37" y="747881"/>
            <a:ext cx="2171299" cy="153602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79512" y="2296366"/>
            <a:ext cx="8784976" cy="384721"/>
          </a:xfrm>
          <a:prstGeom prst="rect">
            <a:avLst/>
          </a:prstGeom>
          <a:solidFill>
            <a:srgbClr val="00FF00"/>
          </a:solidFill>
        </p:spPr>
        <p:txBody>
          <a:bodyPr wrap="square">
            <a:spAutoFit/>
          </a:bodyPr>
          <a:lstStyle/>
          <a:p>
            <a:r>
              <a:rPr lang="fr-BE" sz="1900" b="1" u="sng" dirty="0" smtClean="0"/>
              <a:t>LA DÉCLARATION DE PATRIMOINE</a:t>
            </a:r>
            <a:endParaRPr lang="fr-BE" sz="1900" b="1" u="sng" dirty="0"/>
          </a:p>
        </p:txBody>
      </p:sp>
      <p:sp>
        <p:nvSpPr>
          <p:cNvPr id="4" name="ZoneTexte 3"/>
          <p:cNvSpPr txBox="1"/>
          <p:nvPr/>
        </p:nvSpPr>
        <p:spPr>
          <a:xfrm>
            <a:off x="179512" y="2924944"/>
            <a:ext cx="8784976" cy="2308324"/>
          </a:xfrm>
          <a:prstGeom prst="rect">
            <a:avLst/>
          </a:prstGeom>
          <a:noFill/>
        </p:spPr>
        <p:txBody>
          <a:bodyPr wrap="square" rtlCol="0">
            <a:spAutoFit/>
          </a:bodyPr>
          <a:lstStyle/>
          <a:p>
            <a:pPr marL="285750" indent="-285750">
              <a:buFont typeface="Arial" panose="020B0604020202020204" pitchFamily="34" charset="0"/>
              <a:buChar char="•"/>
            </a:pPr>
            <a:r>
              <a:rPr lang="fr-BE" dirty="0"/>
              <a:t>Contexte : </a:t>
            </a:r>
            <a:r>
              <a:rPr lang="fr-BE" dirty="0" smtClean="0"/>
              <a:t>Taxe compensatoire des droits de succession</a:t>
            </a:r>
            <a:endParaRPr lang="fr-BE" dirty="0"/>
          </a:p>
          <a:p>
            <a:endParaRPr lang="fr-BE" dirty="0"/>
          </a:p>
          <a:p>
            <a:pPr marL="285750" indent="-285750">
              <a:buFont typeface="Wingdings" panose="05000000000000000000" pitchFamily="2" charset="2"/>
              <a:buChar char="à"/>
            </a:pPr>
            <a:r>
              <a:rPr lang="fr-FR" dirty="0" smtClean="0">
                <a:sym typeface="Wingdings" panose="05000000000000000000" pitchFamily="2" charset="2"/>
              </a:rPr>
              <a:t>Compensation </a:t>
            </a:r>
            <a:r>
              <a:rPr lang="fr-FR" dirty="0">
                <a:sym typeface="Wingdings" panose="05000000000000000000" pitchFamily="2" charset="2"/>
              </a:rPr>
              <a:t>au fait que les ASBL ne paient pas de droits de succession puisqu’elles ne meurent pas. </a:t>
            </a:r>
            <a:endParaRPr lang="fr-FR" dirty="0" smtClean="0">
              <a:sym typeface="Wingdings" panose="05000000000000000000" pitchFamily="2" charset="2"/>
            </a:endParaRPr>
          </a:p>
          <a:p>
            <a:pPr marL="285750" indent="-285750">
              <a:buFont typeface="Wingdings" panose="05000000000000000000" pitchFamily="2" charset="2"/>
              <a:buChar char="à"/>
            </a:pPr>
            <a:endParaRPr lang="fr-FR" dirty="0">
              <a:sym typeface="Wingdings" panose="05000000000000000000" pitchFamily="2" charset="2"/>
            </a:endParaRPr>
          </a:p>
          <a:p>
            <a:pPr marL="285750" indent="-285750">
              <a:buFont typeface="Wingdings" panose="05000000000000000000" pitchFamily="2" charset="2"/>
              <a:buChar char="à"/>
            </a:pPr>
            <a:r>
              <a:rPr lang="fr-FR" dirty="0" smtClean="0">
                <a:sym typeface="Wingdings" panose="05000000000000000000" pitchFamily="2" charset="2"/>
              </a:rPr>
              <a:t>Concerne toutes les ASBL ayant un patrimoine supérieur à 25.000,00€</a:t>
            </a:r>
            <a:endParaRPr lang="fr-FR" dirty="0" smtClean="0"/>
          </a:p>
          <a:p>
            <a:endParaRPr lang="fr-BE" dirty="0" smtClean="0"/>
          </a:p>
          <a:p>
            <a:endParaRPr lang="fr-BE" dirty="0"/>
          </a:p>
        </p:txBody>
      </p:sp>
    </p:spTree>
    <p:extLst>
      <p:ext uri="{BB962C8B-B14F-4D97-AF65-F5344CB8AC3E}">
        <p14:creationId xmlns:p14="http://schemas.microsoft.com/office/powerpoint/2010/main" val="236452509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B7FCFC4F-0CC0-42F6-9F8B-A144D7558766}" type="slidenum">
              <a:rPr lang="fr-FR" smtClean="0"/>
              <a:pPr/>
              <a:t>44</a:t>
            </a:fld>
            <a:endParaRPr lang="fr-FR" dirty="0"/>
          </a:p>
        </p:txBody>
      </p:sp>
      <p:sp>
        <p:nvSpPr>
          <p:cNvPr id="5" name="Titre 1"/>
          <p:cNvSpPr txBox="1">
            <a:spLocks/>
          </p:cNvSpPr>
          <p:nvPr/>
        </p:nvSpPr>
        <p:spPr>
          <a:xfrm>
            <a:off x="2192542" y="903827"/>
            <a:ext cx="6051866" cy="1224136"/>
          </a:xfrm>
          <a:prstGeom prst="rect">
            <a:avLst/>
          </a:prstGeom>
          <a:solidFill>
            <a:srgbClr val="FFC000"/>
          </a:solidFill>
        </p:spPr>
        <p:txBody>
          <a:bodyPr>
            <a:normAutofit fontScale="90000" lnSpcReduction="10000"/>
          </a:bodyPr>
          <a:lstStyle>
            <a:lvl1pPr algn="l" defTabSz="914400" rtl="0" eaLnBrk="1" latinLnBrk="0" hangingPunct="1">
              <a:spcBef>
                <a:spcPct val="0"/>
              </a:spcBef>
              <a:buNone/>
              <a:defRPr sz="4000" kern="1200" spc="-100" baseline="0">
                <a:solidFill>
                  <a:schemeClr val="tx2"/>
                </a:solidFill>
                <a:latin typeface="Constantia" panose="02030602050306030303" pitchFamily="18" charset="0"/>
                <a:ea typeface="+mj-ea"/>
                <a:cs typeface="+mj-cs"/>
              </a:defRPr>
            </a:lvl1pPr>
          </a:lstStyle>
          <a:p>
            <a:pPr algn="ctr"/>
            <a:r>
              <a:rPr lang="fr-BE" sz="2200" b="1" dirty="0" smtClean="0"/>
              <a:t>Formation SAGEP</a:t>
            </a:r>
            <a:br>
              <a:rPr lang="fr-BE" sz="2200" b="1" dirty="0" smtClean="0"/>
            </a:br>
            <a:r>
              <a:rPr lang="fr-BE" sz="3200" b="1" dirty="0" smtClean="0">
                <a:solidFill>
                  <a:srgbClr val="002060"/>
                </a:solidFill>
              </a:rPr>
              <a:t>ASBL</a:t>
            </a:r>
            <a:br>
              <a:rPr lang="fr-BE" sz="3200" b="1" dirty="0" smtClean="0">
                <a:solidFill>
                  <a:srgbClr val="002060"/>
                </a:solidFill>
              </a:rPr>
            </a:br>
            <a:r>
              <a:rPr lang="fr-BE" sz="2000" b="1" dirty="0" smtClean="0">
                <a:solidFill>
                  <a:srgbClr val="002060"/>
                </a:solidFill>
              </a:rPr>
              <a:t>15</a:t>
            </a:r>
            <a:r>
              <a:rPr lang="fr-BE" sz="3200" b="1" dirty="0" smtClean="0">
                <a:solidFill>
                  <a:srgbClr val="002060"/>
                </a:solidFill>
              </a:rPr>
              <a:t>  </a:t>
            </a:r>
            <a:r>
              <a:rPr lang="fr-BE" sz="2000" b="1" dirty="0" smtClean="0">
                <a:solidFill>
                  <a:srgbClr val="002060"/>
                </a:solidFill>
                <a:latin typeface="Times New Roman" panose="02020603050405020304" pitchFamily="18" charset="0"/>
                <a:cs typeface="Times New Roman" panose="02020603050405020304" pitchFamily="18" charset="0"/>
              </a:rPr>
              <a:t>mai   2023</a:t>
            </a:r>
            <a:endParaRPr lang="fr-FR" sz="2000" b="1" dirty="0">
              <a:solidFill>
                <a:srgbClr val="002060"/>
              </a:solidFill>
              <a:latin typeface="Times New Roman" panose="02020603050405020304" pitchFamily="18" charset="0"/>
              <a:cs typeface="Times New Roman" panose="02020603050405020304" pitchFamily="18" charset="0"/>
            </a:endParaRPr>
          </a:p>
        </p:txBody>
      </p:sp>
      <p:sp>
        <p:nvSpPr>
          <p:cNvPr id="6" name="ZoneTexte 5"/>
          <p:cNvSpPr txBox="1"/>
          <p:nvPr/>
        </p:nvSpPr>
        <p:spPr>
          <a:xfrm>
            <a:off x="1112422" y="2636912"/>
            <a:ext cx="7131986" cy="400110"/>
          </a:xfrm>
          <a:prstGeom prst="rect">
            <a:avLst/>
          </a:prstGeom>
          <a:solidFill>
            <a:schemeClr val="bg1"/>
          </a:solidFill>
        </p:spPr>
        <p:txBody>
          <a:bodyPr wrap="square" rtlCol="0">
            <a:spAutoFit/>
          </a:bodyPr>
          <a:lstStyle/>
          <a:p>
            <a:pPr algn="ctr"/>
            <a:endParaRPr lang="fr-BE" sz="2000" b="1" i="1" dirty="0">
              <a:solidFill>
                <a:srgbClr val="002060"/>
              </a:solidFill>
              <a:effectLst>
                <a:outerShdw blurRad="38100" dist="38100" dir="2700000" algn="tl">
                  <a:srgbClr val="000000">
                    <a:alpha val="43137"/>
                  </a:srgbClr>
                </a:outerShdw>
              </a:effectLst>
              <a:latin typeface="Times" pitchFamily="18" charset="0"/>
            </a:endParaRPr>
          </a:p>
        </p:txBody>
      </p:sp>
      <p:pic>
        <p:nvPicPr>
          <p:cNvPr id="7" name="Picture 3" descr="C:\$DATA05 EVECHE\1 MAILS-REUNIONS-RAPPORTS\2014 12 08 Formation SAGEP\Base\EVECHE_LOGO_FIN_2007_redimensionner_redimensionn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37" y="747881"/>
            <a:ext cx="2171299" cy="153602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79512" y="2296366"/>
            <a:ext cx="8784976" cy="384721"/>
          </a:xfrm>
          <a:prstGeom prst="rect">
            <a:avLst/>
          </a:prstGeom>
          <a:solidFill>
            <a:srgbClr val="00FF00"/>
          </a:solidFill>
        </p:spPr>
        <p:txBody>
          <a:bodyPr wrap="square">
            <a:spAutoFit/>
          </a:bodyPr>
          <a:lstStyle/>
          <a:p>
            <a:r>
              <a:rPr lang="fr-BE" sz="1900" b="1" u="sng" dirty="0" smtClean="0"/>
              <a:t>LA DÉCLARATION DE PATRIMOINE</a:t>
            </a:r>
            <a:endParaRPr lang="fr-BE" sz="1900" b="1" u="sng" dirty="0"/>
          </a:p>
        </p:txBody>
      </p:sp>
      <p:sp>
        <p:nvSpPr>
          <p:cNvPr id="4" name="ZoneTexte 3"/>
          <p:cNvSpPr txBox="1"/>
          <p:nvPr/>
        </p:nvSpPr>
        <p:spPr>
          <a:xfrm>
            <a:off x="179512" y="2836967"/>
            <a:ext cx="8784976" cy="4524315"/>
          </a:xfrm>
          <a:prstGeom prst="rect">
            <a:avLst/>
          </a:prstGeom>
          <a:noFill/>
        </p:spPr>
        <p:txBody>
          <a:bodyPr wrap="square" rtlCol="0">
            <a:spAutoFit/>
          </a:bodyPr>
          <a:lstStyle/>
          <a:p>
            <a:pPr marL="285750" indent="-285750">
              <a:buFont typeface="Arial" panose="020B0604020202020204" pitchFamily="34" charset="0"/>
              <a:buChar char="•"/>
            </a:pPr>
            <a:r>
              <a:rPr lang="fr-BE" dirty="0" smtClean="0"/>
              <a:t>Quel principe ? </a:t>
            </a:r>
            <a:endParaRPr lang="fr-BE" dirty="0"/>
          </a:p>
          <a:p>
            <a:endParaRPr lang="fr-BE" dirty="0"/>
          </a:p>
          <a:p>
            <a:pPr marL="285750" indent="-285750">
              <a:buFont typeface="Wingdings" panose="05000000000000000000" pitchFamily="2" charset="2"/>
              <a:buChar char="à"/>
            </a:pPr>
            <a:r>
              <a:rPr lang="fr-BE" dirty="0" smtClean="0"/>
              <a:t>La </a:t>
            </a:r>
            <a:r>
              <a:rPr lang="fr-BE" dirty="0"/>
              <a:t>taxe de </a:t>
            </a:r>
            <a:r>
              <a:rPr lang="fr-BE" b="1" dirty="0">
                <a:solidFill>
                  <a:srgbClr val="FF0000"/>
                </a:solidFill>
                <a:effectLst>
                  <a:outerShdw blurRad="38100" dist="38100" dir="2700000" algn="tl">
                    <a:srgbClr val="000000">
                      <a:alpha val="43137"/>
                    </a:srgbClr>
                  </a:outerShdw>
                </a:effectLst>
              </a:rPr>
              <a:t>0,17 % </a:t>
            </a:r>
            <a:r>
              <a:rPr lang="fr-BE" dirty="0"/>
              <a:t>est à payer chaque année </a:t>
            </a:r>
            <a:r>
              <a:rPr lang="fr-BE" b="1" u="sng" dirty="0">
                <a:solidFill>
                  <a:srgbClr val="FF0000"/>
                </a:solidFill>
                <a:effectLst>
                  <a:outerShdw blurRad="38100" dist="38100" dir="2700000" algn="tl">
                    <a:srgbClr val="000000">
                      <a:alpha val="43137"/>
                    </a:srgbClr>
                  </a:outerShdw>
                </a:effectLst>
              </a:rPr>
              <a:t>pour le 31 mars. </a:t>
            </a:r>
            <a:endParaRPr lang="fr-BE" b="1" u="sng" dirty="0" smtClean="0">
              <a:solidFill>
                <a:srgbClr val="FF0000"/>
              </a:solidFill>
              <a:effectLst>
                <a:outerShdw blurRad="38100" dist="38100" dir="2700000" algn="tl">
                  <a:srgbClr val="000000">
                    <a:alpha val="43137"/>
                  </a:srgbClr>
                </a:outerShdw>
              </a:effectLst>
            </a:endParaRPr>
          </a:p>
          <a:p>
            <a:r>
              <a:rPr lang="fr-BE" dirty="0" smtClean="0"/>
              <a:t>Elle </a:t>
            </a:r>
            <a:r>
              <a:rPr lang="fr-BE" dirty="0"/>
              <a:t>s’applique à la valeur du patrimoine au 1</a:t>
            </a:r>
            <a:r>
              <a:rPr lang="fr-BE" baseline="30000" dirty="0"/>
              <a:t>er</a:t>
            </a:r>
            <a:r>
              <a:rPr lang="fr-BE" dirty="0"/>
              <a:t> janvier. </a:t>
            </a:r>
            <a:endParaRPr lang="fr-BE" dirty="0" smtClean="0"/>
          </a:p>
          <a:p>
            <a:endParaRPr lang="fr-BE" dirty="0"/>
          </a:p>
          <a:p>
            <a:r>
              <a:rPr lang="fr-BE" dirty="0" smtClean="0">
                <a:sym typeface="Wingdings" panose="05000000000000000000" pitchFamily="2" charset="2"/>
              </a:rPr>
              <a:t> </a:t>
            </a:r>
            <a:r>
              <a:rPr lang="fr-BE" dirty="0" smtClean="0"/>
              <a:t>Sont </a:t>
            </a:r>
            <a:r>
              <a:rPr lang="fr-BE" dirty="0"/>
              <a:t>soumis à la taxe compensatoire des droits de succession :</a:t>
            </a:r>
          </a:p>
          <a:p>
            <a:pPr lvl="0"/>
            <a:r>
              <a:rPr lang="fr-BE" dirty="0" smtClean="0"/>
              <a:t>-Les </a:t>
            </a:r>
            <a:r>
              <a:rPr lang="fr-BE" dirty="0"/>
              <a:t>biens immobiliers situés en Belgique (sur base de leur valeur vénale) dont l’ASBL est propriétaire mais aussi ceux sur lesquels l’ASBL a un droit réel (comme une emphytéose, à l’exclusion des bâtiments scolaires).</a:t>
            </a:r>
          </a:p>
          <a:p>
            <a:pPr lvl="0"/>
            <a:r>
              <a:rPr lang="fr-BE" dirty="0" smtClean="0"/>
              <a:t>-Les </a:t>
            </a:r>
            <a:r>
              <a:rPr lang="fr-BE" dirty="0"/>
              <a:t>biens corporels, hors biens de consommation courante.</a:t>
            </a:r>
          </a:p>
          <a:p>
            <a:pPr lvl="0"/>
            <a:r>
              <a:rPr lang="fr-BE" dirty="0" smtClean="0"/>
              <a:t>-Les </a:t>
            </a:r>
            <a:r>
              <a:rPr lang="fr-BE" dirty="0"/>
              <a:t>placements et les comptes à long terme (plus de trois mois</a:t>
            </a:r>
            <a:r>
              <a:rPr lang="fr-BE" dirty="0" smtClean="0"/>
              <a:t>), y compris les comptes épargne, sauf si fonds de roulement. </a:t>
            </a:r>
            <a:endParaRPr lang="fr-BE" dirty="0"/>
          </a:p>
          <a:p>
            <a:pPr lvl="0"/>
            <a:r>
              <a:rPr lang="fr-BE" dirty="0" smtClean="0"/>
              <a:t>-Les </a:t>
            </a:r>
            <a:r>
              <a:rPr lang="fr-BE" dirty="0"/>
              <a:t>créances qui proviennent d’opérations de gestion du patrimoine imposable.</a:t>
            </a:r>
          </a:p>
          <a:p>
            <a:pPr lvl="0"/>
            <a:r>
              <a:rPr lang="fr-BE" dirty="0" smtClean="0"/>
              <a:t>-Les </a:t>
            </a:r>
            <a:r>
              <a:rPr lang="fr-BE" dirty="0"/>
              <a:t>donations et legs.</a:t>
            </a:r>
          </a:p>
          <a:p>
            <a:endParaRPr lang="fr-BE" dirty="0" smtClean="0"/>
          </a:p>
          <a:p>
            <a:endParaRPr lang="fr-BE" dirty="0"/>
          </a:p>
        </p:txBody>
      </p:sp>
    </p:spTree>
    <p:extLst>
      <p:ext uri="{BB962C8B-B14F-4D97-AF65-F5344CB8AC3E}">
        <p14:creationId xmlns:p14="http://schemas.microsoft.com/office/powerpoint/2010/main" val="33222650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B7FCFC4F-0CC0-42F6-9F8B-A144D7558766}" type="slidenum">
              <a:rPr lang="fr-FR" smtClean="0"/>
              <a:pPr/>
              <a:t>45</a:t>
            </a:fld>
            <a:endParaRPr lang="fr-FR" dirty="0"/>
          </a:p>
        </p:txBody>
      </p:sp>
      <p:sp>
        <p:nvSpPr>
          <p:cNvPr id="5" name="Titre 1"/>
          <p:cNvSpPr txBox="1">
            <a:spLocks/>
          </p:cNvSpPr>
          <p:nvPr/>
        </p:nvSpPr>
        <p:spPr>
          <a:xfrm>
            <a:off x="2192542" y="903827"/>
            <a:ext cx="6051866" cy="1224136"/>
          </a:xfrm>
          <a:prstGeom prst="rect">
            <a:avLst/>
          </a:prstGeom>
          <a:solidFill>
            <a:srgbClr val="FFC000"/>
          </a:solidFill>
        </p:spPr>
        <p:txBody>
          <a:bodyPr>
            <a:normAutofit fontScale="90000" lnSpcReduction="10000"/>
          </a:bodyPr>
          <a:lstStyle>
            <a:lvl1pPr algn="l" defTabSz="914400" rtl="0" eaLnBrk="1" latinLnBrk="0" hangingPunct="1">
              <a:spcBef>
                <a:spcPct val="0"/>
              </a:spcBef>
              <a:buNone/>
              <a:defRPr sz="4000" kern="1200" spc="-100" baseline="0">
                <a:solidFill>
                  <a:schemeClr val="tx2"/>
                </a:solidFill>
                <a:latin typeface="Constantia" panose="02030602050306030303" pitchFamily="18" charset="0"/>
                <a:ea typeface="+mj-ea"/>
                <a:cs typeface="+mj-cs"/>
              </a:defRPr>
            </a:lvl1pPr>
          </a:lstStyle>
          <a:p>
            <a:pPr algn="ctr"/>
            <a:r>
              <a:rPr lang="fr-BE" sz="2200" b="1" dirty="0" smtClean="0"/>
              <a:t>Formation SAGEP</a:t>
            </a:r>
            <a:br>
              <a:rPr lang="fr-BE" sz="2200" b="1" dirty="0" smtClean="0"/>
            </a:br>
            <a:r>
              <a:rPr lang="fr-BE" sz="3200" b="1" dirty="0" smtClean="0">
                <a:solidFill>
                  <a:srgbClr val="002060"/>
                </a:solidFill>
              </a:rPr>
              <a:t>ASBL</a:t>
            </a:r>
            <a:br>
              <a:rPr lang="fr-BE" sz="3200" b="1" dirty="0" smtClean="0">
                <a:solidFill>
                  <a:srgbClr val="002060"/>
                </a:solidFill>
              </a:rPr>
            </a:br>
            <a:r>
              <a:rPr lang="fr-BE" sz="2000" b="1" dirty="0" smtClean="0">
                <a:solidFill>
                  <a:srgbClr val="002060"/>
                </a:solidFill>
              </a:rPr>
              <a:t>15</a:t>
            </a:r>
            <a:r>
              <a:rPr lang="fr-BE" sz="3200" b="1" dirty="0" smtClean="0">
                <a:solidFill>
                  <a:srgbClr val="002060"/>
                </a:solidFill>
              </a:rPr>
              <a:t>  </a:t>
            </a:r>
            <a:r>
              <a:rPr lang="fr-BE" sz="2000" b="1" dirty="0" smtClean="0">
                <a:solidFill>
                  <a:srgbClr val="002060"/>
                </a:solidFill>
                <a:latin typeface="Times New Roman" panose="02020603050405020304" pitchFamily="18" charset="0"/>
                <a:cs typeface="Times New Roman" panose="02020603050405020304" pitchFamily="18" charset="0"/>
              </a:rPr>
              <a:t>mai   2023</a:t>
            </a:r>
            <a:endParaRPr lang="fr-FR" sz="2000" b="1" dirty="0">
              <a:solidFill>
                <a:srgbClr val="002060"/>
              </a:solidFill>
              <a:latin typeface="Times New Roman" panose="02020603050405020304" pitchFamily="18" charset="0"/>
              <a:cs typeface="Times New Roman" panose="02020603050405020304" pitchFamily="18" charset="0"/>
            </a:endParaRPr>
          </a:p>
        </p:txBody>
      </p:sp>
      <p:sp>
        <p:nvSpPr>
          <p:cNvPr id="6" name="ZoneTexte 5"/>
          <p:cNvSpPr txBox="1"/>
          <p:nvPr/>
        </p:nvSpPr>
        <p:spPr>
          <a:xfrm>
            <a:off x="1112422" y="2636912"/>
            <a:ext cx="7131986" cy="400110"/>
          </a:xfrm>
          <a:prstGeom prst="rect">
            <a:avLst/>
          </a:prstGeom>
          <a:solidFill>
            <a:schemeClr val="bg1"/>
          </a:solidFill>
        </p:spPr>
        <p:txBody>
          <a:bodyPr wrap="square" rtlCol="0">
            <a:spAutoFit/>
          </a:bodyPr>
          <a:lstStyle/>
          <a:p>
            <a:pPr algn="ctr"/>
            <a:endParaRPr lang="fr-BE" sz="2000" b="1" i="1" dirty="0">
              <a:solidFill>
                <a:srgbClr val="002060"/>
              </a:solidFill>
              <a:effectLst>
                <a:outerShdw blurRad="38100" dist="38100" dir="2700000" algn="tl">
                  <a:srgbClr val="000000">
                    <a:alpha val="43137"/>
                  </a:srgbClr>
                </a:outerShdw>
              </a:effectLst>
              <a:latin typeface="Times" pitchFamily="18" charset="0"/>
            </a:endParaRPr>
          </a:p>
        </p:txBody>
      </p:sp>
      <p:pic>
        <p:nvPicPr>
          <p:cNvPr id="7" name="Picture 3" descr="C:\$DATA05 EVECHE\1 MAILS-REUNIONS-RAPPORTS\2014 12 08 Formation SAGEP\Base\EVECHE_LOGO_FIN_2007_redimensionner_redimensionn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37" y="747881"/>
            <a:ext cx="2171299" cy="153602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79512" y="2296366"/>
            <a:ext cx="8784976" cy="384721"/>
          </a:xfrm>
          <a:prstGeom prst="rect">
            <a:avLst/>
          </a:prstGeom>
          <a:solidFill>
            <a:srgbClr val="00FF00"/>
          </a:solidFill>
        </p:spPr>
        <p:txBody>
          <a:bodyPr wrap="square">
            <a:spAutoFit/>
          </a:bodyPr>
          <a:lstStyle/>
          <a:p>
            <a:r>
              <a:rPr lang="fr-BE" sz="1900" b="1" u="sng" dirty="0" smtClean="0"/>
              <a:t>LA DÉCLARATION DE PATRIMOINE</a:t>
            </a:r>
            <a:endParaRPr lang="fr-BE" sz="1900" b="1" u="sng" dirty="0"/>
          </a:p>
        </p:txBody>
      </p:sp>
      <p:sp>
        <p:nvSpPr>
          <p:cNvPr id="4" name="ZoneTexte 3"/>
          <p:cNvSpPr txBox="1"/>
          <p:nvPr/>
        </p:nvSpPr>
        <p:spPr>
          <a:xfrm>
            <a:off x="179512" y="2836967"/>
            <a:ext cx="8784976" cy="2862322"/>
          </a:xfrm>
          <a:prstGeom prst="rect">
            <a:avLst/>
          </a:prstGeom>
          <a:noFill/>
        </p:spPr>
        <p:txBody>
          <a:bodyPr wrap="square" rtlCol="0">
            <a:spAutoFit/>
          </a:bodyPr>
          <a:lstStyle/>
          <a:p>
            <a:pPr marL="285750" indent="-285750">
              <a:buFont typeface="Arial" panose="020B0604020202020204" pitchFamily="34" charset="0"/>
              <a:buChar char="•"/>
            </a:pPr>
            <a:r>
              <a:rPr lang="fr-BE" dirty="0" smtClean="0"/>
              <a:t>Comment déclarer ?</a:t>
            </a:r>
            <a:endParaRPr lang="fr-BE" dirty="0"/>
          </a:p>
          <a:p>
            <a:endParaRPr lang="fr-BE" dirty="0"/>
          </a:p>
          <a:p>
            <a:r>
              <a:rPr lang="fr-BE" dirty="0" smtClean="0">
                <a:sym typeface="Wingdings" panose="05000000000000000000" pitchFamily="2" charset="2"/>
              </a:rPr>
              <a:t></a:t>
            </a:r>
            <a:r>
              <a:rPr lang="fr-BE" dirty="0">
                <a:sym typeface="Wingdings" panose="05000000000000000000" pitchFamily="2" charset="2"/>
              </a:rPr>
              <a:t> </a:t>
            </a:r>
            <a:r>
              <a:rPr lang="fr-BE" dirty="0" smtClean="0"/>
              <a:t>Remplir le formulaire </a:t>
            </a:r>
            <a:r>
              <a:rPr lang="fr-BE" i="1" dirty="0" smtClean="0"/>
              <a:t>ad hoc </a:t>
            </a:r>
            <a:r>
              <a:rPr lang="fr-BE" dirty="0"/>
              <a:t>disponible sur le site du SAGEP ! </a:t>
            </a:r>
          </a:p>
          <a:p>
            <a:endParaRPr lang="fr-BE" dirty="0"/>
          </a:p>
          <a:p>
            <a:r>
              <a:rPr lang="fr-BE" dirty="0" smtClean="0">
                <a:sym typeface="Wingdings" panose="05000000000000000000" pitchFamily="2" charset="2"/>
              </a:rPr>
              <a:t> </a:t>
            </a:r>
            <a:r>
              <a:rPr lang="fr-BE" dirty="0">
                <a:sym typeface="Wingdings" panose="05000000000000000000" pitchFamily="2" charset="2"/>
                <a:hlinkClick r:id="rId3"/>
              </a:rPr>
              <a:t>https://diocese-tournai.be/services-et-pastorales_0/sagep/les-asbl/</a:t>
            </a:r>
            <a:endParaRPr lang="fr-BE" dirty="0"/>
          </a:p>
          <a:p>
            <a:pPr marL="285750" indent="-285750">
              <a:buFont typeface="Wingdings" panose="05000000000000000000" pitchFamily="2" charset="2"/>
              <a:buChar char="à"/>
            </a:pPr>
            <a:endParaRPr lang="fr-BE" dirty="0"/>
          </a:p>
          <a:p>
            <a:r>
              <a:rPr lang="fr-BE" dirty="0" smtClean="0">
                <a:sym typeface="Wingdings" panose="05000000000000000000" pitchFamily="2" charset="2"/>
              </a:rPr>
              <a:t> Envoyer le formulaire soit par courrier, soit par email </a:t>
            </a:r>
            <a:r>
              <a:rPr lang="fr-FR" dirty="0"/>
              <a:t>au bureau </a:t>
            </a:r>
            <a:r>
              <a:rPr lang="fr-FR" dirty="0" smtClean="0"/>
              <a:t>de Sécurité </a:t>
            </a:r>
            <a:r>
              <a:rPr lang="fr-FR" dirty="0"/>
              <a:t>juridique compétent, c’est-à-dire dans le ressort où le siège social de l’association est établi.</a:t>
            </a:r>
            <a:endParaRPr lang="fr-BE" dirty="0" smtClean="0"/>
          </a:p>
          <a:p>
            <a:endParaRPr lang="fr-BE" dirty="0"/>
          </a:p>
        </p:txBody>
      </p:sp>
    </p:spTree>
    <p:extLst>
      <p:ext uri="{BB962C8B-B14F-4D97-AF65-F5344CB8AC3E}">
        <p14:creationId xmlns:p14="http://schemas.microsoft.com/office/powerpoint/2010/main" val="272507201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B7FCFC4F-0CC0-42F6-9F8B-A144D7558766}" type="slidenum">
              <a:rPr lang="fr-FR" smtClean="0"/>
              <a:pPr/>
              <a:t>46</a:t>
            </a:fld>
            <a:endParaRPr lang="fr-FR" dirty="0"/>
          </a:p>
        </p:txBody>
      </p:sp>
      <p:sp>
        <p:nvSpPr>
          <p:cNvPr id="5" name="Titre 1"/>
          <p:cNvSpPr txBox="1">
            <a:spLocks/>
          </p:cNvSpPr>
          <p:nvPr/>
        </p:nvSpPr>
        <p:spPr>
          <a:xfrm>
            <a:off x="2192542" y="903827"/>
            <a:ext cx="6051866" cy="1224136"/>
          </a:xfrm>
          <a:prstGeom prst="rect">
            <a:avLst/>
          </a:prstGeom>
          <a:solidFill>
            <a:srgbClr val="FFC000"/>
          </a:solidFill>
        </p:spPr>
        <p:txBody>
          <a:bodyPr>
            <a:normAutofit fontScale="90000" lnSpcReduction="10000"/>
          </a:bodyPr>
          <a:lstStyle>
            <a:lvl1pPr algn="l" defTabSz="914400" rtl="0" eaLnBrk="1" latinLnBrk="0" hangingPunct="1">
              <a:spcBef>
                <a:spcPct val="0"/>
              </a:spcBef>
              <a:buNone/>
              <a:defRPr sz="4000" kern="1200" spc="-100" baseline="0">
                <a:solidFill>
                  <a:schemeClr val="tx2"/>
                </a:solidFill>
                <a:latin typeface="Constantia" panose="02030602050306030303" pitchFamily="18" charset="0"/>
                <a:ea typeface="+mj-ea"/>
                <a:cs typeface="+mj-cs"/>
              </a:defRPr>
            </a:lvl1pPr>
          </a:lstStyle>
          <a:p>
            <a:pPr algn="ctr"/>
            <a:r>
              <a:rPr lang="fr-BE" sz="2200" b="1" dirty="0" smtClean="0"/>
              <a:t>Formation SAGEP</a:t>
            </a:r>
            <a:br>
              <a:rPr lang="fr-BE" sz="2200" b="1" dirty="0" smtClean="0"/>
            </a:br>
            <a:r>
              <a:rPr lang="fr-BE" sz="3200" b="1" dirty="0" smtClean="0">
                <a:solidFill>
                  <a:srgbClr val="002060"/>
                </a:solidFill>
              </a:rPr>
              <a:t>ASBL</a:t>
            </a:r>
            <a:br>
              <a:rPr lang="fr-BE" sz="3200" b="1" dirty="0" smtClean="0">
                <a:solidFill>
                  <a:srgbClr val="002060"/>
                </a:solidFill>
              </a:rPr>
            </a:br>
            <a:r>
              <a:rPr lang="fr-BE" sz="2000" b="1" dirty="0" smtClean="0">
                <a:solidFill>
                  <a:srgbClr val="002060"/>
                </a:solidFill>
              </a:rPr>
              <a:t>15</a:t>
            </a:r>
            <a:r>
              <a:rPr lang="fr-BE" sz="3200" b="1" dirty="0" smtClean="0">
                <a:solidFill>
                  <a:srgbClr val="002060"/>
                </a:solidFill>
              </a:rPr>
              <a:t>  </a:t>
            </a:r>
            <a:r>
              <a:rPr lang="fr-BE" sz="2000" b="1" dirty="0" smtClean="0">
                <a:solidFill>
                  <a:srgbClr val="002060"/>
                </a:solidFill>
                <a:latin typeface="Times New Roman" panose="02020603050405020304" pitchFamily="18" charset="0"/>
                <a:cs typeface="Times New Roman" panose="02020603050405020304" pitchFamily="18" charset="0"/>
              </a:rPr>
              <a:t>mai   2023</a:t>
            </a:r>
            <a:endParaRPr lang="fr-FR" sz="2000" b="1" dirty="0">
              <a:solidFill>
                <a:srgbClr val="002060"/>
              </a:solidFill>
              <a:latin typeface="Times New Roman" panose="02020603050405020304" pitchFamily="18" charset="0"/>
              <a:cs typeface="Times New Roman" panose="02020603050405020304" pitchFamily="18" charset="0"/>
            </a:endParaRPr>
          </a:p>
        </p:txBody>
      </p:sp>
      <p:sp>
        <p:nvSpPr>
          <p:cNvPr id="6" name="ZoneTexte 5"/>
          <p:cNvSpPr txBox="1"/>
          <p:nvPr/>
        </p:nvSpPr>
        <p:spPr>
          <a:xfrm>
            <a:off x="1112422" y="2636912"/>
            <a:ext cx="7131986" cy="400110"/>
          </a:xfrm>
          <a:prstGeom prst="rect">
            <a:avLst/>
          </a:prstGeom>
          <a:solidFill>
            <a:schemeClr val="bg1"/>
          </a:solidFill>
        </p:spPr>
        <p:txBody>
          <a:bodyPr wrap="square" rtlCol="0">
            <a:spAutoFit/>
          </a:bodyPr>
          <a:lstStyle/>
          <a:p>
            <a:pPr algn="ctr"/>
            <a:endParaRPr lang="fr-BE" sz="2000" b="1" i="1" dirty="0">
              <a:solidFill>
                <a:srgbClr val="002060"/>
              </a:solidFill>
              <a:effectLst>
                <a:outerShdw blurRad="38100" dist="38100" dir="2700000" algn="tl">
                  <a:srgbClr val="000000">
                    <a:alpha val="43137"/>
                  </a:srgbClr>
                </a:outerShdw>
              </a:effectLst>
              <a:latin typeface="Times" pitchFamily="18" charset="0"/>
            </a:endParaRPr>
          </a:p>
        </p:txBody>
      </p:sp>
      <p:pic>
        <p:nvPicPr>
          <p:cNvPr id="7" name="Picture 3" descr="C:\$DATA05 EVECHE\1 MAILS-REUNIONS-RAPPORTS\2014 12 08 Formation SAGEP\Base\EVECHE_LOGO_FIN_2007_redimensionner_redimensionn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37" y="747881"/>
            <a:ext cx="2171299" cy="153602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79512" y="2296366"/>
            <a:ext cx="8784976" cy="384721"/>
          </a:xfrm>
          <a:prstGeom prst="rect">
            <a:avLst/>
          </a:prstGeom>
          <a:solidFill>
            <a:srgbClr val="00FF00"/>
          </a:solidFill>
        </p:spPr>
        <p:txBody>
          <a:bodyPr wrap="square">
            <a:spAutoFit/>
          </a:bodyPr>
          <a:lstStyle/>
          <a:p>
            <a:r>
              <a:rPr lang="fr-BE" sz="1900" b="1" u="sng" dirty="0" smtClean="0"/>
              <a:t>LA DÉCLARATION DE PATRIMOINE</a:t>
            </a:r>
            <a:endParaRPr lang="fr-BE" sz="1900" b="1" u="sng" dirty="0"/>
          </a:p>
        </p:txBody>
      </p:sp>
      <p:sp>
        <p:nvSpPr>
          <p:cNvPr id="4" name="ZoneTexte 3"/>
          <p:cNvSpPr txBox="1"/>
          <p:nvPr/>
        </p:nvSpPr>
        <p:spPr>
          <a:xfrm>
            <a:off x="179512" y="2836967"/>
            <a:ext cx="8784976" cy="3970318"/>
          </a:xfrm>
          <a:prstGeom prst="rect">
            <a:avLst/>
          </a:prstGeom>
          <a:noFill/>
        </p:spPr>
        <p:txBody>
          <a:bodyPr wrap="square" rtlCol="0">
            <a:spAutoFit/>
          </a:bodyPr>
          <a:lstStyle/>
          <a:p>
            <a:pPr marL="285750" indent="-285750">
              <a:buFont typeface="Arial" panose="020B0604020202020204" pitchFamily="34" charset="0"/>
              <a:buChar char="•"/>
            </a:pPr>
            <a:r>
              <a:rPr lang="fr-FR" dirty="0" smtClean="0"/>
              <a:t>Une </a:t>
            </a:r>
            <a:r>
              <a:rPr lang="fr-FR" dirty="0"/>
              <a:t>réforme qui pourrait faire mal </a:t>
            </a:r>
            <a:r>
              <a:rPr lang="fr-FR" dirty="0" smtClean="0"/>
              <a:t>!</a:t>
            </a:r>
          </a:p>
          <a:p>
            <a:pPr marL="285750" indent="-285750">
              <a:buFont typeface="Arial" panose="020B0604020202020204" pitchFamily="34" charset="0"/>
              <a:buChar char="•"/>
            </a:pPr>
            <a:endParaRPr lang="fr-BE" dirty="0" smtClean="0"/>
          </a:p>
          <a:p>
            <a:pPr marL="285750" indent="-285750">
              <a:buFont typeface="Wingdings" panose="05000000000000000000" pitchFamily="2" charset="2"/>
              <a:buChar char="à"/>
            </a:pPr>
            <a:r>
              <a:rPr lang="fr-BE" dirty="0" smtClean="0"/>
              <a:t>Projet de réforme du Gouvernement fédéral</a:t>
            </a:r>
          </a:p>
          <a:p>
            <a:pPr marL="285750" indent="-285750">
              <a:buFont typeface="Wingdings" panose="05000000000000000000" pitchFamily="2" charset="2"/>
              <a:buChar char="à"/>
            </a:pPr>
            <a:endParaRPr lang="fr-BE" dirty="0"/>
          </a:p>
          <a:p>
            <a:pPr marL="285750" indent="-285750">
              <a:buFont typeface="Wingdings" panose="05000000000000000000" pitchFamily="2" charset="2"/>
              <a:buChar char="à"/>
            </a:pPr>
            <a:r>
              <a:rPr lang="fr-BE" dirty="0" smtClean="0">
                <a:sym typeface="Wingdings" panose="05000000000000000000" pitchFamily="2" charset="2"/>
              </a:rPr>
              <a:t>Passage vers une imposition progressive par tranches.</a:t>
            </a:r>
          </a:p>
          <a:p>
            <a:pPr marL="285750" indent="-285750">
              <a:buFont typeface="Wingdings" panose="05000000000000000000" pitchFamily="2" charset="2"/>
              <a:buChar char="à"/>
            </a:pPr>
            <a:endParaRPr lang="fr-BE" dirty="0">
              <a:sym typeface="Wingdings" panose="05000000000000000000" pitchFamily="2" charset="2"/>
            </a:endParaRPr>
          </a:p>
          <a:p>
            <a:pPr marL="285750" indent="-285750">
              <a:buFont typeface="Wingdings" panose="05000000000000000000" pitchFamily="2" charset="2"/>
              <a:buChar char="à"/>
            </a:pPr>
            <a:endParaRPr lang="fr-BE" dirty="0" smtClean="0">
              <a:sym typeface="Wingdings" panose="05000000000000000000" pitchFamily="2" charset="2"/>
            </a:endParaRPr>
          </a:p>
          <a:p>
            <a:pPr marL="285750" indent="-285750">
              <a:buFont typeface="Wingdings" panose="05000000000000000000" pitchFamily="2" charset="2"/>
              <a:buChar char="à"/>
            </a:pPr>
            <a:endParaRPr lang="fr-BE" dirty="0">
              <a:sym typeface="Wingdings" panose="05000000000000000000" pitchFamily="2" charset="2"/>
            </a:endParaRPr>
          </a:p>
          <a:p>
            <a:pPr marL="285750" indent="-285750">
              <a:buFont typeface="Wingdings" panose="05000000000000000000" pitchFamily="2" charset="2"/>
              <a:buChar char="à"/>
            </a:pPr>
            <a:endParaRPr lang="fr-BE" dirty="0" smtClean="0">
              <a:sym typeface="Wingdings" panose="05000000000000000000" pitchFamily="2" charset="2"/>
            </a:endParaRPr>
          </a:p>
          <a:p>
            <a:pPr marL="285750" indent="-285750">
              <a:buFont typeface="Wingdings" panose="05000000000000000000" pitchFamily="2" charset="2"/>
              <a:buChar char="à"/>
            </a:pPr>
            <a:endParaRPr lang="fr-BE" dirty="0">
              <a:sym typeface="Wingdings" panose="05000000000000000000" pitchFamily="2" charset="2"/>
            </a:endParaRPr>
          </a:p>
          <a:p>
            <a:pPr marL="285750" indent="-285750">
              <a:buFont typeface="Wingdings" panose="05000000000000000000" pitchFamily="2" charset="2"/>
              <a:buChar char="à"/>
            </a:pPr>
            <a:endParaRPr lang="fr-BE" dirty="0" smtClean="0">
              <a:sym typeface="Wingdings" panose="05000000000000000000" pitchFamily="2" charset="2"/>
            </a:endParaRPr>
          </a:p>
          <a:p>
            <a:pPr marL="285750" indent="-285750">
              <a:buFont typeface="Wingdings" panose="05000000000000000000" pitchFamily="2" charset="2"/>
              <a:buChar char="à"/>
            </a:pPr>
            <a:endParaRPr lang="fr-BE" dirty="0">
              <a:sym typeface="Wingdings" panose="05000000000000000000" pitchFamily="2" charset="2"/>
            </a:endParaRPr>
          </a:p>
          <a:p>
            <a:pPr marL="285750" indent="-285750">
              <a:buFont typeface="Wingdings" panose="05000000000000000000" pitchFamily="2" charset="2"/>
              <a:buChar char="à"/>
            </a:pPr>
            <a:r>
              <a:rPr lang="fr-BE" b="1" dirty="0" smtClean="0">
                <a:solidFill>
                  <a:srgbClr val="FF0000"/>
                </a:solidFill>
                <a:effectLst>
                  <a:outerShdw blurRad="38100" dist="38100" dir="2700000" algn="tl">
                    <a:srgbClr val="000000">
                      <a:alpha val="43137"/>
                    </a:srgbClr>
                  </a:outerShdw>
                </a:effectLst>
                <a:sym typeface="Wingdings" panose="05000000000000000000" pitchFamily="2" charset="2"/>
              </a:rPr>
              <a:t>Point de bascule : juste en dessous de 315.000,00€ </a:t>
            </a:r>
            <a:endParaRPr lang="fr-BE" b="1" dirty="0" smtClean="0">
              <a:solidFill>
                <a:srgbClr val="FF0000"/>
              </a:solidFill>
              <a:effectLst>
                <a:outerShdw blurRad="38100" dist="38100" dir="2700000" algn="tl">
                  <a:srgbClr val="000000">
                    <a:alpha val="43137"/>
                  </a:srgbClr>
                </a:outerShdw>
              </a:effectLst>
            </a:endParaRPr>
          </a:p>
          <a:p>
            <a:endParaRPr lang="fr-BE" dirty="0"/>
          </a:p>
        </p:txBody>
      </p:sp>
      <p:sp>
        <p:nvSpPr>
          <p:cNvPr id="2" name="Rectangle 1"/>
          <p:cNvSpPr/>
          <p:nvPr/>
        </p:nvSpPr>
        <p:spPr>
          <a:xfrm>
            <a:off x="755576" y="4437112"/>
            <a:ext cx="5472608" cy="1585562"/>
          </a:xfrm>
          <a:prstGeom prst="rect">
            <a:avLst/>
          </a:prstGeom>
        </p:spPr>
        <p:txBody>
          <a:bodyPr wrap="square">
            <a:spAutoFit/>
          </a:bodyPr>
          <a:lstStyle/>
          <a:p>
            <a:pPr>
              <a:lnSpc>
                <a:spcPct val="107000"/>
              </a:lnSpc>
              <a:spcAft>
                <a:spcPts val="800"/>
              </a:spcAft>
            </a:pPr>
            <a:r>
              <a:rPr lang="fr-BE" dirty="0">
                <a:latin typeface="Calibri" panose="020F0502020204030204" pitchFamily="34" charset="0"/>
                <a:ea typeface="Calibri" panose="020F0502020204030204" pitchFamily="34" charset="0"/>
                <a:cs typeface="Times New Roman" panose="02020603050405020304" pitchFamily="18" charset="0"/>
              </a:rPr>
              <a:t>-exemption sur la première tranche de 50.000€</a:t>
            </a:r>
          </a:p>
          <a:p>
            <a:pPr>
              <a:lnSpc>
                <a:spcPct val="107000"/>
              </a:lnSpc>
              <a:spcAft>
                <a:spcPts val="800"/>
              </a:spcAft>
            </a:pPr>
            <a:r>
              <a:rPr lang="fr-BE" dirty="0">
                <a:latin typeface="Calibri" panose="020F0502020204030204" pitchFamily="34" charset="0"/>
                <a:ea typeface="Calibri" panose="020F0502020204030204" pitchFamily="34" charset="0"/>
                <a:cs typeface="Calibri" panose="020F0502020204030204" pitchFamily="34" charset="0"/>
              </a:rPr>
              <a:t>-</a:t>
            </a:r>
            <a:r>
              <a:rPr lang="fr-BE" dirty="0">
                <a:latin typeface="Calibri" panose="020F0502020204030204" pitchFamily="34" charset="0"/>
                <a:ea typeface="Times New Roman" panose="02020603050405020304" pitchFamily="18" charset="0"/>
                <a:cs typeface="Calibri" panose="020F0502020204030204" pitchFamily="34" charset="0"/>
              </a:rPr>
              <a:t> taxation à 0,15 % de 50.000€ euros à 250.000€</a:t>
            </a:r>
            <a:endParaRPr lang="fr-BE"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BE" dirty="0">
                <a:latin typeface="Calibri" panose="020F0502020204030204" pitchFamily="34" charset="0"/>
                <a:ea typeface="Times New Roman" panose="02020603050405020304" pitchFamily="18" charset="0"/>
                <a:cs typeface="Calibri" panose="020F0502020204030204" pitchFamily="34" charset="0"/>
              </a:rPr>
              <a:t>- taxation à 0,30 % de 250.000€ à 500.000€</a:t>
            </a:r>
            <a:endParaRPr lang="fr-BE"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BE" dirty="0">
                <a:latin typeface="Calibri" panose="020F0502020204030204" pitchFamily="34" charset="0"/>
                <a:ea typeface="Times New Roman" panose="02020603050405020304" pitchFamily="18" charset="0"/>
                <a:cs typeface="Calibri" panose="020F0502020204030204" pitchFamily="34" charset="0"/>
              </a:rPr>
              <a:t>-taxation à 0,45 % au-delà des 500.000€</a:t>
            </a:r>
            <a:endParaRPr lang="fr-BE"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3381267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B7FCFC4F-0CC0-42F6-9F8B-A144D7558766}" type="slidenum">
              <a:rPr lang="fr-FR" smtClean="0"/>
              <a:pPr/>
              <a:t>47</a:t>
            </a:fld>
            <a:endParaRPr lang="fr-FR" dirty="0"/>
          </a:p>
        </p:txBody>
      </p:sp>
      <p:sp>
        <p:nvSpPr>
          <p:cNvPr id="5" name="Titre 1"/>
          <p:cNvSpPr txBox="1">
            <a:spLocks/>
          </p:cNvSpPr>
          <p:nvPr/>
        </p:nvSpPr>
        <p:spPr>
          <a:xfrm>
            <a:off x="2192542" y="903827"/>
            <a:ext cx="6051866" cy="1224136"/>
          </a:xfrm>
          <a:prstGeom prst="rect">
            <a:avLst/>
          </a:prstGeom>
          <a:solidFill>
            <a:srgbClr val="FFC000"/>
          </a:solidFill>
        </p:spPr>
        <p:txBody>
          <a:bodyPr>
            <a:normAutofit fontScale="90000" lnSpcReduction="10000"/>
          </a:bodyPr>
          <a:lstStyle>
            <a:lvl1pPr algn="l" defTabSz="914400" rtl="0" eaLnBrk="1" latinLnBrk="0" hangingPunct="1">
              <a:spcBef>
                <a:spcPct val="0"/>
              </a:spcBef>
              <a:buNone/>
              <a:defRPr sz="4000" kern="1200" spc="-100" baseline="0">
                <a:solidFill>
                  <a:schemeClr val="tx2"/>
                </a:solidFill>
                <a:latin typeface="Constantia" panose="02030602050306030303" pitchFamily="18" charset="0"/>
                <a:ea typeface="+mj-ea"/>
                <a:cs typeface="+mj-cs"/>
              </a:defRPr>
            </a:lvl1pPr>
          </a:lstStyle>
          <a:p>
            <a:pPr algn="ctr"/>
            <a:r>
              <a:rPr lang="fr-BE" sz="2200" b="1" dirty="0" smtClean="0"/>
              <a:t>Formation SAGEP</a:t>
            </a:r>
            <a:br>
              <a:rPr lang="fr-BE" sz="2200" b="1" dirty="0" smtClean="0"/>
            </a:br>
            <a:r>
              <a:rPr lang="fr-BE" sz="3200" b="1" dirty="0" smtClean="0">
                <a:solidFill>
                  <a:srgbClr val="002060"/>
                </a:solidFill>
              </a:rPr>
              <a:t>ASBL</a:t>
            </a:r>
            <a:br>
              <a:rPr lang="fr-BE" sz="3200" b="1" dirty="0" smtClean="0">
                <a:solidFill>
                  <a:srgbClr val="002060"/>
                </a:solidFill>
              </a:rPr>
            </a:br>
            <a:r>
              <a:rPr lang="fr-BE" sz="2000" b="1" dirty="0" smtClean="0">
                <a:solidFill>
                  <a:srgbClr val="002060"/>
                </a:solidFill>
              </a:rPr>
              <a:t>15</a:t>
            </a:r>
            <a:r>
              <a:rPr lang="fr-BE" sz="3200" b="1" dirty="0" smtClean="0">
                <a:solidFill>
                  <a:srgbClr val="002060"/>
                </a:solidFill>
              </a:rPr>
              <a:t>  </a:t>
            </a:r>
            <a:r>
              <a:rPr lang="fr-BE" sz="2000" b="1" dirty="0" smtClean="0">
                <a:solidFill>
                  <a:srgbClr val="002060"/>
                </a:solidFill>
                <a:latin typeface="Times New Roman" panose="02020603050405020304" pitchFamily="18" charset="0"/>
                <a:cs typeface="Times New Roman" panose="02020603050405020304" pitchFamily="18" charset="0"/>
              </a:rPr>
              <a:t>mai   2023</a:t>
            </a:r>
            <a:endParaRPr lang="fr-FR" sz="2000" b="1" dirty="0">
              <a:solidFill>
                <a:srgbClr val="002060"/>
              </a:solidFill>
              <a:latin typeface="Times New Roman" panose="02020603050405020304" pitchFamily="18" charset="0"/>
              <a:cs typeface="Times New Roman" panose="02020603050405020304" pitchFamily="18" charset="0"/>
            </a:endParaRPr>
          </a:p>
        </p:txBody>
      </p:sp>
      <p:sp>
        <p:nvSpPr>
          <p:cNvPr id="6" name="ZoneTexte 5"/>
          <p:cNvSpPr txBox="1"/>
          <p:nvPr/>
        </p:nvSpPr>
        <p:spPr>
          <a:xfrm>
            <a:off x="1112422" y="2636912"/>
            <a:ext cx="7131986" cy="400110"/>
          </a:xfrm>
          <a:prstGeom prst="rect">
            <a:avLst/>
          </a:prstGeom>
          <a:solidFill>
            <a:schemeClr val="bg1"/>
          </a:solidFill>
        </p:spPr>
        <p:txBody>
          <a:bodyPr wrap="square" rtlCol="0">
            <a:spAutoFit/>
          </a:bodyPr>
          <a:lstStyle/>
          <a:p>
            <a:pPr algn="ctr"/>
            <a:endParaRPr lang="fr-BE" sz="2000" b="1" i="1" dirty="0">
              <a:solidFill>
                <a:srgbClr val="002060"/>
              </a:solidFill>
              <a:effectLst>
                <a:outerShdw blurRad="38100" dist="38100" dir="2700000" algn="tl">
                  <a:srgbClr val="000000">
                    <a:alpha val="43137"/>
                  </a:srgbClr>
                </a:outerShdw>
              </a:effectLst>
              <a:latin typeface="Times" pitchFamily="18" charset="0"/>
            </a:endParaRPr>
          </a:p>
        </p:txBody>
      </p:sp>
      <p:pic>
        <p:nvPicPr>
          <p:cNvPr id="7" name="Picture 3" descr="C:\$DATA05 EVECHE\1 MAILS-REUNIONS-RAPPORTS\2014 12 08 Formation SAGEP\Base\EVECHE_LOGO_FIN_2007_redimensionner_redimensionn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37" y="747881"/>
            <a:ext cx="2171299" cy="153602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79512" y="2296366"/>
            <a:ext cx="8784976" cy="384721"/>
          </a:xfrm>
          <a:prstGeom prst="rect">
            <a:avLst/>
          </a:prstGeom>
          <a:solidFill>
            <a:srgbClr val="00FF00"/>
          </a:solidFill>
        </p:spPr>
        <p:txBody>
          <a:bodyPr wrap="square">
            <a:spAutoFit/>
          </a:bodyPr>
          <a:lstStyle/>
          <a:p>
            <a:r>
              <a:rPr lang="fr-BE" sz="1900" b="1" u="sng" dirty="0" smtClean="0"/>
              <a:t>LA DÉCLARATION DE PATRIMOINE</a:t>
            </a:r>
            <a:endParaRPr lang="fr-BE" sz="1900" b="1" u="sng" dirty="0"/>
          </a:p>
        </p:txBody>
      </p:sp>
      <p:sp>
        <p:nvSpPr>
          <p:cNvPr id="4" name="ZoneTexte 3"/>
          <p:cNvSpPr txBox="1"/>
          <p:nvPr/>
        </p:nvSpPr>
        <p:spPr>
          <a:xfrm>
            <a:off x="179512" y="2836967"/>
            <a:ext cx="8784976" cy="3139321"/>
          </a:xfrm>
          <a:prstGeom prst="rect">
            <a:avLst/>
          </a:prstGeom>
          <a:noFill/>
        </p:spPr>
        <p:txBody>
          <a:bodyPr wrap="square" rtlCol="0">
            <a:spAutoFit/>
          </a:bodyPr>
          <a:lstStyle/>
          <a:p>
            <a:pPr marL="285750" indent="-285750">
              <a:buFont typeface="Arial" panose="020B0604020202020204" pitchFamily="34" charset="0"/>
              <a:buChar char="•"/>
            </a:pPr>
            <a:r>
              <a:rPr lang="fr-FR" dirty="0" smtClean="0"/>
              <a:t>Une </a:t>
            </a:r>
            <a:r>
              <a:rPr lang="fr-FR" dirty="0"/>
              <a:t>réforme qui pourrait faire mal </a:t>
            </a:r>
            <a:r>
              <a:rPr lang="fr-FR" dirty="0" smtClean="0"/>
              <a:t>!</a:t>
            </a:r>
          </a:p>
          <a:p>
            <a:pPr marL="285750" indent="-285750">
              <a:buFont typeface="Arial" panose="020B0604020202020204" pitchFamily="34" charset="0"/>
              <a:buChar char="•"/>
            </a:pPr>
            <a:endParaRPr lang="fr-BE" dirty="0" smtClean="0"/>
          </a:p>
          <a:p>
            <a:pPr marL="285750" indent="-285750">
              <a:buFont typeface="Wingdings" panose="05000000000000000000" pitchFamily="2" charset="2"/>
              <a:buChar char="à"/>
            </a:pPr>
            <a:r>
              <a:rPr lang="fr-BE" dirty="0" smtClean="0"/>
              <a:t>Pas encore approuvée par le Parlement</a:t>
            </a:r>
          </a:p>
          <a:p>
            <a:pPr marL="285750" indent="-285750">
              <a:buFont typeface="Wingdings" panose="05000000000000000000" pitchFamily="2" charset="2"/>
              <a:buChar char="à"/>
            </a:pPr>
            <a:endParaRPr lang="fr-BE" dirty="0"/>
          </a:p>
          <a:p>
            <a:pPr marL="285750" indent="-285750">
              <a:buFont typeface="Wingdings" panose="05000000000000000000" pitchFamily="2" charset="2"/>
              <a:buChar char="à"/>
            </a:pPr>
            <a:r>
              <a:rPr lang="fr-BE" dirty="0" smtClean="0">
                <a:sym typeface="Wingdings" panose="05000000000000000000" pitchFamily="2" charset="2"/>
              </a:rPr>
              <a:t>Exemption pour les bâtiments scolaires demeure</a:t>
            </a:r>
          </a:p>
          <a:p>
            <a:pPr marL="285750" indent="-285750">
              <a:buFont typeface="Wingdings" panose="05000000000000000000" pitchFamily="2" charset="2"/>
              <a:buChar char="à"/>
            </a:pPr>
            <a:endParaRPr lang="fr-BE" dirty="0">
              <a:sym typeface="Wingdings" panose="05000000000000000000" pitchFamily="2" charset="2"/>
            </a:endParaRPr>
          </a:p>
          <a:p>
            <a:pPr marL="285750" indent="-285750">
              <a:buFont typeface="Wingdings" panose="05000000000000000000" pitchFamily="2" charset="2"/>
              <a:buChar char="à"/>
            </a:pPr>
            <a:r>
              <a:rPr lang="fr-BE" dirty="0" smtClean="0">
                <a:sym typeface="Wingdings" panose="05000000000000000000" pitchFamily="2" charset="2"/>
              </a:rPr>
              <a:t>Une pétition en ligne circule : </a:t>
            </a:r>
            <a:r>
              <a:rPr lang="fr-BE" dirty="0" smtClean="0">
                <a:sym typeface="Wingdings" panose="05000000000000000000" pitchFamily="2" charset="2"/>
                <a:hlinkClick r:id="rId3"/>
              </a:rPr>
              <a:t>https://www.petitionenligne.be/signatures/touche_pas_a_mon_asbl/</a:t>
            </a:r>
            <a:endParaRPr lang="fr-BE" dirty="0" smtClean="0">
              <a:sym typeface="Wingdings" panose="05000000000000000000" pitchFamily="2" charset="2"/>
            </a:endParaRPr>
          </a:p>
          <a:p>
            <a:pPr marL="285750" indent="-285750">
              <a:buFont typeface="Wingdings" panose="05000000000000000000" pitchFamily="2" charset="2"/>
              <a:buChar char="à"/>
            </a:pPr>
            <a:endParaRPr lang="fr-BE" dirty="0">
              <a:sym typeface="Wingdings" panose="05000000000000000000" pitchFamily="2" charset="2"/>
            </a:endParaRPr>
          </a:p>
          <a:p>
            <a:pPr marL="285750" indent="-285750">
              <a:buFont typeface="Wingdings" panose="05000000000000000000" pitchFamily="2" charset="2"/>
              <a:buChar char="à"/>
            </a:pPr>
            <a:endParaRPr lang="fr-BE" dirty="0" smtClean="0">
              <a:sym typeface="Wingdings" panose="05000000000000000000" pitchFamily="2" charset="2"/>
            </a:endParaRPr>
          </a:p>
          <a:p>
            <a:pPr marL="285750" indent="-285750">
              <a:buFont typeface="Wingdings" panose="05000000000000000000" pitchFamily="2" charset="2"/>
              <a:buChar char="à"/>
            </a:pPr>
            <a:endParaRPr lang="fr-BE" dirty="0">
              <a:sym typeface="Wingdings" panose="05000000000000000000" pitchFamily="2" charset="2"/>
            </a:endParaRPr>
          </a:p>
        </p:txBody>
      </p:sp>
    </p:spTree>
    <p:extLst>
      <p:ext uri="{BB962C8B-B14F-4D97-AF65-F5344CB8AC3E}">
        <p14:creationId xmlns:p14="http://schemas.microsoft.com/office/powerpoint/2010/main" val="142648250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B7FCFC4F-0CC0-42F6-9F8B-A144D7558766}" type="slidenum">
              <a:rPr lang="fr-FR" smtClean="0"/>
              <a:pPr/>
              <a:t>48</a:t>
            </a:fld>
            <a:endParaRPr lang="fr-FR" dirty="0"/>
          </a:p>
        </p:txBody>
      </p:sp>
      <p:sp>
        <p:nvSpPr>
          <p:cNvPr id="5" name="Titre 1"/>
          <p:cNvSpPr txBox="1">
            <a:spLocks/>
          </p:cNvSpPr>
          <p:nvPr/>
        </p:nvSpPr>
        <p:spPr>
          <a:xfrm>
            <a:off x="2192542" y="903827"/>
            <a:ext cx="6051866" cy="1224136"/>
          </a:xfrm>
          <a:prstGeom prst="rect">
            <a:avLst/>
          </a:prstGeom>
          <a:solidFill>
            <a:srgbClr val="FFC000"/>
          </a:solidFill>
        </p:spPr>
        <p:txBody>
          <a:bodyPr>
            <a:normAutofit fontScale="90000" lnSpcReduction="10000"/>
          </a:bodyPr>
          <a:lstStyle>
            <a:lvl1pPr algn="l" defTabSz="914400" rtl="0" eaLnBrk="1" latinLnBrk="0" hangingPunct="1">
              <a:spcBef>
                <a:spcPct val="0"/>
              </a:spcBef>
              <a:buNone/>
              <a:defRPr sz="4000" kern="1200" spc="-100" baseline="0">
                <a:solidFill>
                  <a:schemeClr val="tx2"/>
                </a:solidFill>
                <a:latin typeface="Constantia" panose="02030602050306030303" pitchFamily="18" charset="0"/>
                <a:ea typeface="+mj-ea"/>
                <a:cs typeface="+mj-cs"/>
              </a:defRPr>
            </a:lvl1pPr>
          </a:lstStyle>
          <a:p>
            <a:pPr algn="ctr"/>
            <a:r>
              <a:rPr lang="fr-BE" sz="2200" b="1" dirty="0" smtClean="0"/>
              <a:t>Formation SAGEP</a:t>
            </a:r>
            <a:br>
              <a:rPr lang="fr-BE" sz="2200" b="1" dirty="0" smtClean="0"/>
            </a:br>
            <a:r>
              <a:rPr lang="fr-BE" sz="3200" b="1" dirty="0" smtClean="0">
                <a:solidFill>
                  <a:srgbClr val="002060"/>
                </a:solidFill>
              </a:rPr>
              <a:t>ASBL</a:t>
            </a:r>
            <a:br>
              <a:rPr lang="fr-BE" sz="3200" b="1" dirty="0" smtClean="0">
                <a:solidFill>
                  <a:srgbClr val="002060"/>
                </a:solidFill>
              </a:rPr>
            </a:br>
            <a:r>
              <a:rPr lang="fr-BE" sz="2000" b="1" dirty="0" smtClean="0">
                <a:solidFill>
                  <a:srgbClr val="002060"/>
                </a:solidFill>
              </a:rPr>
              <a:t>15</a:t>
            </a:r>
            <a:r>
              <a:rPr lang="fr-BE" sz="3200" b="1" dirty="0" smtClean="0">
                <a:solidFill>
                  <a:srgbClr val="002060"/>
                </a:solidFill>
              </a:rPr>
              <a:t>  </a:t>
            </a:r>
            <a:r>
              <a:rPr lang="fr-BE" sz="2000" b="1" dirty="0" smtClean="0">
                <a:solidFill>
                  <a:srgbClr val="002060"/>
                </a:solidFill>
                <a:latin typeface="Times New Roman" panose="02020603050405020304" pitchFamily="18" charset="0"/>
                <a:cs typeface="Times New Roman" panose="02020603050405020304" pitchFamily="18" charset="0"/>
              </a:rPr>
              <a:t>mai   2023</a:t>
            </a:r>
            <a:endParaRPr lang="fr-FR" sz="2000" b="1" dirty="0">
              <a:solidFill>
                <a:srgbClr val="002060"/>
              </a:solidFill>
              <a:latin typeface="Times New Roman" panose="02020603050405020304" pitchFamily="18" charset="0"/>
              <a:cs typeface="Times New Roman" panose="02020603050405020304" pitchFamily="18" charset="0"/>
            </a:endParaRPr>
          </a:p>
        </p:txBody>
      </p:sp>
      <p:sp>
        <p:nvSpPr>
          <p:cNvPr id="6" name="ZoneTexte 5"/>
          <p:cNvSpPr txBox="1"/>
          <p:nvPr/>
        </p:nvSpPr>
        <p:spPr>
          <a:xfrm>
            <a:off x="1112422" y="2636912"/>
            <a:ext cx="7131986" cy="400110"/>
          </a:xfrm>
          <a:prstGeom prst="rect">
            <a:avLst/>
          </a:prstGeom>
          <a:solidFill>
            <a:schemeClr val="bg1"/>
          </a:solidFill>
        </p:spPr>
        <p:txBody>
          <a:bodyPr wrap="square" rtlCol="0">
            <a:spAutoFit/>
          </a:bodyPr>
          <a:lstStyle/>
          <a:p>
            <a:pPr algn="ctr"/>
            <a:endParaRPr lang="fr-BE" sz="2000" b="1" i="1" dirty="0">
              <a:solidFill>
                <a:srgbClr val="002060"/>
              </a:solidFill>
              <a:effectLst>
                <a:outerShdw blurRad="38100" dist="38100" dir="2700000" algn="tl">
                  <a:srgbClr val="000000">
                    <a:alpha val="43137"/>
                  </a:srgbClr>
                </a:outerShdw>
              </a:effectLst>
              <a:latin typeface="Times" pitchFamily="18" charset="0"/>
            </a:endParaRPr>
          </a:p>
        </p:txBody>
      </p:sp>
      <p:pic>
        <p:nvPicPr>
          <p:cNvPr id="7" name="Picture 3" descr="C:\$DATA05 EVECHE\1 MAILS-REUNIONS-RAPPORTS\2014 12 08 Formation SAGEP\Base\EVECHE_LOGO_FIN_2007_redimensionner_redimensionn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37" y="747881"/>
            <a:ext cx="2171299" cy="153602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79512" y="2296366"/>
            <a:ext cx="8784976" cy="384721"/>
          </a:xfrm>
          <a:prstGeom prst="rect">
            <a:avLst/>
          </a:prstGeom>
          <a:solidFill>
            <a:srgbClr val="FFFF00"/>
          </a:solidFill>
        </p:spPr>
        <p:txBody>
          <a:bodyPr wrap="square">
            <a:spAutoFit/>
          </a:bodyPr>
          <a:lstStyle/>
          <a:p>
            <a:r>
              <a:rPr lang="fr-BE" sz="1900" b="1" u="sng" dirty="0" smtClean="0"/>
              <a:t>LE DÉPÔT DES COMPTES ANNUELS</a:t>
            </a:r>
            <a:endParaRPr lang="fr-BE" sz="1900" b="1" u="sng" dirty="0"/>
          </a:p>
        </p:txBody>
      </p:sp>
      <p:sp>
        <p:nvSpPr>
          <p:cNvPr id="4" name="ZoneTexte 3"/>
          <p:cNvSpPr txBox="1"/>
          <p:nvPr/>
        </p:nvSpPr>
        <p:spPr>
          <a:xfrm>
            <a:off x="179512" y="2836967"/>
            <a:ext cx="8784976" cy="4524315"/>
          </a:xfrm>
          <a:prstGeom prst="rect">
            <a:avLst/>
          </a:prstGeom>
          <a:noFill/>
        </p:spPr>
        <p:txBody>
          <a:bodyPr wrap="square" rtlCol="0">
            <a:spAutoFit/>
          </a:bodyPr>
          <a:lstStyle/>
          <a:p>
            <a:pPr marL="285750" indent="-285750">
              <a:buFont typeface="Arial" panose="020B0604020202020204" pitchFamily="34" charset="0"/>
              <a:buChar char="•"/>
            </a:pPr>
            <a:r>
              <a:rPr lang="fr-FR" dirty="0" smtClean="0"/>
              <a:t>Contexte : </a:t>
            </a:r>
          </a:p>
          <a:p>
            <a:pPr marL="285750" indent="-285750">
              <a:buFont typeface="Arial" panose="020B0604020202020204" pitchFamily="34" charset="0"/>
              <a:buChar char="•"/>
            </a:pPr>
            <a:endParaRPr lang="fr-BE" dirty="0" smtClean="0"/>
          </a:p>
          <a:p>
            <a:pPr marL="285750" indent="-285750">
              <a:buFont typeface="Wingdings" panose="05000000000000000000" pitchFamily="2" charset="2"/>
              <a:buChar char="à"/>
            </a:pPr>
            <a:r>
              <a:rPr lang="fr-FR" dirty="0" smtClean="0"/>
              <a:t>La </a:t>
            </a:r>
            <a:r>
              <a:rPr lang="fr-FR" dirty="0"/>
              <a:t>loi établit deux catégories </a:t>
            </a:r>
            <a:r>
              <a:rPr lang="fr-FR" dirty="0" err="1"/>
              <a:t>d’asbl</a:t>
            </a:r>
            <a:r>
              <a:rPr lang="fr-FR" dirty="0"/>
              <a:t> qui doivent chacune respecter des obligations comptables spécifiques</a:t>
            </a:r>
            <a:r>
              <a:rPr lang="fr-FR" dirty="0" smtClean="0"/>
              <a:t>.</a:t>
            </a:r>
          </a:p>
          <a:p>
            <a:pPr marL="285750" indent="-285750">
              <a:buFont typeface="Wingdings" panose="05000000000000000000" pitchFamily="2" charset="2"/>
              <a:buChar char="à"/>
            </a:pPr>
            <a:endParaRPr lang="fr-FR" dirty="0"/>
          </a:p>
          <a:p>
            <a:r>
              <a:rPr lang="fr-FR" dirty="0" smtClean="0">
                <a:sym typeface="Wingdings" panose="05000000000000000000" pitchFamily="2" charset="2"/>
              </a:rPr>
              <a:t> </a:t>
            </a:r>
            <a:r>
              <a:rPr lang="fr-FR" dirty="0" smtClean="0"/>
              <a:t>Les </a:t>
            </a:r>
            <a:r>
              <a:rPr lang="fr-FR" dirty="0" err="1"/>
              <a:t>asbl</a:t>
            </a:r>
            <a:r>
              <a:rPr lang="fr-FR" dirty="0"/>
              <a:t> qui réunissent deux des quatre critères suivants, doivent tenir une comptabilité comparable à celle d’une société (double comptabilité) :</a:t>
            </a:r>
          </a:p>
          <a:p>
            <a:r>
              <a:rPr lang="fr-FR" dirty="0" smtClean="0"/>
              <a:t>	- cinq </a:t>
            </a:r>
            <a:r>
              <a:rPr lang="fr-FR" dirty="0"/>
              <a:t>travailleurs ;</a:t>
            </a:r>
          </a:p>
          <a:p>
            <a:r>
              <a:rPr lang="fr-FR" dirty="0" smtClean="0"/>
              <a:t>	- 334</a:t>
            </a:r>
            <a:r>
              <a:rPr lang="fr-FR" dirty="0"/>
              <a:t> 500 euros de recettes autres que récurrentes ;</a:t>
            </a:r>
          </a:p>
          <a:p>
            <a:r>
              <a:rPr lang="fr-FR" dirty="0" smtClean="0"/>
              <a:t>	- 1</a:t>
            </a:r>
            <a:r>
              <a:rPr lang="fr-FR" dirty="0"/>
              <a:t> 337 000 euros d’avoirs ;</a:t>
            </a:r>
          </a:p>
          <a:p>
            <a:r>
              <a:rPr lang="fr-FR" dirty="0" smtClean="0"/>
              <a:t>	- 1</a:t>
            </a:r>
            <a:r>
              <a:rPr lang="fr-FR" dirty="0"/>
              <a:t> 337 000 euros de dettes.</a:t>
            </a:r>
          </a:p>
          <a:p>
            <a:endParaRPr lang="fr-FR" dirty="0" smtClean="0"/>
          </a:p>
          <a:p>
            <a:r>
              <a:rPr lang="fr-FR" dirty="0" smtClean="0">
                <a:sym typeface="Wingdings" panose="05000000000000000000" pitchFamily="2" charset="2"/>
              </a:rPr>
              <a:t></a:t>
            </a:r>
            <a:r>
              <a:rPr lang="fr-FR" dirty="0" smtClean="0"/>
              <a:t>Les </a:t>
            </a:r>
            <a:r>
              <a:rPr lang="fr-FR" dirty="0"/>
              <a:t>autres </a:t>
            </a:r>
            <a:r>
              <a:rPr lang="fr-FR" dirty="0" err="1"/>
              <a:t>asbl</a:t>
            </a:r>
            <a:r>
              <a:rPr lang="fr-FR" dirty="0"/>
              <a:t> tiennent une comptabilité de type « débit-crédit » basée sur un modèle simplifié.</a:t>
            </a:r>
          </a:p>
          <a:p>
            <a:pPr marL="285750" indent="-285750">
              <a:buFont typeface="Wingdings" panose="05000000000000000000" pitchFamily="2" charset="2"/>
              <a:buChar char="à"/>
            </a:pPr>
            <a:endParaRPr lang="fr-BE" dirty="0" smtClean="0">
              <a:sym typeface="Wingdings" panose="05000000000000000000" pitchFamily="2" charset="2"/>
            </a:endParaRPr>
          </a:p>
          <a:p>
            <a:pPr marL="285750" indent="-285750">
              <a:buFont typeface="Wingdings" panose="05000000000000000000" pitchFamily="2" charset="2"/>
              <a:buChar char="à"/>
            </a:pPr>
            <a:endParaRPr lang="fr-BE" dirty="0">
              <a:sym typeface="Wingdings" panose="05000000000000000000" pitchFamily="2" charset="2"/>
            </a:endParaRPr>
          </a:p>
        </p:txBody>
      </p:sp>
    </p:spTree>
    <p:extLst>
      <p:ext uri="{BB962C8B-B14F-4D97-AF65-F5344CB8AC3E}">
        <p14:creationId xmlns:p14="http://schemas.microsoft.com/office/powerpoint/2010/main" val="206252211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B7FCFC4F-0CC0-42F6-9F8B-A144D7558766}" type="slidenum">
              <a:rPr lang="fr-FR" smtClean="0"/>
              <a:pPr/>
              <a:t>49</a:t>
            </a:fld>
            <a:endParaRPr lang="fr-FR" dirty="0"/>
          </a:p>
        </p:txBody>
      </p:sp>
      <p:sp>
        <p:nvSpPr>
          <p:cNvPr id="5" name="Titre 1"/>
          <p:cNvSpPr txBox="1">
            <a:spLocks/>
          </p:cNvSpPr>
          <p:nvPr/>
        </p:nvSpPr>
        <p:spPr>
          <a:xfrm>
            <a:off x="2192542" y="903827"/>
            <a:ext cx="6051866" cy="1224136"/>
          </a:xfrm>
          <a:prstGeom prst="rect">
            <a:avLst/>
          </a:prstGeom>
          <a:solidFill>
            <a:srgbClr val="FFC000"/>
          </a:solidFill>
        </p:spPr>
        <p:txBody>
          <a:bodyPr>
            <a:normAutofit fontScale="90000" lnSpcReduction="10000"/>
          </a:bodyPr>
          <a:lstStyle>
            <a:lvl1pPr algn="l" defTabSz="914400" rtl="0" eaLnBrk="1" latinLnBrk="0" hangingPunct="1">
              <a:spcBef>
                <a:spcPct val="0"/>
              </a:spcBef>
              <a:buNone/>
              <a:defRPr sz="4000" kern="1200" spc="-100" baseline="0">
                <a:solidFill>
                  <a:schemeClr val="tx2"/>
                </a:solidFill>
                <a:latin typeface="Constantia" panose="02030602050306030303" pitchFamily="18" charset="0"/>
                <a:ea typeface="+mj-ea"/>
                <a:cs typeface="+mj-cs"/>
              </a:defRPr>
            </a:lvl1pPr>
          </a:lstStyle>
          <a:p>
            <a:pPr algn="ctr"/>
            <a:r>
              <a:rPr lang="fr-BE" sz="2200" b="1" dirty="0" smtClean="0"/>
              <a:t>Formation SAGEP</a:t>
            </a:r>
            <a:br>
              <a:rPr lang="fr-BE" sz="2200" b="1" dirty="0" smtClean="0"/>
            </a:br>
            <a:r>
              <a:rPr lang="fr-BE" sz="3200" b="1" dirty="0" smtClean="0">
                <a:solidFill>
                  <a:srgbClr val="002060"/>
                </a:solidFill>
              </a:rPr>
              <a:t>ASBL</a:t>
            </a:r>
            <a:br>
              <a:rPr lang="fr-BE" sz="3200" b="1" dirty="0" smtClean="0">
                <a:solidFill>
                  <a:srgbClr val="002060"/>
                </a:solidFill>
              </a:rPr>
            </a:br>
            <a:r>
              <a:rPr lang="fr-BE" sz="2000" b="1" dirty="0" smtClean="0">
                <a:solidFill>
                  <a:srgbClr val="002060"/>
                </a:solidFill>
              </a:rPr>
              <a:t>15</a:t>
            </a:r>
            <a:r>
              <a:rPr lang="fr-BE" sz="3200" b="1" dirty="0" smtClean="0">
                <a:solidFill>
                  <a:srgbClr val="002060"/>
                </a:solidFill>
              </a:rPr>
              <a:t>  </a:t>
            </a:r>
            <a:r>
              <a:rPr lang="fr-BE" sz="2000" b="1" dirty="0" smtClean="0">
                <a:solidFill>
                  <a:srgbClr val="002060"/>
                </a:solidFill>
                <a:latin typeface="Times New Roman" panose="02020603050405020304" pitchFamily="18" charset="0"/>
                <a:cs typeface="Times New Roman" panose="02020603050405020304" pitchFamily="18" charset="0"/>
              </a:rPr>
              <a:t>mai   2023</a:t>
            </a:r>
            <a:endParaRPr lang="fr-FR" sz="2000" b="1" dirty="0">
              <a:solidFill>
                <a:srgbClr val="002060"/>
              </a:solidFill>
              <a:latin typeface="Times New Roman" panose="02020603050405020304" pitchFamily="18" charset="0"/>
              <a:cs typeface="Times New Roman" panose="02020603050405020304" pitchFamily="18" charset="0"/>
            </a:endParaRPr>
          </a:p>
        </p:txBody>
      </p:sp>
      <p:sp>
        <p:nvSpPr>
          <p:cNvPr id="6" name="ZoneTexte 5"/>
          <p:cNvSpPr txBox="1"/>
          <p:nvPr/>
        </p:nvSpPr>
        <p:spPr>
          <a:xfrm>
            <a:off x="1112422" y="2636912"/>
            <a:ext cx="7131986" cy="400110"/>
          </a:xfrm>
          <a:prstGeom prst="rect">
            <a:avLst/>
          </a:prstGeom>
          <a:solidFill>
            <a:schemeClr val="bg1"/>
          </a:solidFill>
        </p:spPr>
        <p:txBody>
          <a:bodyPr wrap="square" rtlCol="0">
            <a:spAutoFit/>
          </a:bodyPr>
          <a:lstStyle/>
          <a:p>
            <a:pPr algn="ctr"/>
            <a:endParaRPr lang="fr-BE" sz="2000" b="1" i="1" dirty="0">
              <a:solidFill>
                <a:srgbClr val="002060"/>
              </a:solidFill>
              <a:effectLst>
                <a:outerShdw blurRad="38100" dist="38100" dir="2700000" algn="tl">
                  <a:srgbClr val="000000">
                    <a:alpha val="43137"/>
                  </a:srgbClr>
                </a:outerShdw>
              </a:effectLst>
              <a:latin typeface="Times" pitchFamily="18" charset="0"/>
            </a:endParaRPr>
          </a:p>
        </p:txBody>
      </p:sp>
      <p:pic>
        <p:nvPicPr>
          <p:cNvPr id="7" name="Picture 3" descr="C:\$DATA05 EVECHE\1 MAILS-REUNIONS-RAPPORTS\2014 12 08 Formation SAGEP\Base\EVECHE_LOGO_FIN_2007_redimensionner_redimensionn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37" y="747881"/>
            <a:ext cx="2171299" cy="153602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79512" y="2296366"/>
            <a:ext cx="8784976" cy="384721"/>
          </a:xfrm>
          <a:prstGeom prst="rect">
            <a:avLst/>
          </a:prstGeom>
          <a:solidFill>
            <a:srgbClr val="FFFF00"/>
          </a:solidFill>
        </p:spPr>
        <p:txBody>
          <a:bodyPr wrap="square">
            <a:spAutoFit/>
          </a:bodyPr>
          <a:lstStyle/>
          <a:p>
            <a:r>
              <a:rPr lang="fr-BE" sz="1900" b="1" u="sng" dirty="0" smtClean="0"/>
              <a:t>LE DÉPÔT DES COMPTES ANNUELS</a:t>
            </a:r>
            <a:endParaRPr lang="fr-BE" sz="1900" b="1" u="sng" dirty="0"/>
          </a:p>
        </p:txBody>
      </p:sp>
      <p:sp>
        <p:nvSpPr>
          <p:cNvPr id="4" name="ZoneTexte 3"/>
          <p:cNvSpPr txBox="1"/>
          <p:nvPr/>
        </p:nvSpPr>
        <p:spPr>
          <a:xfrm>
            <a:off x="179512" y="2836967"/>
            <a:ext cx="8784976" cy="3416320"/>
          </a:xfrm>
          <a:prstGeom prst="rect">
            <a:avLst/>
          </a:prstGeom>
          <a:noFill/>
        </p:spPr>
        <p:txBody>
          <a:bodyPr wrap="square" rtlCol="0">
            <a:spAutoFit/>
          </a:bodyPr>
          <a:lstStyle/>
          <a:p>
            <a:pPr marL="285750" indent="-285750">
              <a:buFont typeface="Arial" panose="020B0604020202020204" pitchFamily="34" charset="0"/>
              <a:buChar char="•"/>
            </a:pPr>
            <a:r>
              <a:rPr lang="fr-FR" dirty="0"/>
              <a:t>Approbation des comptes </a:t>
            </a:r>
            <a:r>
              <a:rPr lang="fr-FR" dirty="0" smtClean="0"/>
              <a:t>annuels</a:t>
            </a:r>
          </a:p>
          <a:p>
            <a:pPr marL="285750" indent="-285750">
              <a:buFont typeface="Arial" panose="020B0604020202020204" pitchFamily="34" charset="0"/>
              <a:buChar char="•"/>
            </a:pPr>
            <a:endParaRPr lang="fr-FR" dirty="0"/>
          </a:p>
          <a:p>
            <a:pPr marL="285750" indent="-285750">
              <a:buFont typeface="Wingdings" panose="05000000000000000000" pitchFamily="2" charset="2"/>
              <a:buChar char="à"/>
            </a:pPr>
            <a:r>
              <a:rPr lang="fr-FR" dirty="0" smtClean="0"/>
              <a:t>L'organe </a:t>
            </a:r>
            <a:r>
              <a:rPr lang="fr-FR" dirty="0"/>
              <a:t>d’administration doit présenter les comptes annuels à l’assemblée générale, qui les approuve. </a:t>
            </a:r>
            <a:endParaRPr lang="fr-FR" dirty="0" smtClean="0"/>
          </a:p>
          <a:p>
            <a:pPr marL="285750" indent="-285750">
              <a:buFont typeface="Wingdings" panose="05000000000000000000" pitchFamily="2" charset="2"/>
              <a:buChar char="à"/>
            </a:pPr>
            <a:endParaRPr lang="fr-FR" dirty="0" smtClean="0"/>
          </a:p>
          <a:p>
            <a:pPr marL="285750" indent="-285750">
              <a:buFont typeface="Wingdings" panose="05000000000000000000" pitchFamily="2" charset="2"/>
              <a:buChar char="à"/>
            </a:pPr>
            <a:r>
              <a:rPr lang="fr-FR" dirty="0" smtClean="0"/>
              <a:t>Ils </a:t>
            </a:r>
            <a:r>
              <a:rPr lang="fr-FR" dirty="0"/>
              <a:t>doivent être présentés chaque année, et au plus tard six mois après la date de clôture de l’exercice social</a:t>
            </a:r>
            <a:r>
              <a:rPr lang="fr-FR" dirty="0" smtClean="0"/>
              <a:t>.</a:t>
            </a:r>
          </a:p>
          <a:p>
            <a:pPr marL="285750" indent="-285750">
              <a:buFont typeface="Wingdings" panose="05000000000000000000" pitchFamily="2" charset="2"/>
              <a:buChar char="à"/>
            </a:pPr>
            <a:endParaRPr lang="fr-FR" dirty="0" smtClean="0"/>
          </a:p>
          <a:p>
            <a:pPr marL="285750" indent="-285750">
              <a:buFont typeface="Wingdings" panose="05000000000000000000" pitchFamily="2" charset="2"/>
              <a:buChar char="à"/>
            </a:pPr>
            <a:r>
              <a:rPr lang="fr-FR" dirty="0"/>
              <a:t> L'organe d’administration doit aussi faire approuver le budget de l’exercice suivant par l’assemblée générale.</a:t>
            </a:r>
          </a:p>
          <a:p>
            <a:pPr marL="285750" indent="-285750">
              <a:buFont typeface="Wingdings" panose="05000000000000000000" pitchFamily="2" charset="2"/>
              <a:buChar char="à"/>
            </a:pPr>
            <a:endParaRPr lang="fr-BE" dirty="0" smtClean="0">
              <a:sym typeface="Wingdings" panose="05000000000000000000" pitchFamily="2" charset="2"/>
            </a:endParaRPr>
          </a:p>
          <a:p>
            <a:pPr marL="285750" indent="-285750">
              <a:buFont typeface="Wingdings" panose="05000000000000000000" pitchFamily="2" charset="2"/>
              <a:buChar char="à"/>
            </a:pPr>
            <a:endParaRPr lang="fr-BE" dirty="0">
              <a:sym typeface="Wingdings" panose="05000000000000000000" pitchFamily="2" charset="2"/>
            </a:endParaRPr>
          </a:p>
        </p:txBody>
      </p:sp>
    </p:spTree>
    <p:extLst>
      <p:ext uri="{BB962C8B-B14F-4D97-AF65-F5344CB8AC3E}">
        <p14:creationId xmlns:p14="http://schemas.microsoft.com/office/powerpoint/2010/main" val="19856615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16FCBF5-36D4-36AD-DDBF-F1EA8F1F6A38}"/>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6325065" y="2230078"/>
            <a:ext cx="684806" cy="904325"/>
          </a:xfrm>
          <a:prstGeom prst="rect">
            <a:avLst/>
          </a:prstGeom>
        </p:spPr>
      </p:pic>
      <p:pic>
        <p:nvPicPr>
          <p:cNvPr id="5" name="Image 4">
            <a:extLst>
              <a:ext uri="{FF2B5EF4-FFF2-40B4-BE49-F238E27FC236}">
                <a16:creationId xmlns:a16="http://schemas.microsoft.com/office/drawing/2014/main" id="{B912F73C-169E-C48F-894F-B5B03B106BDE}"/>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1746661" y="2277754"/>
            <a:ext cx="1086347" cy="904325"/>
          </a:xfrm>
          <a:prstGeom prst="rect">
            <a:avLst/>
          </a:prstGeom>
        </p:spPr>
      </p:pic>
      <p:sp>
        <p:nvSpPr>
          <p:cNvPr id="6" name="ZoneTexte 5">
            <a:extLst>
              <a:ext uri="{FF2B5EF4-FFF2-40B4-BE49-F238E27FC236}">
                <a16:creationId xmlns:a16="http://schemas.microsoft.com/office/drawing/2014/main" id="{F62FFFAF-3DC0-84AC-3346-9B2FC586A150}"/>
              </a:ext>
            </a:extLst>
          </p:cNvPr>
          <p:cNvSpPr txBox="1"/>
          <p:nvPr/>
        </p:nvSpPr>
        <p:spPr>
          <a:xfrm>
            <a:off x="1329072" y="3246184"/>
            <a:ext cx="1850366" cy="323165"/>
          </a:xfrm>
          <a:prstGeom prst="rect">
            <a:avLst/>
          </a:prstGeom>
          <a:noFill/>
        </p:spPr>
        <p:txBody>
          <a:bodyPr wrap="square" rtlCol="0">
            <a:spAutoFit/>
          </a:bodyPr>
          <a:lstStyle/>
          <a:p>
            <a:pPr algn="ctr"/>
            <a:r>
              <a:rPr lang="fr-BE" sz="1500" b="1" dirty="0">
                <a:solidFill>
                  <a:srgbClr val="1D4E9B"/>
                </a:solidFill>
                <a:latin typeface="Tw Cen MT" panose="020B0602020104020603" pitchFamily="34" charset="0"/>
              </a:rPr>
              <a:t>90 collaborateurs </a:t>
            </a:r>
            <a:endParaRPr lang="en-GB" sz="1500" b="1" dirty="0">
              <a:solidFill>
                <a:srgbClr val="1D4E9B"/>
              </a:solidFill>
              <a:latin typeface="Tw Cen MT" panose="020B0602020104020603" pitchFamily="34" charset="0"/>
            </a:endParaRPr>
          </a:p>
        </p:txBody>
      </p:sp>
      <p:sp>
        <p:nvSpPr>
          <p:cNvPr id="7" name="ZoneTexte 6">
            <a:extLst>
              <a:ext uri="{FF2B5EF4-FFF2-40B4-BE49-F238E27FC236}">
                <a16:creationId xmlns:a16="http://schemas.microsoft.com/office/drawing/2014/main" id="{41B42615-4736-4910-2C05-5DE9D703D251}"/>
              </a:ext>
            </a:extLst>
          </p:cNvPr>
          <p:cNvSpPr txBox="1"/>
          <p:nvPr/>
        </p:nvSpPr>
        <p:spPr>
          <a:xfrm>
            <a:off x="5730225" y="3216670"/>
            <a:ext cx="1850366" cy="553998"/>
          </a:xfrm>
          <a:prstGeom prst="rect">
            <a:avLst/>
          </a:prstGeom>
          <a:noFill/>
        </p:spPr>
        <p:txBody>
          <a:bodyPr wrap="square" rtlCol="0">
            <a:spAutoFit/>
          </a:bodyPr>
          <a:lstStyle/>
          <a:p>
            <a:pPr algn="ctr"/>
            <a:r>
              <a:rPr lang="fr-BE" sz="1500" b="1" dirty="0">
                <a:solidFill>
                  <a:srgbClr val="1D4E9B"/>
                </a:solidFill>
                <a:latin typeface="Tw Cen MT" panose="020B0602020104020603" pitchFamily="34" charset="0"/>
              </a:rPr>
              <a:t>Leader au niveau</a:t>
            </a:r>
            <a:br>
              <a:rPr lang="fr-BE" sz="1500" b="1" dirty="0">
                <a:solidFill>
                  <a:srgbClr val="1D4E9B"/>
                </a:solidFill>
                <a:latin typeface="Tw Cen MT" panose="020B0602020104020603" pitchFamily="34" charset="0"/>
              </a:rPr>
            </a:br>
            <a:r>
              <a:rPr lang="fr-BE" sz="1500" b="1" dirty="0">
                <a:solidFill>
                  <a:srgbClr val="1D4E9B"/>
                </a:solidFill>
                <a:latin typeface="Tw Cen MT" panose="020B0602020104020603" pitchFamily="34" charset="0"/>
              </a:rPr>
              <a:t>du social profit</a:t>
            </a:r>
            <a:endParaRPr lang="en-GB" sz="1500" b="1" dirty="0">
              <a:solidFill>
                <a:srgbClr val="1D4E9B"/>
              </a:solidFill>
              <a:latin typeface="Tw Cen MT" panose="020B0602020104020603" pitchFamily="34" charset="0"/>
            </a:endParaRPr>
          </a:p>
        </p:txBody>
      </p:sp>
      <p:sp>
        <p:nvSpPr>
          <p:cNvPr id="8" name="ZoneTexte 7">
            <a:extLst>
              <a:ext uri="{FF2B5EF4-FFF2-40B4-BE49-F238E27FC236}">
                <a16:creationId xmlns:a16="http://schemas.microsoft.com/office/drawing/2014/main" id="{D9B1B809-F1C6-4198-6C60-34602067C347}"/>
              </a:ext>
            </a:extLst>
          </p:cNvPr>
          <p:cNvSpPr txBox="1"/>
          <p:nvPr/>
        </p:nvSpPr>
        <p:spPr>
          <a:xfrm>
            <a:off x="3604826" y="3544780"/>
            <a:ext cx="1850366" cy="553998"/>
          </a:xfrm>
          <a:prstGeom prst="rect">
            <a:avLst/>
          </a:prstGeom>
          <a:noFill/>
        </p:spPr>
        <p:txBody>
          <a:bodyPr wrap="square" rtlCol="0">
            <a:spAutoFit/>
          </a:bodyPr>
          <a:lstStyle/>
          <a:p>
            <a:pPr algn="ctr"/>
            <a:r>
              <a:rPr lang="fr-BE" sz="1500" b="1" dirty="0">
                <a:solidFill>
                  <a:srgbClr val="1D4E9B"/>
                </a:solidFill>
                <a:latin typeface="Tw Cen MT" panose="020B0602020104020603" pitchFamily="34" charset="0"/>
              </a:rPr>
              <a:t>5 bureaux</a:t>
            </a:r>
            <a:br>
              <a:rPr lang="fr-BE" sz="1500" b="1" dirty="0">
                <a:solidFill>
                  <a:srgbClr val="1D4E9B"/>
                </a:solidFill>
                <a:latin typeface="Tw Cen MT" panose="020B0602020104020603" pitchFamily="34" charset="0"/>
              </a:rPr>
            </a:br>
            <a:r>
              <a:rPr lang="fr-BE" sz="1500" b="1" dirty="0">
                <a:solidFill>
                  <a:srgbClr val="1D4E9B"/>
                </a:solidFill>
                <a:latin typeface="Tw Cen MT" panose="020B0602020104020603" pitchFamily="34" charset="0"/>
              </a:rPr>
              <a:t>FR/NL</a:t>
            </a:r>
            <a:endParaRPr lang="en-GB" sz="1500" b="1" dirty="0">
              <a:solidFill>
                <a:srgbClr val="1D4E9B"/>
              </a:solidFill>
              <a:latin typeface="Tw Cen MT" panose="020B0602020104020603" pitchFamily="34" charset="0"/>
            </a:endParaRPr>
          </a:p>
        </p:txBody>
      </p:sp>
      <p:sp>
        <p:nvSpPr>
          <p:cNvPr id="9" name="ZoneTexte 8">
            <a:extLst>
              <a:ext uri="{FF2B5EF4-FFF2-40B4-BE49-F238E27FC236}">
                <a16:creationId xmlns:a16="http://schemas.microsoft.com/office/drawing/2014/main" id="{E0967C69-27A0-821B-1824-652FADD3DA2F}"/>
              </a:ext>
            </a:extLst>
          </p:cNvPr>
          <p:cNvSpPr txBox="1"/>
          <p:nvPr/>
        </p:nvSpPr>
        <p:spPr>
          <a:xfrm>
            <a:off x="3776013" y="4461862"/>
            <a:ext cx="1406420" cy="646331"/>
          </a:xfrm>
          <a:prstGeom prst="rect">
            <a:avLst/>
          </a:prstGeom>
          <a:ln>
            <a:solidFill>
              <a:srgbClr val="1D4E9B"/>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BE" sz="1200" b="1" dirty="0">
                <a:solidFill>
                  <a:srgbClr val="1D4E9B"/>
                </a:solidFill>
                <a:latin typeface="Tw Cen MT" panose="020B0602020104020603" pitchFamily="34" charset="0"/>
              </a:rPr>
              <a:t>Bruxelles</a:t>
            </a:r>
            <a:br>
              <a:rPr lang="fr-BE" sz="1200" b="1" dirty="0">
                <a:solidFill>
                  <a:srgbClr val="1D4E9B"/>
                </a:solidFill>
                <a:latin typeface="Tw Cen MT" panose="020B0602020104020603" pitchFamily="34" charset="0"/>
              </a:rPr>
            </a:br>
            <a:r>
              <a:rPr lang="fr-BE" sz="1200" b="1" dirty="0">
                <a:solidFill>
                  <a:srgbClr val="1D4E9B"/>
                </a:solidFill>
                <a:latin typeface="Tw Cen MT" panose="020B0602020104020603" pitchFamily="34" charset="0"/>
              </a:rPr>
              <a:t>Rue Guimard, 7</a:t>
            </a:r>
          </a:p>
          <a:p>
            <a:pPr algn="ctr"/>
            <a:r>
              <a:rPr lang="fr-BE" sz="1200" b="1" dirty="0">
                <a:solidFill>
                  <a:srgbClr val="1D4E9B"/>
                </a:solidFill>
                <a:latin typeface="Tw Cen MT" panose="020B0602020104020603" pitchFamily="34" charset="0"/>
              </a:rPr>
              <a:t>1040 Bruxelles</a:t>
            </a:r>
            <a:endParaRPr lang="en-GB" sz="1200" b="1" dirty="0">
              <a:solidFill>
                <a:srgbClr val="1D4E9B"/>
              </a:solidFill>
              <a:latin typeface="Tw Cen MT" panose="020B0602020104020603" pitchFamily="34" charset="0"/>
            </a:endParaRPr>
          </a:p>
        </p:txBody>
      </p:sp>
      <p:sp>
        <p:nvSpPr>
          <p:cNvPr id="10" name="ZoneTexte 9">
            <a:extLst>
              <a:ext uri="{FF2B5EF4-FFF2-40B4-BE49-F238E27FC236}">
                <a16:creationId xmlns:a16="http://schemas.microsoft.com/office/drawing/2014/main" id="{AE6EA377-F68E-4754-B90A-8A3BF8696522}"/>
              </a:ext>
            </a:extLst>
          </p:cNvPr>
          <p:cNvSpPr txBox="1"/>
          <p:nvPr/>
        </p:nvSpPr>
        <p:spPr>
          <a:xfrm>
            <a:off x="1746661" y="4477652"/>
            <a:ext cx="1805946" cy="830997"/>
          </a:xfrm>
          <a:prstGeom prst="rect">
            <a:avLst/>
          </a:prstGeom>
          <a:ln>
            <a:solidFill>
              <a:srgbClr val="1D4E9B"/>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BE" sz="1200" b="1" dirty="0">
                <a:solidFill>
                  <a:srgbClr val="1D4E9B"/>
                </a:solidFill>
                <a:latin typeface="Tw Cen MT" panose="020B0602020104020603" pitchFamily="34" charset="0"/>
              </a:rPr>
              <a:t>Namur</a:t>
            </a:r>
            <a:br>
              <a:rPr lang="fr-BE" sz="1200" b="1" dirty="0">
                <a:solidFill>
                  <a:srgbClr val="1D4E9B"/>
                </a:solidFill>
                <a:latin typeface="Tw Cen MT" panose="020B0602020104020603" pitchFamily="34" charset="0"/>
              </a:rPr>
            </a:br>
            <a:r>
              <a:rPr lang="fr-BE" sz="1200" b="1" dirty="0">
                <a:solidFill>
                  <a:srgbClr val="1D4E9B"/>
                </a:solidFill>
                <a:latin typeface="Tw Cen MT" panose="020B0602020104020603" pitchFamily="34" charset="0"/>
              </a:rPr>
              <a:t>Chaussée de Marche, 604</a:t>
            </a:r>
          </a:p>
          <a:p>
            <a:pPr algn="ctr"/>
            <a:r>
              <a:rPr lang="fr-BE" sz="1200" b="1" dirty="0">
                <a:solidFill>
                  <a:srgbClr val="1D4E9B"/>
                </a:solidFill>
                <a:latin typeface="Tw Cen MT" panose="020B0602020104020603" pitchFamily="34" charset="0"/>
              </a:rPr>
              <a:t>5101 </a:t>
            </a:r>
            <a:r>
              <a:rPr lang="fr-BE" sz="1200" b="1" dirty="0" err="1">
                <a:solidFill>
                  <a:srgbClr val="1D4E9B"/>
                </a:solidFill>
                <a:latin typeface="Tw Cen MT" panose="020B0602020104020603" pitchFamily="34" charset="0"/>
              </a:rPr>
              <a:t>Erpent</a:t>
            </a:r>
            <a:endParaRPr lang="en-GB" sz="1200" b="1" dirty="0">
              <a:solidFill>
                <a:srgbClr val="1D4E9B"/>
              </a:solidFill>
              <a:latin typeface="Tw Cen MT" panose="020B0602020104020603" pitchFamily="34" charset="0"/>
            </a:endParaRPr>
          </a:p>
        </p:txBody>
      </p:sp>
      <p:sp>
        <p:nvSpPr>
          <p:cNvPr id="11" name="ZoneTexte 10">
            <a:extLst>
              <a:ext uri="{FF2B5EF4-FFF2-40B4-BE49-F238E27FC236}">
                <a16:creationId xmlns:a16="http://schemas.microsoft.com/office/drawing/2014/main" id="{86817010-33CC-9955-F733-5EF314481C2D}"/>
              </a:ext>
            </a:extLst>
          </p:cNvPr>
          <p:cNvSpPr txBox="1"/>
          <p:nvPr/>
        </p:nvSpPr>
        <p:spPr>
          <a:xfrm>
            <a:off x="5465611" y="4446073"/>
            <a:ext cx="1572980" cy="646331"/>
          </a:xfrm>
          <a:prstGeom prst="rect">
            <a:avLst/>
          </a:prstGeom>
          <a:ln>
            <a:solidFill>
              <a:srgbClr val="1D4E9B"/>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BE" sz="1200" b="1" dirty="0">
                <a:solidFill>
                  <a:srgbClr val="1D4E9B"/>
                </a:solidFill>
                <a:latin typeface="Tw Cen MT" panose="020B0602020104020603" pitchFamily="34" charset="0"/>
              </a:rPr>
              <a:t>Tournai</a:t>
            </a:r>
          </a:p>
          <a:p>
            <a:pPr algn="ctr"/>
            <a:r>
              <a:rPr lang="fr-BE" sz="1200" b="1" dirty="0">
                <a:solidFill>
                  <a:srgbClr val="1D4E9B"/>
                </a:solidFill>
                <a:latin typeface="Tw Cen MT" panose="020B0602020104020603" pitchFamily="34" charset="0"/>
              </a:rPr>
              <a:t>Rue des Jésuites, 28</a:t>
            </a:r>
          </a:p>
          <a:p>
            <a:pPr algn="ctr"/>
            <a:r>
              <a:rPr lang="fr-BE" sz="1200" b="1" dirty="0">
                <a:solidFill>
                  <a:srgbClr val="1D4E9B"/>
                </a:solidFill>
                <a:latin typeface="Tw Cen MT" panose="020B0602020104020603" pitchFamily="34" charset="0"/>
              </a:rPr>
              <a:t>7500 Tournai</a:t>
            </a:r>
            <a:endParaRPr lang="en-GB" sz="1200" b="1" dirty="0">
              <a:solidFill>
                <a:srgbClr val="1D4E9B"/>
              </a:solidFill>
              <a:latin typeface="Tw Cen MT" panose="020B0602020104020603" pitchFamily="34" charset="0"/>
            </a:endParaRPr>
          </a:p>
        </p:txBody>
      </p:sp>
      <p:cxnSp>
        <p:nvCxnSpPr>
          <p:cNvPr id="12" name="Connecteur droit avec flèche 11">
            <a:extLst>
              <a:ext uri="{FF2B5EF4-FFF2-40B4-BE49-F238E27FC236}">
                <a16:creationId xmlns:a16="http://schemas.microsoft.com/office/drawing/2014/main" id="{2293D8E3-D1C4-353A-FC59-958872024762}"/>
              </a:ext>
            </a:extLst>
          </p:cNvPr>
          <p:cNvCxnSpPr>
            <a:cxnSpLocks/>
          </p:cNvCxnSpPr>
          <p:nvPr/>
        </p:nvCxnSpPr>
        <p:spPr>
          <a:xfrm flipH="1">
            <a:off x="2833008" y="3920807"/>
            <a:ext cx="903660" cy="444888"/>
          </a:xfrm>
          <a:prstGeom prst="straightConnector1">
            <a:avLst/>
          </a:prstGeom>
          <a:ln>
            <a:solidFill>
              <a:srgbClr val="1D4E9B"/>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eur droit avec flèche 12">
            <a:extLst>
              <a:ext uri="{FF2B5EF4-FFF2-40B4-BE49-F238E27FC236}">
                <a16:creationId xmlns:a16="http://schemas.microsoft.com/office/drawing/2014/main" id="{3D985892-46E8-42CF-5B20-07EC0278AE28}"/>
              </a:ext>
            </a:extLst>
          </p:cNvPr>
          <p:cNvCxnSpPr/>
          <p:nvPr/>
        </p:nvCxnSpPr>
        <p:spPr>
          <a:xfrm>
            <a:off x="4457841" y="4091484"/>
            <a:ext cx="0" cy="359625"/>
          </a:xfrm>
          <a:prstGeom prst="straightConnector1">
            <a:avLst/>
          </a:prstGeom>
          <a:ln>
            <a:solidFill>
              <a:srgbClr val="1D4E9B"/>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a:extLst>
              <a:ext uri="{FF2B5EF4-FFF2-40B4-BE49-F238E27FC236}">
                <a16:creationId xmlns:a16="http://schemas.microsoft.com/office/drawing/2014/main" id="{596720D2-76F2-6C21-DB68-CDA08013A03D}"/>
              </a:ext>
            </a:extLst>
          </p:cNvPr>
          <p:cNvCxnSpPr/>
          <p:nvPr/>
        </p:nvCxnSpPr>
        <p:spPr>
          <a:xfrm>
            <a:off x="5179015" y="3893359"/>
            <a:ext cx="701566" cy="440756"/>
          </a:xfrm>
          <a:prstGeom prst="straightConnector1">
            <a:avLst/>
          </a:prstGeom>
          <a:ln>
            <a:solidFill>
              <a:srgbClr val="1D4E9B"/>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id="{AE78898D-3DC2-C0CE-B6ED-2C41E988B7EA}"/>
              </a:ext>
            </a:extLst>
          </p:cNvPr>
          <p:cNvCxnSpPr>
            <a:cxnSpLocks/>
          </p:cNvCxnSpPr>
          <p:nvPr/>
        </p:nvCxnSpPr>
        <p:spPr>
          <a:xfrm>
            <a:off x="5284308" y="3599977"/>
            <a:ext cx="2249887" cy="708231"/>
          </a:xfrm>
          <a:prstGeom prst="straightConnector1">
            <a:avLst/>
          </a:prstGeom>
          <a:ln>
            <a:solidFill>
              <a:srgbClr val="1D4E9B"/>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a:extLst>
              <a:ext uri="{FF2B5EF4-FFF2-40B4-BE49-F238E27FC236}">
                <a16:creationId xmlns:a16="http://schemas.microsoft.com/office/drawing/2014/main" id="{20186266-0891-9EFA-815F-1A266E2C8B2D}"/>
              </a:ext>
            </a:extLst>
          </p:cNvPr>
          <p:cNvCxnSpPr>
            <a:cxnSpLocks/>
          </p:cNvCxnSpPr>
          <p:nvPr/>
        </p:nvCxnSpPr>
        <p:spPr>
          <a:xfrm flipH="1">
            <a:off x="1221827" y="3592581"/>
            <a:ext cx="2577945" cy="741535"/>
          </a:xfrm>
          <a:prstGeom prst="straightConnector1">
            <a:avLst/>
          </a:prstGeom>
          <a:ln>
            <a:solidFill>
              <a:srgbClr val="1D4E9B"/>
            </a:solidFill>
            <a:tailEnd type="triangle"/>
          </a:ln>
        </p:spPr>
        <p:style>
          <a:lnRef idx="1">
            <a:schemeClr val="accent1"/>
          </a:lnRef>
          <a:fillRef idx="0">
            <a:schemeClr val="accent1"/>
          </a:fillRef>
          <a:effectRef idx="0">
            <a:schemeClr val="accent1"/>
          </a:effectRef>
          <a:fontRef idx="minor">
            <a:schemeClr val="tx1"/>
          </a:fontRef>
        </p:style>
      </p:cxnSp>
      <p:sp>
        <p:nvSpPr>
          <p:cNvPr id="17" name="ZoneTexte 16">
            <a:extLst>
              <a:ext uri="{FF2B5EF4-FFF2-40B4-BE49-F238E27FC236}">
                <a16:creationId xmlns:a16="http://schemas.microsoft.com/office/drawing/2014/main" id="{CB6E1B18-A9E9-F148-F317-16E38E59068C}"/>
              </a:ext>
            </a:extLst>
          </p:cNvPr>
          <p:cNvSpPr txBox="1"/>
          <p:nvPr/>
        </p:nvSpPr>
        <p:spPr>
          <a:xfrm>
            <a:off x="193315" y="4473690"/>
            <a:ext cx="1406420" cy="646331"/>
          </a:xfrm>
          <a:prstGeom prst="rect">
            <a:avLst/>
          </a:prstGeom>
          <a:ln>
            <a:solidFill>
              <a:srgbClr val="1D4E9B"/>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BE" sz="1200" b="1" dirty="0">
                <a:solidFill>
                  <a:srgbClr val="1D4E9B"/>
                </a:solidFill>
                <a:latin typeface="Tw Cen MT" panose="020B0602020104020603" pitchFamily="34" charset="0"/>
              </a:rPr>
              <a:t>Gand</a:t>
            </a:r>
          </a:p>
          <a:p>
            <a:pPr algn="ctr"/>
            <a:r>
              <a:rPr lang="fr-BE" sz="1200" b="1" dirty="0" err="1">
                <a:solidFill>
                  <a:srgbClr val="1D4E9B"/>
                </a:solidFill>
                <a:latin typeface="Tw Cen MT" panose="020B0602020104020603" pitchFamily="34" charset="0"/>
              </a:rPr>
              <a:t>Biezekapelstraat</a:t>
            </a:r>
            <a:r>
              <a:rPr lang="fr-BE" sz="1200" b="1" dirty="0">
                <a:solidFill>
                  <a:srgbClr val="1D4E9B"/>
                </a:solidFill>
                <a:latin typeface="Tw Cen MT" panose="020B0602020104020603" pitchFamily="34" charset="0"/>
              </a:rPr>
              <a:t>, 2</a:t>
            </a:r>
          </a:p>
          <a:p>
            <a:pPr algn="ctr"/>
            <a:r>
              <a:rPr lang="fr-BE" sz="1200" b="1" dirty="0">
                <a:solidFill>
                  <a:srgbClr val="1D4E9B"/>
                </a:solidFill>
                <a:latin typeface="Tw Cen MT" panose="020B0602020104020603" pitchFamily="34" charset="0"/>
              </a:rPr>
              <a:t>9000 Gent</a:t>
            </a:r>
            <a:endParaRPr lang="en-GB" sz="1200" b="1" dirty="0">
              <a:solidFill>
                <a:srgbClr val="1D4E9B"/>
              </a:solidFill>
              <a:latin typeface="Tw Cen MT" panose="020B0602020104020603" pitchFamily="34" charset="0"/>
            </a:endParaRPr>
          </a:p>
        </p:txBody>
      </p:sp>
      <p:sp>
        <p:nvSpPr>
          <p:cNvPr id="18" name="ZoneTexte 17">
            <a:extLst>
              <a:ext uri="{FF2B5EF4-FFF2-40B4-BE49-F238E27FC236}">
                <a16:creationId xmlns:a16="http://schemas.microsoft.com/office/drawing/2014/main" id="{8B7A6C6A-4D84-54C2-289D-9AA6C482502F}"/>
              </a:ext>
            </a:extLst>
          </p:cNvPr>
          <p:cNvSpPr txBox="1"/>
          <p:nvPr/>
        </p:nvSpPr>
        <p:spPr>
          <a:xfrm>
            <a:off x="7246231" y="4456361"/>
            <a:ext cx="1518899" cy="1200329"/>
          </a:xfrm>
          <a:prstGeom prst="rect">
            <a:avLst/>
          </a:prstGeom>
          <a:ln>
            <a:solidFill>
              <a:srgbClr val="1D4E9B"/>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BE" sz="1200" b="1" dirty="0">
                <a:solidFill>
                  <a:srgbClr val="1D4E9B"/>
                </a:solidFill>
                <a:latin typeface="Tw Cen MT" panose="020B0602020104020603" pitchFamily="34" charset="0"/>
              </a:rPr>
              <a:t>Liège</a:t>
            </a:r>
          </a:p>
          <a:p>
            <a:pPr algn="ctr"/>
            <a:r>
              <a:rPr lang="fr-BE" sz="1200" b="1" dirty="0">
                <a:solidFill>
                  <a:srgbClr val="1D4E9B"/>
                </a:solidFill>
                <a:latin typeface="Tw Cen MT" panose="020B0602020104020603" pitchFamily="34" charset="0"/>
              </a:rPr>
              <a:t>Square de la Paix, 21</a:t>
            </a:r>
          </a:p>
          <a:p>
            <a:pPr algn="ctr"/>
            <a:r>
              <a:rPr lang="fr-BE" sz="1200" b="1" dirty="0">
                <a:solidFill>
                  <a:srgbClr val="1D4E9B"/>
                </a:solidFill>
                <a:latin typeface="Tw Cen MT" panose="020B0602020104020603" pitchFamily="34" charset="0"/>
              </a:rPr>
              <a:t>4031 Liège (Angleur)</a:t>
            </a:r>
          </a:p>
          <a:p>
            <a:pPr algn="ctr"/>
            <a:r>
              <a:rPr lang="fr-BE" sz="1200" b="1" dirty="0">
                <a:solidFill>
                  <a:srgbClr val="1D4E9B"/>
                </a:solidFill>
                <a:latin typeface="Tw Cen MT" panose="020B0602020104020603" pitchFamily="34" charset="0"/>
              </a:rPr>
              <a:t>Uniquement sur rdv</a:t>
            </a:r>
            <a:endParaRPr lang="en-GB" sz="1500" b="1" dirty="0">
              <a:solidFill>
                <a:srgbClr val="1D4E9B"/>
              </a:solidFill>
              <a:latin typeface="Tw Cen MT" panose="020B0602020104020603" pitchFamily="34" charset="0"/>
            </a:endParaRPr>
          </a:p>
        </p:txBody>
      </p:sp>
      <p:pic>
        <p:nvPicPr>
          <p:cNvPr id="19" name="Image 18">
            <a:extLst>
              <a:ext uri="{FF2B5EF4-FFF2-40B4-BE49-F238E27FC236}">
                <a16:creationId xmlns:a16="http://schemas.microsoft.com/office/drawing/2014/main" id="{9B346D2D-674D-56E6-9DA6-C8742F187E01}"/>
              </a:ext>
            </a:extLst>
          </p:cNvPr>
          <p:cNvPicPr>
            <a:picLocks noChangeAspect="1"/>
          </p:cNvPicPr>
          <p:nvPr/>
        </p:nvPicPr>
        <p:blipFill>
          <a:blip r:embed="rId6" cstate="print">
            <a:alphaModFix/>
            <a:extLst>
              <a:ext uri="{BEBA8EAE-BF5A-486C-A8C5-ECC9F3942E4B}">
                <a14:imgProps xmlns:a14="http://schemas.microsoft.com/office/drawing/2010/main">
                  <a14:imgLayer r:embed="rId7">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069041" y="2566191"/>
            <a:ext cx="921936" cy="904325"/>
          </a:xfrm>
          <a:prstGeom prst="rect">
            <a:avLst/>
          </a:prstGeom>
        </p:spPr>
      </p:pic>
      <p:sp>
        <p:nvSpPr>
          <p:cNvPr id="25" name="Titre 1">
            <a:extLst>
              <a:ext uri="{FF2B5EF4-FFF2-40B4-BE49-F238E27FC236}">
                <a16:creationId xmlns:a16="http://schemas.microsoft.com/office/drawing/2014/main" id="{8422557F-444C-5C74-D2C1-19D3E4308158}"/>
              </a:ext>
            </a:extLst>
          </p:cNvPr>
          <p:cNvSpPr txBox="1">
            <a:spLocks/>
          </p:cNvSpPr>
          <p:nvPr/>
        </p:nvSpPr>
        <p:spPr>
          <a:xfrm>
            <a:off x="628650" y="1131094"/>
            <a:ext cx="7886700" cy="9941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000" b="1" dirty="0">
                <a:solidFill>
                  <a:srgbClr val="FEDA64"/>
                </a:solidFill>
                <a:latin typeface="Proxima Nova" panose="02000506030000020004"/>
              </a:rPr>
              <a:t>Chiffres clés</a:t>
            </a:r>
          </a:p>
        </p:txBody>
      </p:sp>
    </p:spTree>
    <p:extLst>
      <p:ext uri="{BB962C8B-B14F-4D97-AF65-F5344CB8AC3E}">
        <p14:creationId xmlns:p14="http://schemas.microsoft.com/office/powerpoint/2010/main" val="5610977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B7FCFC4F-0CC0-42F6-9F8B-A144D7558766}" type="slidenum">
              <a:rPr lang="fr-FR" smtClean="0"/>
              <a:pPr/>
              <a:t>50</a:t>
            </a:fld>
            <a:endParaRPr lang="fr-FR" dirty="0"/>
          </a:p>
        </p:txBody>
      </p:sp>
      <p:sp>
        <p:nvSpPr>
          <p:cNvPr id="5" name="Titre 1"/>
          <p:cNvSpPr txBox="1">
            <a:spLocks/>
          </p:cNvSpPr>
          <p:nvPr/>
        </p:nvSpPr>
        <p:spPr>
          <a:xfrm>
            <a:off x="2192542" y="903827"/>
            <a:ext cx="6051866" cy="1224136"/>
          </a:xfrm>
          <a:prstGeom prst="rect">
            <a:avLst/>
          </a:prstGeom>
          <a:solidFill>
            <a:srgbClr val="FFC000"/>
          </a:solidFill>
        </p:spPr>
        <p:txBody>
          <a:bodyPr>
            <a:normAutofit fontScale="90000" lnSpcReduction="10000"/>
          </a:bodyPr>
          <a:lstStyle>
            <a:lvl1pPr algn="l" defTabSz="914400" rtl="0" eaLnBrk="1" latinLnBrk="0" hangingPunct="1">
              <a:spcBef>
                <a:spcPct val="0"/>
              </a:spcBef>
              <a:buNone/>
              <a:defRPr sz="4000" kern="1200" spc="-100" baseline="0">
                <a:solidFill>
                  <a:schemeClr val="tx2"/>
                </a:solidFill>
                <a:latin typeface="Constantia" panose="02030602050306030303" pitchFamily="18" charset="0"/>
                <a:ea typeface="+mj-ea"/>
                <a:cs typeface="+mj-cs"/>
              </a:defRPr>
            </a:lvl1pPr>
          </a:lstStyle>
          <a:p>
            <a:pPr algn="ctr"/>
            <a:r>
              <a:rPr lang="fr-BE" sz="2200" b="1" dirty="0" smtClean="0"/>
              <a:t>Formation SAGEP</a:t>
            </a:r>
            <a:br>
              <a:rPr lang="fr-BE" sz="2200" b="1" dirty="0" smtClean="0"/>
            </a:br>
            <a:r>
              <a:rPr lang="fr-BE" sz="3200" b="1" dirty="0" smtClean="0">
                <a:solidFill>
                  <a:srgbClr val="002060"/>
                </a:solidFill>
              </a:rPr>
              <a:t>ASBL</a:t>
            </a:r>
            <a:br>
              <a:rPr lang="fr-BE" sz="3200" b="1" dirty="0" smtClean="0">
                <a:solidFill>
                  <a:srgbClr val="002060"/>
                </a:solidFill>
              </a:rPr>
            </a:br>
            <a:r>
              <a:rPr lang="fr-BE" sz="2000" b="1" dirty="0" smtClean="0">
                <a:solidFill>
                  <a:srgbClr val="002060"/>
                </a:solidFill>
              </a:rPr>
              <a:t>15</a:t>
            </a:r>
            <a:r>
              <a:rPr lang="fr-BE" sz="3200" b="1" dirty="0" smtClean="0">
                <a:solidFill>
                  <a:srgbClr val="002060"/>
                </a:solidFill>
              </a:rPr>
              <a:t>  </a:t>
            </a:r>
            <a:r>
              <a:rPr lang="fr-BE" sz="2000" b="1" dirty="0" smtClean="0">
                <a:solidFill>
                  <a:srgbClr val="002060"/>
                </a:solidFill>
                <a:latin typeface="Times New Roman" panose="02020603050405020304" pitchFamily="18" charset="0"/>
                <a:cs typeface="Times New Roman" panose="02020603050405020304" pitchFamily="18" charset="0"/>
              </a:rPr>
              <a:t>mai   2023</a:t>
            </a:r>
            <a:endParaRPr lang="fr-FR" sz="2000" b="1" dirty="0">
              <a:solidFill>
                <a:srgbClr val="002060"/>
              </a:solidFill>
              <a:latin typeface="Times New Roman" panose="02020603050405020304" pitchFamily="18" charset="0"/>
              <a:cs typeface="Times New Roman" panose="02020603050405020304" pitchFamily="18" charset="0"/>
            </a:endParaRPr>
          </a:p>
        </p:txBody>
      </p:sp>
      <p:sp>
        <p:nvSpPr>
          <p:cNvPr id="6" name="ZoneTexte 5"/>
          <p:cNvSpPr txBox="1"/>
          <p:nvPr/>
        </p:nvSpPr>
        <p:spPr>
          <a:xfrm>
            <a:off x="1112422" y="2636912"/>
            <a:ext cx="7131986" cy="400110"/>
          </a:xfrm>
          <a:prstGeom prst="rect">
            <a:avLst/>
          </a:prstGeom>
          <a:solidFill>
            <a:schemeClr val="bg1"/>
          </a:solidFill>
        </p:spPr>
        <p:txBody>
          <a:bodyPr wrap="square" rtlCol="0">
            <a:spAutoFit/>
          </a:bodyPr>
          <a:lstStyle/>
          <a:p>
            <a:pPr algn="ctr"/>
            <a:endParaRPr lang="fr-BE" sz="2000" b="1" i="1" dirty="0">
              <a:solidFill>
                <a:srgbClr val="002060"/>
              </a:solidFill>
              <a:effectLst>
                <a:outerShdw blurRad="38100" dist="38100" dir="2700000" algn="tl">
                  <a:srgbClr val="000000">
                    <a:alpha val="43137"/>
                  </a:srgbClr>
                </a:outerShdw>
              </a:effectLst>
              <a:latin typeface="Times" pitchFamily="18" charset="0"/>
            </a:endParaRPr>
          </a:p>
        </p:txBody>
      </p:sp>
      <p:pic>
        <p:nvPicPr>
          <p:cNvPr id="7" name="Picture 3" descr="C:\$DATA05 EVECHE\1 MAILS-REUNIONS-RAPPORTS\2014 12 08 Formation SAGEP\Base\EVECHE_LOGO_FIN_2007_redimensionner_redimensionn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37" y="747881"/>
            <a:ext cx="2171299" cy="153602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79512" y="2296366"/>
            <a:ext cx="8784976" cy="384721"/>
          </a:xfrm>
          <a:prstGeom prst="rect">
            <a:avLst/>
          </a:prstGeom>
          <a:solidFill>
            <a:srgbClr val="FFFF00"/>
          </a:solidFill>
        </p:spPr>
        <p:txBody>
          <a:bodyPr wrap="square">
            <a:spAutoFit/>
          </a:bodyPr>
          <a:lstStyle/>
          <a:p>
            <a:r>
              <a:rPr lang="fr-BE" sz="1900" b="1" u="sng" dirty="0" smtClean="0"/>
              <a:t>LE DÉPÔT DES COMPTES ANNUELS</a:t>
            </a:r>
            <a:endParaRPr lang="fr-BE" sz="1900" b="1" u="sng" dirty="0"/>
          </a:p>
        </p:txBody>
      </p:sp>
      <p:sp>
        <p:nvSpPr>
          <p:cNvPr id="4" name="ZoneTexte 3"/>
          <p:cNvSpPr txBox="1"/>
          <p:nvPr/>
        </p:nvSpPr>
        <p:spPr>
          <a:xfrm>
            <a:off x="179512" y="2836967"/>
            <a:ext cx="8784976" cy="2585323"/>
          </a:xfrm>
          <a:prstGeom prst="rect">
            <a:avLst/>
          </a:prstGeom>
          <a:noFill/>
        </p:spPr>
        <p:txBody>
          <a:bodyPr wrap="square" rtlCol="0">
            <a:spAutoFit/>
          </a:bodyPr>
          <a:lstStyle/>
          <a:p>
            <a:pPr marL="285750" indent="-285750">
              <a:buFont typeface="Arial" panose="020B0604020202020204" pitchFamily="34" charset="0"/>
              <a:buChar char="•"/>
            </a:pPr>
            <a:r>
              <a:rPr lang="fr-FR" dirty="0"/>
              <a:t>Publication des comptes </a:t>
            </a:r>
            <a:r>
              <a:rPr lang="fr-FR" dirty="0" smtClean="0"/>
              <a:t>annuels</a:t>
            </a:r>
          </a:p>
          <a:p>
            <a:pPr marL="285750" indent="-285750">
              <a:buFont typeface="Arial" panose="020B0604020202020204" pitchFamily="34" charset="0"/>
              <a:buChar char="•"/>
            </a:pPr>
            <a:endParaRPr lang="fr-FR" dirty="0"/>
          </a:p>
          <a:p>
            <a:r>
              <a:rPr lang="fr-FR" dirty="0" smtClean="0">
                <a:sym typeface="Wingdings" panose="05000000000000000000" pitchFamily="2" charset="2"/>
              </a:rPr>
              <a:t> </a:t>
            </a:r>
            <a:r>
              <a:rPr lang="fr-FR" dirty="0" smtClean="0"/>
              <a:t>Chaque </a:t>
            </a:r>
            <a:r>
              <a:rPr lang="fr-FR" dirty="0"/>
              <a:t>année, les </a:t>
            </a:r>
            <a:r>
              <a:rPr lang="fr-FR" dirty="0" err="1"/>
              <a:t>asbl</a:t>
            </a:r>
            <a:r>
              <a:rPr lang="fr-FR" dirty="0"/>
              <a:t> qui ne dépassent pas plus d’un des critères précités doivent déposer leurs comptes au greffe du tribunal de l’entreprise. Si une </a:t>
            </a:r>
            <a:r>
              <a:rPr lang="fr-FR" dirty="0" err="1"/>
              <a:t>asbl</a:t>
            </a:r>
            <a:r>
              <a:rPr lang="fr-FR" dirty="0"/>
              <a:t> reste en défaut de le faire, elle peut être dissoute.</a:t>
            </a:r>
          </a:p>
          <a:p>
            <a:pPr marL="285750" indent="-285750">
              <a:buFont typeface="Arial" panose="020B0604020202020204" pitchFamily="34" charset="0"/>
              <a:buChar char="•"/>
            </a:pPr>
            <a:endParaRPr lang="fr-FR" dirty="0"/>
          </a:p>
          <a:p>
            <a:r>
              <a:rPr lang="fr-FR" dirty="0" smtClean="0">
                <a:sym typeface="Wingdings" panose="05000000000000000000" pitchFamily="2" charset="2"/>
              </a:rPr>
              <a:t> </a:t>
            </a:r>
            <a:r>
              <a:rPr lang="fr-FR" dirty="0" smtClean="0"/>
              <a:t>Les </a:t>
            </a:r>
            <a:r>
              <a:rPr lang="fr-FR" dirty="0" err="1"/>
              <a:t>asbl</a:t>
            </a:r>
            <a:r>
              <a:rPr lang="fr-FR" dirty="0"/>
              <a:t> qui réunissent deux des critères précités doivent déposer leurs comptes approuvés à la Banque nationale de Belgique dans un délai de trente jours.</a:t>
            </a:r>
            <a:endParaRPr lang="fr-BE" dirty="0" smtClean="0">
              <a:sym typeface="Wingdings" panose="05000000000000000000" pitchFamily="2" charset="2"/>
            </a:endParaRPr>
          </a:p>
          <a:p>
            <a:pPr marL="285750" indent="-285750">
              <a:buFont typeface="Wingdings" panose="05000000000000000000" pitchFamily="2" charset="2"/>
              <a:buChar char="à"/>
            </a:pPr>
            <a:endParaRPr lang="fr-BE" dirty="0">
              <a:sym typeface="Wingdings" panose="05000000000000000000" pitchFamily="2" charset="2"/>
            </a:endParaRPr>
          </a:p>
        </p:txBody>
      </p:sp>
    </p:spTree>
    <p:extLst>
      <p:ext uri="{BB962C8B-B14F-4D97-AF65-F5344CB8AC3E}">
        <p14:creationId xmlns:p14="http://schemas.microsoft.com/office/powerpoint/2010/main" val="242857825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B7FCFC4F-0CC0-42F6-9F8B-A144D7558766}" type="slidenum">
              <a:rPr lang="fr-FR" smtClean="0"/>
              <a:pPr/>
              <a:t>51</a:t>
            </a:fld>
            <a:endParaRPr lang="fr-FR" dirty="0"/>
          </a:p>
        </p:txBody>
      </p:sp>
      <p:sp>
        <p:nvSpPr>
          <p:cNvPr id="5" name="Titre 1"/>
          <p:cNvSpPr txBox="1">
            <a:spLocks/>
          </p:cNvSpPr>
          <p:nvPr/>
        </p:nvSpPr>
        <p:spPr>
          <a:xfrm>
            <a:off x="2192542" y="903827"/>
            <a:ext cx="6051866" cy="1224136"/>
          </a:xfrm>
          <a:prstGeom prst="rect">
            <a:avLst/>
          </a:prstGeom>
          <a:solidFill>
            <a:srgbClr val="FFC000"/>
          </a:solidFill>
        </p:spPr>
        <p:txBody>
          <a:bodyPr>
            <a:normAutofit fontScale="90000" lnSpcReduction="10000"/>
          </a:bodyPr>
          <a:lstStyle>
            <a:lvl1pPr algn="l" defTabSz="914400" rtl="0" eaLnBrk="1" latinLnBrk="0" hangingPunct="1">
              <a:spcBef>
                <a:spcPct val="0"/>
              </a:spcBef>
              <a:buNone/>
              <a:defRPr sz="4000" kern="1200" spc="-100" baseline="0">
                <a:solidFill>
                  <a:schemeClr val="tx2"/>
                </a:solidFill>
                <a:latin typeface="Constantia" panose="02030602050306030303" pitchFamily="18" charset="0"/>
                <a:ea typeface="+mj-ea"/>
                <a:cs typeface="+mj-cs"/>
              </a:defRPr>
            </a:lvl1pPr>
          </a:lstStyle>
          <a:p>
            <a:pPr algn="ctr"/>
            <a:r>
              <a:rPr lang="fr-BE" sz="2200" b="1" dirty="0" smtClean="0"/>
              <a:t>Formation SAGEP</a:t>
            </a:r>
            <a:br>
              <a:rPr lang="fr-BE" sz="2200" b="1" dirty="0" smtClean="0"/>
            </a:br>
            <a:r>
              <a:rPr lang="fr-BE" sz="3200" b="1" dirty="0" smtClean="0">
                <a:solidFill>
                  <a:srgbClr val="002060"/>
                </a:solidFill>
              </a:rPr>
              <a:t>ASBL</a:t>
            </a:r>
            <a:br>
              <a:rPr lang="fr-BE" sz="3200" b="1" dirty="0" smtClean="0">
                <a:solidFill>
                  <a:srgbClr val="002060"/>
                </a:solidFill>
              </a:rPr>
            </a:br>
            <a:r>
              <a:rPr lang="fr-BE" sz="2000" b="1" dirty="0" smtClean="0">
                <a:solidFill>
                  <a:srgbClr val="002060"/>
                </a:solidFill>
              </a:rPr>
              <a:t>15</a:t>
            </a:r>
            <a:r>
              <a:rPr lang="fr-BE" sz="3200" b="1" dirty="0" smtClean="0">
                <a:solidFill>
                  <a:srgbClr val="002060"/>
                </a:solidFill>
              </a:rPr>
              <a:t>  </a:t>
            </a:r>
            <a:r>
              <a:rPr lang="fr-BE" sz="2000" b="1" dirty="0" smtClean="0">
                <a:solidFill>
                  <a:srgbClr val="002060"/>
                </a:solidFill>
                <a:latin typeface="Times New Roman" panose="02020603050405020304" pitchFamily="18" charset="0"/>
                <a:cs typeface="Times New Roman" panose="02020603050405020304" pitchFamily="18" charset="0"/>
              </a:rPr>
              <a:t>mai   2023</a:t>
            </a:r>
            <a:endParaRPr lang="fr-FR" sz="2000" b="1" dirty="0">
              <a:solidFill>
                <a:srgbClr val="002060"/>
              </a:solidFill>
              <a:latin typeface="Times New Roman" panose="02020603050405020304" pitchFamily="18" charset="0"/>
              <a:cs typeface="Times New Roman" panose="02020603050405020304" pitchFamily="18" charset="0"/>
            </a:endParaRPr>
          </a:p>
        </p:txBody>
      </p:sp>
      <p:sp>
        <p:nvSpPr>
          <p:cNvPr id="6" name="ZoneTexte 5"/>
          <p:cNvSpPr txBox="1"/>
          <p:nvPr/>
        </p:nvSpPr>
        <p:spPr>
          <a:xfrm>
            <a:off x="1112422" y="2636912"/>
            <a:ext cx="7131986" cy="400110"/>
          </a:xfrm>
          <a:prstGeom prst="rect">
            <a:avLst/>
          </a:prstGeom>
          <a:solidFill>
            <a:schemeClr val="bg1"/>
          </a:solidFill>
        </p:spPr>
        <p:txBody>
          <a:bodyPr wrap="square" rtlCol="0">
            <a:spAutoFit/>
          </a:bodyPr>
          <a:lstStyle/>
          <a:p>
            <a:pPr algn="ctr"/>
            <a:endParaRPr lang="fr-BE" sz="2000" b="1" i="1" dirty="0">
              <a:solidFill>
                <a:srgbClr val="002060"/>
              </a:solidFill>
              <a:effectLst>
                <a:outerShdw blurRad="38100" dist="38100" dir="2700000" algn="tl">
                  <a:srgbClr val="000000">
                    <a:alpha val="43137"/>
                  </a:srgbClr>
                </a:outerShdw>
              </a:effectLst>
              <a:latin typeface="Times" pitchFamily="18" charset="0"/>
            </a:endParaRPr>
          </a:p>
        </p:txBody>
      </p:sp>
      <p:pic>
        <p:nvPicPr>
          <p:cNvPr id="7" name="Picture 3" descr="C:\$DATA05 EVECHE\1 MAILS-REUNIONS-RAPPORTS\2014 12 08 Formation SAGEP\Base\EVECHE_LOGO_FIN_2007_redimensionner_redimensionn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37" y="747881"/>
            <a:ext cx="2171299" cy="1536028"/>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179512" y="2924944"/>
            <a:ext cx="8784976" cy="3693319"/>
          </a:xfrm>
          <a:prstGeom prst="rect">
            <a:avLst/>
          </a:prstGeom>
          <a:noFill/>
        </p:spPr>
        <p:txBody>
          <a:bodyPr wrap="square" rtlCol="0">
            <a:spAutoFit/>
          </a:bodyPr>
          <a:lstStyle/>
          <a:p>
            <a:pPr marL="285750" indent="-285750">
              <a:buFont typeface="Arial" panose="020B0604020202020204" pitchFamily="34" charset="0"/>
              <a:buChar char="•"/>
            </a:pPr>
            <a:r>
              <a:rPr lang="fr-BE" dirty="0" smtClean="0"/>
              <a:t>Pour le dépôt :</a:t>
            </a:r>
          </a:p>
          <a:p>
            <a:endParaRPr lang="fr-BE" dirty="0"/>
          </a:p>
          <a:p>
            <a:pPr marL="285750" indent="-285750">
              <a:buFont typeface="Wingdings" panose="05000000000000000000" pitchFamily="2" charset="2"/>
              <a:buChar char="à"/>
            </a:pPr>
            <a:r>
              <a:rPr lang="fr-BE" dirty="0" smtClean="0">
                <a:sym typeface="Wingdings" panose="05000000000000000000" pitchFamily="2" charset="2"/>
              </a:rPr>
              <a:t>Déposer auprès du greffe du tribunal de l’entreprise de Tournai, Mons ou Charleroi, les documents suivants : </a:t>
            </a:r>
          </a:p>
          <a:p>
            <a:endParaRPr lang="fr-BE" dirty="0">
              <a:sym typeface="Wingdings" panose="05000000000000000000" pitchFamily="2" charset="2"/>
            </a:endParaRPr>
          </a:p>
          <a:p>
            <a:pPr marL="285750" indent="-285750">
              <a:buFont typeface="Wingdings" panose="05000000000000000000" pitchFamily="2" charset="2"/>
              <a:buChar char="ü"/>
            </a:pPr>
            <a:r>
              <a:rPr lang="fr-BE" b="1" dirty="0" smtClean="0">
                <a:solidFill>
                  <a:srgbClr val="00B050"/>
                </a:solidFill>
                <a:effectLst>
                  <a:outerShdw blurRad="38100" dist="38100" dir="2700000" algn="tl">
                    <a:srgbClr val="000000">
                      <a:alpha val="43137"/>
                    </a:srgbClr>
                  </a:outerShdw>
                </a:effectLst>
                <a:sym typeface="Wingdings" panose="05000000000000000000" pitchFamily="2" charset="2"/>
              </a:rPr>
              <a:t>3 exemplaires signés par 2 administrateurs d’un extrait de </a:t>
            </a:r>
            <a:r>
              <a:rPr lang="fr-BE" b="1" dirty="0" err="1" smtClean="0">
                <a:solidFill>
                  <a:srgbClr val="00B050"/>
                </a:solidFill>
                <a:effectLst>
                  <a:outerShdw blurRad="38100" dist="38100" dir="2700000" algn="tl">
                    <a:srgbClr val="000000">
                      <a:alpha val="43137"/>
                    </a:srgbClr>
                  </a:outerShdw>
                </a:effectLst>
                <a:sym typeface="Wingdings" panose="05000000000000000000" pitchFamily="2" charset="2"/>
              </a:rPr>
              <a:t>pv</a:t>
            </a:r>
            <a:r>
              <a:rPr lang="fr-BE" b="1" dirty="0" smtClean="0">
                <a:solidFill>
                  <a:srgbClr val="00B050"/>
                </a:solidFill>
                <a:effectLst>
                  <a:outerShdw blurRad="38100" dist="38100" dir="2700000" algn="tl">
                    <a:srgbClr val="000000">
                      <a:alpha val="43137"/>
                    </a:srgbClr>
                  </a:outerShdw>
                </a:effectLst>
                <a:sym typeface="Wingdings" panose="05000000000000000000" pitchFamily="2" charset="2"/>
              </a:rPr>
              <a:t> de l’AG approuvant les comptes.                </a:t>
            </a:r>
          </a:p>
          <a:p>
            <a:r>
              <a:rPr lang="fr-BE" i="1" dirty="0" smtClean="0">
                <a:sym typeface="Wingdings" panose="05000000000000000000" pitchFamily="2" charset="2"/>
              </a:rPr>
              <a:t>On se limitera de reprendre sur l’extrait uniquement les points qui doivent être publiés (approbation, décharge aux administrateurs…)</a:t>
            </a:r>
          </a:p>
          <a:p>
            <a:endParaRPr lang="fr-BE" i="1" dirty="0" smtClean="0">
              <a:sym typeface="Wingdings" panose="05000000000000000000" pitchFamily="2" charset="2"/>
            </a:endParaRPr>
          </a:p>
          <a:p>
            <a:pPr marL="285750" indent="-285750">
              <a:buFont typeface="Wingdings" panose="05000000000000000000" pitchFamily="2" charset="2"/>
              <a:buChar char="ü"/>
            </a:pPr>
            <a:r>
              <a:rPr lang="fr-BE" b="1" dirty="0" smtClean="0">
                <a:solidFill>
                  <a:srgbClr val="00B050"/>
                </a:solidFill>
                <a:effectLst>
                  <a:outerShdw blurRad="38100" dist="38100" dir="2700000" algn="tl">
                    <a:srgbClr val="000000">
                      <a:alpha val="43137"/>
                    </a:srgbClr>
                  </a:outerShdw>
                </a:effectLst>
                <a:sym typeface="Wingdings" panose="05000000000000000000" pitchFamily="2" charset="2"/>
              </a:rPr>
              <a:t>3 exemplaires </a:t>
            </a:r>
            <a:r>
              <a:rPr lang="fr-BE" b="1" dirty="0">
                <a:solidFill>
                  <a:srgbClr val="00B050"/>
                </a:solidFill>
                <a:effectLst>
                  <a:outerShdw blurRad="38100" dist="38100" dir="2700000" algn="tl">
                    <a:srgbClr val="000000">
                      <a:alpha val="43137"/>
                    </a:srgbClr>
                  </a:outerShdw>
                </a:effectLst>
                <a:sym typeface="Wingdings" panose="05000000000000000000" pitchFamily="2" charset="2"/>
              </a:rPr>
              <a:t>signés par 2 administrateurs</a:t>
            </a:r>
            <a:r>
              <a:rPr lang="fr-BE" b="1" dirty="0" smtClean="0">
                <a:solidFill>
                  <a:srgbClr val="00B050"/>
                </a:solidFill>
                <a:effectLst>
                  <a:outerShdw blurRad="38100" dist="38100" dir="2700000" algn="tl">
                    <a:srgbClr val="000000">
                      <a:alpha val="43137"/>
                    </a:srgbClr>
                  </a:outerShdw>
                </a:effectLst>
                <a:sym typeface="Wingdings" panose="05000000000000000000" pitchFamily="2" charset="2"/>
              </a:rPr>
              <a:t> du rapport des comptes</a:t>
            </a:r>
            <a:endParaRPr lang="fr-BE" b="1" dirty="0" smtClean="0">
              <a:solidFill>
                <a:srgbClr val="00B050"/>
              </a:solidFill>
              <a:effectLst>
                <a:outerShdw blurRad="38100" dist="38100" dir="2700000" algn="tl">
                  <a:srgbClr val="000000">
                    <a:alpha val="43137"/>
                  </a:srgbClr>
                </a:outerShdw>
              </a:effectLst>
            </a:endParaRPr>
          </a:p>
          <a:p>
            <a:endParaRPr lang="fr-BE" dirty="0" smtClean="0"/>
          </a:p>
          <a:p>
            <a:endParaRPr lang="fr-BE" dirty="0"/>
          </a:p>
        </p:txBody>
      </p:sp>
      <p:sp>
        <p:nvSpPr>
          <p:cNvPr id="9" name="Rectangle 8"/>
          <p:cNvSpPr/>
          <p:nvPr/>
        </p:nvSpPr>
        <p:spPr>
          <a:xfrm>
            <a:off x="179512" y="2296366"/>
            <a:ext cx="8784976" cy="384721"/>
          </a:xfrm>
          <a:prstGeom prst="rect">
            <a:avLst/>
          </a:prstGeom>
          <a:solidFill>
            <a:srgbClr val="FFFF00"/>
          </a:solidFill>
        </p:spPr>
        <p:txBody>
          <a:bodyPr wrap="square">
            <a:spAutoFit/>
          </a:bodyPr>
          <a:lstStyle/>
          <a:p>
            <a:r>
              <a:rPr lang="fr-BE" sz="1900" b="1" u="sng" dirty="0" smtClean="0"/>
              <a:t>LE DÉPÔT DES COMPTES ANNUELS</a:t>
            </a:r>
            <a:endParaRPr lang="fr-BE" sz="1900" b="1" u="sng" dirty="0"/>
          </a:p>
        </p:txBody>
      </p:sp>
    </p:spTree>
    <p:extLst>
      <p:ext uri="{BB962C8B-B14F-4D97-AF65-F5344CB8AC3E}">
        <p14:creationId xmlns:p14="http://schemas.microsoft.com/office/powerpoint/2010/main" val="407352594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B7FCFC4F-0CC0-42F6-9F8B-A144D7558766}" type="slidenum">
              <a:rPr lang="fr-FR" smtClean="0"/>
              <a:pPr/>
              <a:t>52</a:t>
            </a:fld>
            <a:endParaRPr lang="fr-FR" dirty="0"/>
          </a:p>
        </p:txBody>
      </p:sp>
      <p:sp>
        <p:nvSpPr>
          <p:cNvPr id="5" name="Titre 1"/>
          <p:cNvSpPr txBox="1">
            <a:spLocks/>
          </p:cNvSpPr>
          <p:nvPr/>
        </p:nvSpPr>
        <p:spPr>
          <a:xfrm>
            <a:off x="2192542" y="903827"/>
            <a:ext cx="6051866" cy="1224136"/>
          </a:xfrm>
          <a:prstGeom prst="rect">
            <a:avLst/>
          </a:prstGeom>
          <a:solidFill>
            <a:srgbClr val="FFC000"/>
          </a:solidFill>
        </p:spPr>
        <p:txBody>
          <a:bodyPr>
            <a:normAutofit fontScale="90000" lnSpcReduction="10000"/>
          </a:bodyPr>
          <a:lstStyle>
            <a:lvl1pPr algn="l" defTabSz="914400" rtl="0" eaLnBrk="1" latinLnBrk="0" hangingPunct="1">
              <a:spcBef>
                <a:spcPct val="0"/>
              </a:spcBef>
              <a:buNone/>
              <a:defRPr sz="4000" kern="1200" spc="-100" baseline="0">
                <a:solidFill>
                  <a:schemeClr val="tx2"/>
                </a:solidFill>
                <a:latin typeface="Constantia" panose="02030602050306030303" pitchFamily="18" charset="0"/>
                <a:ea typeface="+mj-ea"/>
                <a:cs typeface="+mj-cs"/>
              </a:defRPr>
            </a:lvl1pPr>
          </a:lstStyle>
          <a:p>
            <a:pPr algn="ctr"/>
            <a:r>
              <a:rPr lang="fr-BE" sz="2200" b="1" dirty="0" smtClean="0"/>
              <a:t>Formation SAGEP</a:t>
            </a:r>
            <a:br>
              <a:rPr lang="fr-BE" sz="2200" b="1" dirty="0" smtClean="0"/>
            </a:br>
            <a:r>
              <a:rPr lang="fr-BE" sz="3200" b="1" dirty="0" smtClean="0">
                <a:solidFill>
                  <a:srgbClr val="002060"/>
                </a:solidFill>
              </a:rPr>
              <a:t>ASBL</a:t>
            </a:r>
            <a:br>
              <a:rPr lang="fr-BE" sz="3200" b="1" dirty="0" smtClean="0">
                <a:solidFill>
                  <a:srgbClr val="002060"/>
                </a:solidFill>
              </a:rPr>
            </a:br>
            <a:r>
              <a:rPr lang="fr-BE" sz="2000" b="1" dirty="0" smtClean="0">
                <a:solidFill>
                  <a:srgbClr val="002060"/>
                </a:solidFill>
              </a:rPr>
              <a:t>15</a:t>
            </a:r>
            <a:r>
              <a:rPr lang="fr-BE" sz="3200" b="1" dirty="0" smtClean="0">
                <a:solidFill>
                  <a:srgbClr val="002060"/>
                </a:solidFill>
              </a:rPr>
              <a:t>  </a:t>
            </a:r>
            <a:r>
              <a:rPr lang="fr-BE" sz="2000" b="1" dirty="0" smtClean="0">
                <a:solidFill>
                  <a:srgbClr val="002060"/>
                </a:solidFill>
                <a:latin typeface="Times New Roman" panose="02020603050405020304" pitchFamily="18" charset="0"/>
                <a:cs typeface="Times New Roman" panose="02020603050405020304" pitchFamily="18" charset="0"/>
              </a:rPr>
              <a:t>mai   2023</a:t>
            </a:r>
            <a:endParaRPr lang="fr-FR" sz="2000" b="1" dirty="0">
              <a:solidFill>
                <a:srgbClr val="002060"/>
              </a:solidFill>
              <a:latin typeface="Times New Roman" panose="02020603050405020304" pitchFamily="18" charset="0"/>
              <a:cs typeface="Times New Roman" panose="02020603050405020304" pitchFamily="18" charset="0"/>
            </a:endParaRPr>
          </a:p>
        </p:txBody>
      </p:sp>
      <p:sp>
        <p:nvSpPr>
          <p:cNvPr id="6" name="ZoneTexte 5"/>
          <p:cNvSpPr txBox="1"/>
          <p:nvPr/>
        </p:nvSpPr>
        <p:spPr>
          <a:xfrm>
            <a:off x="1112422" y="2636912"/>
            <a:ext cx="7131986" cy="400110"/>
          </a:xfrm>
          <a:prstGeom prst="rect">
            <a:avLst/>
          </a:prstGeom>
          <a:solidFill>
            <a:schemeClr val="bg1"/>
          </a:solidFill>
        </p:spPr>
        <p:txBody>
          <a:bodyPr wrap="square" rtlCol="0">
            <a:spAutoFit/>
          </a:bodyPr>
          <a:lstStyle/>
          <a:p>
            <a:pPr algn="ctr"/>
            <a:endParaRPr lang="fr-BE" sz="2000" b="1" i="1" dirty="0">
              <a:solidFill>
                <a:srgbClr val="002060"/>
              </a:solidFill>
              <a:effectLst>
                <a:outerShdw blurRad="38100" dist="38100" dir="2700000" algn="tl">
                  <a:srgbClr val="000000">
                    <a:alpha val="43137"/>
                  </a:srgbClr>
                </a:outerShdw>
              </a:effectLst>
              <a:latin typeface="Times" pitchFamily="18" charset="0"/>
            </a:endParaRPr>
          </a:p>
        </p:txBody>
      </p:sp>
      <p:pic>
        <p:nvPicPr>
          <p:cNvPr id="7" name="Picture 3" descr="C:\$DATA05 EVECHE\1 MAILS-REUNIONS-RAPPORTS\2014 12 08 Formation SAGEP\Base\EVECHE_LOGO_FIN_2007_redimensionner_redimensionn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37" y="747881"/>
            <a:ext cx="2171299" cy="1536028"/>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179512" y="2924944"/>
            <a:ext cx="8784976" cy="3416320"/>
          </a:xfrm>
          <a:prstGeom prst="rect">
            <a:avLst/>
          </a:prstGeom>
          <a:noFill/>
        </p:spPr>
        <p:txBody>
          <a:bodyPr wrap="square" rtlCol="0">
            <a:spAutoFit/>
          </a:bodyPr>
          <a:lstStyle/>
          <a:p>
            <a:pPr marL="285750" indent="-285750">
              <a:buFont typeface="Arial" panose="020B0604020202020204" pitchFamily="34" charset="0"/>
              <a:buChar char="•"/>
            </a:pPr>
            <a:r>
              <a:rPr lang="fr-BE" dirty="0" smtClean="0"/>
              <a:t>Pour vous aider : </a:t>
            </a:r>
          </a:p>
          <a:p>
            <a:endParaRPr lang="fr-BE" b="1" dirty="0">
              <a:effectLst>
                <a:outerShdw blurRad="38100" dist="38100" dir="2700000" algn="tl">
                  <a:srgbClr val="000000">
                    <a:alpha val="43137"/>
                  </a:srgbClr>
                </a:outerShdw>
              </a:effectLst>
            </a:endParaRPr>
          </a:p>
          <a:p>
            <a:pPr marL="285750" indent="-285750">
              <a:buFont typeface="Wingdings" panose="05000000000000000000" pitchFamily="2" charset="2"/>
              <a:buChar char="à"/>
            </a:pPr>
            <a:r>
              <a:rPr lang="fr-BE" b="1" dirty="0" smtClean="0">
                <a:effectLst>
                  <a:outerShdw blurRad="38100" dist="38100" dir="2700000" algn="tl">
                    <a:srgbClr val="000000">
                      <a:alpha val="43137"/>
                    </a:srgbClr>
                  </a:outerShdw>
                </a:effectLst>
                <a:sym typeface="Wingdings" panose="05000000000000000000" pitchFamily="2" charset="2"/>
              </a:rPr>
              <a:t>Logiciel « Les Cigognes »</a:t>
            </a:r>
          </a:p>
          <a:p>
            <a:r>
              <a:rPr lang="fr-BE" i="1" dirty="0" smtClean="0">
                <a:sym typeface="Wingdings" panose="05000000000000000000" pitchFamily="2" charset="2"/>
              </a:rPr>
              <a:t>Il s’agit d’un logiciel comptable spécialement créé pour les ASBL AOP. </a:t>
            </a:r>
          </a:p>
          <a:p>
            <a:r>
              <a:rPr lang="fr-BE" i="1" dirty="0" smtClean="0">
                <a:sym typeface="Wingdings" panose="05000000000000000000" pitchFamily="2" charset="2"/>
              </a:rPr>
              <a:t>Il est peu coûteux (75€ par licence) et est disponible en version d’essai</a:t>
            </a:r>
          </a:p>
          <a:p>
            <a:endParaRPr lang="fr-BE" i="1" dirty="0">
              <a:sym typeface="Wingdings" panose="05000000000000000000" pitchFamily="2" charset="2"/>
            </a:endParaRPr>
          </a:p>
          <a:p>
            <a:r>
              <a:rPr lang="fr-BE" i="1" dirty="0" smtClean="0">
                <a:sym typeface="Wingdings" panose="05000000000000000000" pitchFamily="2" charset="2"/>
                <a:hlinkClick r:id="rId3"/>
              </a:rPr>
              <a:t>https://www.lescigognes.be/AOP.php</a:t>
            </a:r>
            <a:r>
              <a:rPr lang="fr-BE" i="1" dirty="0" smtClean="0">
                <a:sym typeface="Wingdings" panose="05000000000000000000" pitchFamily="2" charset="2"/>
              </a:rPr>
              <a:t> </a:t>
            </a:r>
            <a:endParaRPr lang="fr-BE" i="1" dirty="0" smtClean="0"/>
          </a:p>
          <a:p>
            <a:endParaRPr lang="fr-BE" b="1" dirty="0" smtClean="0">
              <a:effectLst>
                <a:outerShdw blurRad="38100" dist="38100" dir="2700000" algn="tl">
                  <a:srgbClr val="000000">
                    <a:alpha val="43137"/>
                  </a:srgbClr>
                </a:outerShdw>
              </a:effectLst>
            </a:endParaRPr>
          </a:p>
          <a:p>
            <a:pPr marL="285750" indent="-285750">
              <a:buFont typeface="Wingdings" panose="05000000000000000000" pitchFamily="2" charset="2"/>
              <a:buChar char="à"/>
            </a:pPr>
            <a:r>
              <a:rPr lang="fr-BE" b="1" dirty="0" smtClean="0">
                <a:effectLst>
                  <a:outerShdw blurRad="38100" dist="38100" dir="2700000" algn="tl">
                    <a:srgbClr val="000000">
                      <a:alpha val="43137"/>
                    </a:srgbClr>
                  </a:outerShdw>
                </a:effectLst>
                <a:sym typeface="Wingdings" panose="05000000000000000000" pitchFamily="2" charset="2"/>
              </a:rPr>
              <a:t>Aide administrative et financière de l’Evêché</a:t>
            </a:r>
          </a:p>
          <a:p>
            <a:r>
              <a:rPr lang="fr-BE" i="1" dirty="0" smtClean="0">
                <a:effectLst>
                  <a:outerShdw blurRad="38100" dist="38100" dir="2700000" algn="tl">
                    <a:srgbClr val="000000">
                      <a:alpha val="43137"/>
                    </a:srgbClr>
                  </a:outerShdw>
                </a:effectLst>
                <a:sym typeface="Wingdings" panose="05000000000000000000" pitchFamily="2" charset="2"/>
              </a:rPr>
              <a:t>A l’instar du service développé pour les Fabriques d’église, nous travaillons à proposer un service du même type pour les ASBL AOP… </a:t>
            </a:r>
            <a:endParaRPr lang="fr-BE" i="1" dirty="0" smtClean="0"/>
          </a:p>
          <a:p>
            <a:endParaRPr lang="fr-BE" dirty="0"/>
          </a:p>
        </p:txBody>
      </p:sp>
      <p:sp>
        <p:nvSpPr>
          <p:cNvPr id="9" name="Rectangle 8"/>
          <p:cNvSpPr/>
          <p:nvPr/>
        </p:nvSpPr>
        <p:spPr>
          <a:xfrm>
            <a:off x="179512" y="2296366"/>
            <a:ext cx="8784976" cy="384721"/>
          </a:xfrm>
          <a:prstGeom prst="rect">
            <a:avLst/>
          </a:prstGeom>
          <a:solidFill>
            <a:srgbClr val="FFFF00"/>
          </a:solidFill>
        </p:spPr>
        <p:txBody>
          <a:bodyPr wrap="square">
            <a:spAutoFit/>
          </a:bodyPr>
          <a:lstStyle/>
          <a:p>
            <a:r>
              <a:rPr lang="fr-BE" sz="1900" b="1" u="sng" dirty="0" smtClean="0"/>
              <a:t>LE DÉPÔT DES COMPTES ANNUELS</a:t>
            </a:r>
            <a:endParaRPr lang="fr-BE" sz="1900" b="1" u="sng" dirty="0"/>
          </a:p>
        </p:txBody>
      </p:sp>
    </p:spTree>
    <p:extLst>
      <p:ext uri="{BB962C8B-B14F-4D97-AF65-F5344CB8AC3E}">
        <p14:creationId xmlns:p14="http://schemas.microsoft.com/office/powerpoint/2010/main" val="59468552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B7FCFC4F-0CC0-42F6-9F8B-A144D7558766}" type="slidenum">
              <a:rPr lang="fr-FR" smtClean="0"/>
              <a:pPr/>
              <a:t>53</a:t>
            </a:fld>
            <a:endParaRPr lang="fr-FR" dirty="0"/>
          </a:p>
        </p:txBody>
      </p:sp>
      <p:sp>
        <p:nvSpPr>
          <p:cNvPr id="5" name="Titre 1"/>
          <p:cNvSpPr txBox="1">
            <a:spLocks/>
          </p:cNvSpPr>
          <p:nvPr/>
        </p:nvSpPr>
        <p:spPr>
          <a:xfrm>
            <a:off x="2192542" y="903827"/>
            <a:ext cx="6051866" cy="1224136"/>
          </a:xfrm>
          <a:prstGeom prst="rect">
            <a:avLst/>
          </a:prstGeom>
          <a:solidFill>
            <a:srgbClr val="FFC000"/>
          </a:solidFill>
        </p:spPr>
        <p:txBody>
          <a:bodyPr>
            <a:normAutofit fontScale="90000" lnSpcReduction="10000"/>
          </a:bodyPr>
          <a:lstStyle>
            <a:lvl1pPr algn="l" defTabSz="914400" rtl="0" eaLnBrk="1" latinLnBrk="0" hangingPunct="1">
              <a:spcBef>
                <a:spcPct val="0"/>
              </a:spcBef>
              <a:buNone/>
              <a:defRPr sz="4000" kern="1200" spc="-100" baseline="0">
                <a:solidFill>
                  <a:schemeClr val="tx2"/>
                </a:solidFill>
                <a:latin typeface="Constantia" panose="02030602050306030303" pitchFamily="18" charset="0"/>
                <a:ea typeface="+mj-ea"/>
                <a:cs typeface="+mj-cs"/>
              </a:defRPr>
            </a:lvl1pPr>
          </a:lstStyle>
          <a:p>
            <a:pPr algn="ctr"/>
            <a:r>
              <a:rPr lang="fr-BE" sz="2200" b="1" dirty="0" smtClean="0"/>
              <a:t>Formation SAGEP</a:t>
            </a:r>
            <a:br>
              <a:rPr lang="fr-BE" sz="2200" b="1" dirty="0" smtClean="0"/>
            </a:br>
            <a:r>
              <a:rPr lang="fr-BE" sz="3200" b="1" dirty="0" smtClean="0">
                <a:solidFill>
                  <a:srgbClr val="002060"/>
                </a:solidFill>
              </a:rPr>
              <a:t>ASBL</a:t>
            </a:r>
            <a:br>
              <a:rPr lang="fr-BE" sz="3200" b="1" dirty="0" smtClean="0">
                <a:solidFill>
                  <a:srgbClr val="002060"/>
                </a:solidFill>
              </a:rPr>
            </a:br>
            <a:r>
              <a:rPr lang="fr-BE" sz="2000" b="1" dirty="0" smtClean="0">
                <a:solidFill>
                  <a:srgbClr val="002060"/>
                </a:solidFill>
              </a:rPr>
              <a:t>15</a:t>
            </a:r>
            <a:r>
              <a:rPr lang="fr-BE" sz="3200" b="1" dirty="0" smtClean="0">
                <a:solidFill>
                  <a:srgbClr val="002060"/>
                </a:solidFill>
              </a:rPr>
              <a:t>  </a:t>
            </a:r>
            <a:r>
              <a:rPr lang="fr-BE" sz="2000" b="1" dirty="0" smtClean="0">
                <a:solidFill>
                  <a:srgbClr val="002060"/>
                </a:solidFill>
                <a:latin typeface="Times New Roman" panose="02020603050405020304" pitchFamily="18" charset="0"/>
                <a:cs typeface="Times New Roman" panose="02020603050405020304" pitchFamily="18" charset="0"/>
              </a:rPr>
              <a:t>mai   2023</a:t>
            </a:r>
            <a:endParaRPr lang="fr-FR" sz="2000" b="1" dirty="0">
              <a:solidFill>
                <a:srgbClr val="002060"/>
              </a:solidFill>
              <a:latin typeface="Times New Roman" panose="02020603050405020304" pitchFamily="18" charset="0"/>
              <a:cs typeface="Times New Roman" panose="02020603050405020304" pitchFamily="18" charset="0"/>
            </a:endParaRPr>
          </a:p>
        </p:txBody>
      </p:sp>
      <p:sp>
        <p:nvSpPr>
          <p:cNvPr id="6" name="ZoneTexte 5"/>
          <p:cNvSpPr txBox="1"/>
          <p:nvPr/>
        </p:nvSpPr>
        <p:spPr>
          <a:xfrm>
            <a:off x="1112422" y="2636912"/>
            <a:ext cx="7131986" cy="400110"/>
          </a:xfrm>
          <a:prstGeom prst="rect">
            <a:avLst/>
          </a:prstGeom>
          <a:solidFill>
            <a:schemeClr val="bg1"/>
          </a:solidFill>
        </p:spPr>
        <p:txBody>
          <a:bodyPr wrap="square" rtlCol="0">
            <a:spAutoFit/>
          </a:bodyPr>
          <a:lstStyle/>
          <a:p>
            <a:pPr algn="ctr"/>
            <a:endParaRPr lang="fr-BE" sz="2000" b="1" i="1" dirty="0">
              <a:solidFill>
                <a:srgbClr val="002060"/>
              </a:solidFill>
              <a:effectLst>
                <a:outerShdw blurRad="38100" dist="38100" dir="2700000" algn="tl">
                  <a:srgbClr val="000000">
                    <a:alpha val="43137"/>
                  </a:srgbClr>
                </a:outerShdw>
              </a:effectLst>
              <a:latin typeface="Times" pitchFamily="18" charset="0"/>
            </a:endParaRPr>
          </a:p>
        </p:txBody>
      </p:sp>
      <p:pic>
        <p:nvPicPr>
          <p:cNvPr id="7" name="Picture 3" descr="C:\$DATA05 EVECHE\1 MAILS-REUNIONS-RAPPORTS\2014 12 08 Formation SAGEP\Base\EVECHE_LOGO_FIN_2007_redimensionner_redimensionn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37" y="747881"/>
            <a:ext cx="2171299" cy="153602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79512" y="2296366"/>
            <a:ext cx="8784976" cy="384721"/>
          </a:xfrm>
          <a:prstGeom prst="rect">
            <a:avLst/>
          </a:prstGeom>
          <a:solidFill>
            <a:srgbClr val="CC66FF"/>
          </a:solidFill>
        </p:spPr>
        <p:txBody>
          <a:bodyPr wrap="square">
            <a:spAutoFit/>
          </a:bodyPr>
          <a:lstStyle/>
          <a:p>
            <a:r>
              <a:rPr lang="fr-BE" sz="1900" b="1" u="sng" dirty="0" smtClean="0"/>
              <a:t>LA DÉCLARATION DE L’IMPÔT DES PERSONNES MORALES</a:t>
            </a:r>
            <a:endParaRPr lang="fr-BE" sz="1900" b="1" u="sng" dirty="0"/>
          </a:p>
        </p:txBody>
      </p:sp>
      <p:sp>
        <p:nvSpPr>
          <p:cNvPr id="4" name="ZoneTexte 3"/>
          <p:cNvSpPr txBox="1"/>
          <p:nvPr/>
        </p:nvSpPr>
        <p:spPr>
          <a:xfrm>
            <a:off x="179512" y="2836967"/>
            <a:ext cx="8784976" cy="3970318"/>
          </a:xfrm>
          <a:prstGeom prst="rect">
            <a:avLst/>
          </a:prstGeom>
          <a:noFill/>
        </p:spPr>
        <p:txBody>
          <a:bodyPr wrap="square" rtlCol="0">
            <a:spAutoFit/>
          </a:bodyPr>
          <a:lstStyle/>
          <a:p>
            <a:pPr marL="285750" indent="-285750">
              <a:buFont typeface="Arial" panose="020B0604020202020204" pitchFamily="34" charset="0"/>
              <a:buChar char="•"/>
            </a:pPr>
            <a:r>
              <a:rPr lang="fr-FR" dirty="0" smtClean="0"/>
              <a:t>Contexte : vous </a:t>
            </a:r>
            <a:r>
              <a:rPr lang="fr-FR" dirty="0"/>
              <a:t>devez rentrer une </a:t>
            </a:r>
            <a:r>
              <a:rPr lang="fr-FR" b="1" dirty="0"/>
              <a:t>déclaration d’impôt </a:t>
            </a:r>
            <a:r>
              <a:rPr lang="fr-FR" dirty="0"/>
              <a:t>pour votre </a:t>
            </a:r>
            <a:r>
              <a:rPr lang="fr-FR" b="1" dirty="0"/>
              <a:t>ASBL </a:t>
            </a:r>
            <a:r>
              <a:rPr lang="fr-FR" dirty="0"/>
              <a:t>(même si celle-ci n’a aucun revenu imposable). Pour la plupart des ASBL, il s’agit de la déclaration à </a:t>
            </a:r>
            <a:r>
              <a:rPr lang="fr-FR" b="1" dirty="0"/>
              <a:t>l’impôt des personnes morales</a:t>
            </a:r>
            <a:r>
              <a:rPr lang="fr-FR" dirty="0"/>
              <a:t>.</a:t>
            </a:r>
            <a:endParaRPr lang="fr-FR" dirty="0" smtClean="0"/>
          </a:p>
          <a:p>
            <a:pPr marL="285750" indent="-285750">
              <a:buFont typeface="Arial" panose="020B0604020202020204" pitchFamily="34" charset="0"/>
              <a:buChar char="•"/>
            </a:pPr>
            <a:endParaRPr lang="fr-FR" dirty="0"/>
          </a:p>
          <a:p>
            <a:pPr marL="285750" indent="-285750">
              <a:buFont typeface="Wingdings" panose="05000000000000000000" pitchFamily="2" charset="2"/>
              <a:buChar char="à"/>
            </a:pPr>
            <a:r>
              <a:rPr lang="fr-FR" b="1" dirty="0" smtClean="0"/>
              <a:t>Règle </a:t>
            </a:r>
            <a:r>
              <a:rPr lang="fr-FR" b="1" dirty="0"/>
              <a:t>générale</a:t>
            </a:r>
            <a:r>
              <a:rPr lang="fr-FR" dirty="0"/>
              <a:t/>
            </a:r>
            <a:br>
              <a:rPr lang="fr-FR" dirty="0"/>
            </a:br>
            <a:r>
              <a:rPr lang="fr-FR" dirty="0"/>
              <a:t>​​À partir de la </a:t>
            </a:r>
            <a:r>
              <a:rPr lang="fr-FR" u="sng" dirty="0"/>
              <a:t>date de clôture du bilan</a:t>
            </a:r>
            <a:r>
              <a:rPr lang="fr-FR" dirty="0"/>
              <a:t>, quelle que soit la date de l'assemblée générale, vous avez un délai de 7 mois pour déposer votre </a:t>
            </a:r>
            <a:r>
              <a:rPr lang="fr-FR" dirty="0" smtClean="0"/>
              <a:t>déclaration.</a:t>
            </a:r>
          </a:p>
          <a:p>
            <a:r>
              <a:rPr lang="fr-FR" i="1" dirty="0" smtClean="0"/>
              <a:t>Ce </a:t>
            </a:r>
            <a:r>
              <a:rPr lang="fr-FR" i="1" dirty="0"/>
              <a:t>délai de 7 mois commence à courir à partir du 1</a:t>
            </a:r>
            <a:r>
              <a:rPr lang="fr-FR" i="1" baseline="30000" dirty="0"/>
              <a:t>er</a:t>
            </a:r>
            <a:r>
              <a:rPr lang="fr-FR" i="1" dirty="0"/>
              <a:t> jour du mois qui suit la date du bilan</a:t>
            </a:r>
            <a:r>
              <a:rPr lang="fr-FR" i="1" dirty="0" smtClean="0"/>
              <a:t>. Si </a:t>
            </a:r>
            <a:r>
              <a:rPr lang="fr-FR" i="1" dirty="0"/>
              <a:t>la date limite de dépôt tombe un samedi, un dimanche ou un jour férié, la date limite sera le 1er jour ouvrable qui suit</a:t>
            </a:r>
            <a:r>
              <a:rPr lang="fr-FR" i="1" dirty="0" smtClean="0"/>
              <a:t>.</a:t>
            </a:r>
          </a:p>
          <a:p>
            <a:endParaRPr lang="fr-FR" i="1" dirty="0" smtClean="0"/>
          </a:p>
          <a:p>
            <a:r>
              <a:rPr lang="fr-FR" b="1" dirty="0" smtClean="0">
                <a:solidFill>
                  <a:srgbClr val="00B050"/>
                </a:solidFill>
                <a:effectLst>
                  <a:outerShdw blurRad="38100" dist="38100" dir="2700000" algn="tl">
                    <a:srgbClr val="000000">
                      <a:alpha val="43137"/>
                    </a:srgbClr>
                  </a:outerShdw>
                </a:effectLst>
                <a:sym typeface="Wingdings" panose="05000000000000000000" pitchFamily="2" charset="2"/>
              </a:rPr>
              <a:t> Date fixée par le SPF Finances : </a:t>
            </a:r>
            <a:r>
              <a:rPr lang="fr-FR" b="1" dirty="0" smtClean="0">
                <a:solidFill>
                  <a:srgbClr val="00B050"/>
                </a:solidFill>
                <a:effectLst>
                  <a:outerShdw blurRad="38100" dist="38100" dir="2700000" algn="tl">
                    <a:srgbClr val="000000">
                      <a:alpha val="43137"/>
                    </a:srgbClr>
                  </a:outerShdw>
                </a:effectLst>
              </a:rPr>
              <a:t>si clôture au 31/12/2022, la date limite est le 9/10/2023</a:t>
            </a:r>
            <a:endParaRPr lang="fr-FR" b="1" dirty="0">
              <a:solidFill>
                <a:srgbClr val="00B050"/>
              </a:solidFill>
              <a:effectLst>
                <a:outerShdw blurRad="38100" dist="38100" dir="2700000" algn="tl">
                  <a:srgbClr val="000000">
                    <a:alpha val="43137"/>
                  </a:srgbClr>
                </a:outerShdw>
              </a:effectLst>
            </a:endParaRPr>
          </a:p>
          <a:p>
            <a:pPr marL="285750" indent="-285750">
              <a:buFont typeface="Wingdings" panose="05000000000000000000" pitchFamily="2" charset="2"/>
              <a:buChar char="à"/>
            </a:pPr>
            <a:endParaRPr lang="fr-BE" dirty="0">
              <a:sym typeface="Wingdings" panose="05000000000000000000" pitchFamily="2" charset="2"/>
            </a:endParaRPr>
          </a:p>
        </p:txBody>
      </p:sp>
    </p:spTree>
    <p:extLst>
      <p:ext uri="{BB962C8B-B14F-4D97-AF65-F5344CB8AC3E}">
        <p14:creationId xmlns:p14="http://schemas.microsoft.com/office/powerpoint/2010/main" val="331360355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B7FCFC4F-0CC0-42F6-9F8B-A144D7558766}" type="slidenum">
              <a:rPr lang="fr-FR" smtClean="0"/>
              <a:pPr/>
              <a:t>54</a:t>
            </a:fld>
            <a:endParaRPr lang="fr-FR" dirty="0"/>
          </a:p>
        </p:txBody>
      </p:sp>
      <p:sp>
        <p:nvSpPr>
          <p:cNvPr id="5" name="Titre 1"/>
          <p:cNvSpPr txBox="1">
            <a:spLocks/>
          </p:cNvSpPr>
          <p:nvPr/>
        </p:nvSpPr>
        <p:spPr>
          <a:xfrm>
            <a:off x="2192542" y="903827"/>
            <a:ext cx="6051866" cy="1224136"/>
          </a:xfrm>
          <a:prstGeom prst="rect">
            <a:avLst/>
          </a:prstGeom>
          <a:solidFill>
            <a:srgbClr val="FFC000"/>
          </a:solidFill>
        </p:spPr>
        <p:txBody>
          <a:bodyPr>
            <a:normAutofit fontScale="90000" lnSpcReduction="10000"/>
          </a:bodyPr>
          <a:lstStyle>
            <a:lvl1pPr algn="l" defTabSz="914400" rtl="0" eaLnBrk="1" latinLnBrk="0" hangingPunct="1">
              <a:spcBef>
                <a:spcPct val="0"/>
              </a:spcBef>
              <a:buNone/>
              <a:defRPr sz="4000" kern="1200" spc="-100" baseline="0">
                <a:solidFill>
                  <a:schemeClr val="tx2"/>
                </a:solidFill>
                <a:latin typeface="Constantia" panose="02030602050306030303" pitchFamily="18" charset="0"/>
                <a:ea typeface="+mj-ea"/>
                <a:cs typeface="+mj-cs"/>
              </a:defRPr>
            </a:lvl1pPr>
          </a:lstStyle>
          <a:p>
            <a:pPr algn="ctr"/>
            <a:r>
              <a:rPr lang="fr-BE" sz="2200" b="1" dirty="0" smtClean="0"/>
              <a:t>Formation SAGEP</a:t>
            </a:r>
            <a:br>
              <a:rPr lang="fr-BE" sz="2200" b="1" dirty="0" smtClean="0"/>
            </a:br>
            <a:r>
              <a:rPr lang="fr-BE" sz="3200" b="1" dirty="0" smtClean="0">
                <a:solidFill>
                  <a:srgbClr val="002060"/>
                </a:solidFill>
              </a:rPr>
              <a:t>ASBL</a:t>
            </a:r>
            <a:br>
              <a:rPr lang="fr-BE" sz="3200" b="1" dirty="0" smtClean="0">
                <a:solidFill>
                  <a:srgbClr val="002060"/>
                </a:solidFill>
              </a:rPr>
            </a:br>
            <a:r>
              <a:rPr lang="fr-BE" sz="2000" b="1" dirty="0" smtClean="0">
                <a:solidFill>
                  <a:srgbClr val="002060"/>
                </a:solidFill>
              </a:rPr>
              <a:t>15</a:t>
            </a:r>
            <a:r>
              <a:rPr lang="fr-BE" sz="3200" b="1" dirty="0" smtClean="0">
                <a:solidFill>
                  <a:srgbClr val="002060"/>
                </a:solidFill>
              </a:rPr>
              <a:t>  </a:t>
            </a:r>
            <a:r>
              <a:rPr lang="fr-BE" sz="2000" b="1" dirty="0" smtClean="0">
                <a:solidFill>
                  <a:srgbClr val="002060"/>
                </a:solidFill>
                <a:latin typeface="Times New Roman" panose="02020603050405020304" pitchFamily="18" charset="0"/>
                <a:cs typeface="Times New Roman" panose="02020603050405020304" pitchFamily="18" charset="0"/>
              </a:rPr>
              <a:t>mai   2023</a:t>
            </a:r>
            <a:endParaRPr lang="fr-FR" sz="2000" b="1" dirty="0">
              <a:solidFill>
                <a:srgbClr val="002060"/>
              </a:solidFill>
              <a:latin typeface="Times New Roman" panose="02020603050405020304" pitchFamily="18" charset="0"/>
              <a:cs typeface="Times New Roman" panose="02020603050405020304" pitchFamily="18" charset="0"/>
            </a:endParaRPr>
          </a:p>
        </p:txBody>
      </p:sp>
      <p:sp>
        <p:nvSpPr>
          <p:cNvPr id="6" name="ZoneTexte 5"/>
          <p:cNvSpPr txBox="1"/>
          <p:nvPr/>
        </p:nvSpPr>
        <p:spPr>
          <a:xfrm>
            <a:off x="1112422" y="2636912"/>
            <a:ext cx="7131986" cy="400110"/>
          </a:xfrm>
          <a:prstGeom prst="rect">
            <a:avLst/>
          </a:prstGeom>
          <a:solidFill>
            <a:schemeClr val="bg1"/>
          </a:solidFill>
        </p:spPr>
        <p:txBody>
          <a:bodyPr wrap="square" rtlCol="0">
            <a:spAutoFit/>
          </a:bodyPr>
          <a:lstStyle/>
          <a:p>
            <a:pPr algn="ctr"/>
            <a:endParaRPr lang="fr-BE" sz="2000" b="1" i="1" dirty="0">
              <a:solidFill>
                <a:srgbClr val="002060"/>
              </a:solidFill>
              <a:effectLst>
                <a:outerShdw blurRad="38100" dist="38100" dir="2700000" algn="tl">
                  <a:srgbClr val="000000">
                    <a:alpha val="43137"/>
                  </a:srgbClr>
                </a:outerShdw>
              </a:effectLst>
              <a:latin typeface="Times" pitchFamily="18" charset="0"/>
            </a:endParaRPr>
          </a:p>
        </p:txBody>
      </p:sp>
      <p:pic>
        <p:nvPicPr>
          <p:cNvPr id="7" name="Picture 3" descr="C:\$DATA05 EVECHE\1 MAILS-REUNIONS-RAPPORTS\2014 12 08 Formation SAGEP\Base\EVECHE_LOGO_FIN_2007_redimensionner_redimensionn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37" y="747881"/>
            <a:ext cx="2171299" cy="153602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79512" y="2296366"/>
            <a:ext cx="8784976" cy="384721"/>
          </a:xfrm>
          <a:prstGeom prst="rect">
            <a:avLst/>
          </a:prstGeom>
          <a:solidFill>
            <a:srgbClr val="CC66FF"/>
          </a:solidFill>
        </p:spPr>
        <p:txBody>
          <a:bodyPr wrap="square">
            <a:spAutoFit/>
          </a:bodyPr>
          <a:lstStyle/>
          <a:p>
            <a:r>
              <a:rPr lang="fr-BE" sz="1900" b="1" u="sng" dirty="0" smtClean="0"/>
              <a:t>LA DÉCLARATION DE L’IMPÔT DES PERSONNES MORALES</a:t>
            </a:r>
            <a:endParaRPr lang="fr-BE" sz="1900" b="1" u="sng" dirty="0"/>
          </a:p>
        </p:txBody>
      </p:sp>
      <p:sp>
        <p:nvSpPr>
          <p:cNvPr id="4" name="ZoneTexte 3"/>
          <p:cNvSpPr txBox="1"/>
          <p:nvPr/>
        </p:nvSpPr>
        <p:spPr>
          <a:xfrm>
            <a:off x="179512" y="2836967"/>
            <a:ext cx="8784976" cy="2031325"/>
          </a:xfrm>
          <a:prstGeom prst="rect">
            <a:avLst/>
          </a:prstGeom>
          <a:noFill/>
        </p:spPr>
        <p:txBody>
          <a:bodyPr wrap="square" rtlCol="0">
            <a:spAutoFit/>
          </a:bodyPr>
          <a:lstStyle/>
          <a:p>
            <a:pPr marL="285750" indent="-285750">
              <a:buFont typeface="Arial" panose="020B0604020202020204" pitchFamily="34" charset="0"/>
              <a:buChar char="•"/>
            </a:pPr>
            <a:r>
              <a:rPr lang="fr-FR" dirty="0"/>
              <a:t>Quels revenus de mon ASBL dois-je indiquer dans la déclaration à l’impôt des personnes morales </a:t>
            </a:r>
            <a:r>
              <a:rPr lang="fr-FR" dirty="0" smtClean="0"/>
              <a:t>?</a:t>
            </a:r>
          </a:p>
          <a:p>
            <a:pPr marL="285750" indent="-285750">
              <a:buFont typeface="Arial" panose="020B0604020202020204" pitchFamily="34" charset="0"/>
              <a:buChar char="•"/>
            </a:pPr>
            <a:endParaRPr lang="fr-FR" dirty="0"/>
          </a:p>
          <a:p>
            <a:pPr marL="285750" indent="-285750">
              <a:buFont typeface="Wingdings" panose="05000000000000000000" pitchFamily="2" charset="2"/>
              <a:buChar char="à"/>
            </a:pPr>
            <a:r>
              <a:rPr lang="fr-FR" dirty="0" smtClean="0"/>
              <a:t>A </a:t>
            </a:r>
            <a:r>
              <a:rPr lang="fr-FR" dirty="0"/>
              <a:t>l’impôt des personnes morales, une ASBL n’est en principe pas imposée sur les bénéfices réalisés (par exemple, les recettes d’une soirée spaghettis que vous organisez occasionnellement pour financer les objectifs de votre ASBL). Vous ne devez donc pas reprendre ces bénéfices dans la déclaration</a:t>
            </a:r>
            <a:r>
              <a:rPr lang="fr-FR" dirty="0" smtClean="0"/>
              <a:t>.</a:t>
            </a:r>
          </a:p>
        </p:txBody>
      </p:sp>
    </p:spTree>
    <p:extLst>
      <p:ext uri="{BB962C8B-B14F-4D97-AF65-F5344CB8AC3E}">
        <p14:creationId xmlns:p14="http://schemas.microsoft.com/office/powerpoint/2010/main" val="328087089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B7FCFC4F-0CC0-42F6-9F8B-A144D7558766}" type="slidenum">
              <a:rPr lang="fr-FR" smtClean="0"/>
              <a:pPr/>
              <a:t>55</a:t>
            </a:fld>
            <a:endParaRPr lang="fr-FR" dirty="0"/>
          </a:p>
        </p:txBody>
      </p:sp>
      <p:sp>
        <p:nvSpPr>
          <p:cNvPr id="5" name="Titre 1"/>
          <p:cNvSpPr txBox="1">
            <a:spLocks/>
          </p:cNvSpPr>
          <p:nvPr/>
        </p:nvSpPr>
        <p:spPr>
          <a:xfrm>
            <a:off x="2192542" y="903827"/>
            <a:ext cx="6051866" cy="1224136"/>
          </a:xfrm>
          <a:prstGeom prst="rect">
            <a:avLst/>
          </a:prstGeom>
          <a:solidFill>
            <a:srgbClr val="FFC000"/>
          </a:solidFill>
        </p:spPr>
        <p:txBody>
          <a:bodyPr>
            <a:normAutofit fontScale="90000" lnSpcReduction="10000"/>
          </a:bodyPr>
          <a:lstStyle>
            <a:lvl1pPr algn="l" defTabSz="914400" rtl="0" eaLnBrk="1" latinLnBrk="0" hangingPunct="1">
              <a:spcBef>
                <a:spcPct val="0"/>
              </a:spcBef>
              <a:buNone/>
              <a:defRPr sz="4000" kern="1200" spc="-100" baseline="0">
                <a:solidFill>
                  <a:schemeClr val="tx2"/>
                </a:solidFill>
                <a:latin typeface="Constantia" panose="02030602050306030303" pitchFamily="18" charset="0"/>
                <a:ea typeface="+mj-ea"/>
                <a:cs typeface="+mj-cs"/>
              </a:defRPr>
            </a:lvl1pPr>
          </a:lstStyle>
          <a:p>
            <a:pPr algn="ctr"/>
            <a:r>
              <a:rPr lang="fr-BE" sz="2200" b="1" dirty="0" smtClean="0"/>
              <a:t>Formation SAGEP</a:t>
            </a:r>
            <a:br>
              <a:rPr lang="fr-BE" sz="2200" b="1" dirty="0" smtClean="0"/>
            </a:br>
            <a:r>
              <a:rPr lang="fr-BE" sz="3200" b="1" dirty="0" smtClean="0">
                <a:solidFill>
                  <a:srgbClr val="002060"/>
                </a:solidFill>
              </a:rPr>
              <a:t>ASBL</a:t>
            </a:r>
            <a:br>
              <a:rPr lang="fr-BE" sz="3200" b="1" dirty="0" smtClean="0">
                <a:solidFill>
                  <a:srgbClr val="002060"/>
                </a:solidFill>
              </a:rPr>
            </a:br>
            <a:r>
              <a:rPr lang="fr-BE" sz="2000" b="1" dirty="0" smtClean="0">
                <a:solidFill>
                  <a:srgbClr val="002060"/>
                </a:solidFill>
              </a:rPr>
              <a:t>15</a:t>
            </a:r>
            <a:r>
              <a:rPr lang="fr-BE" sz="3200" b="1" dirty="0" smtClean="0">
                <a:solidFill>
                  <a:srgbClr val="002060"/>
                </a:solidFill>
              </a:rPr>
              <a:t>  </a:t>
            </a:r>
            <a:r>
              <a:rPr lang="fr-BE" sz="2000" b="1" dirty="0" smtClean="0">
                <a:solidFill>
                  <a:srgbClr val="002060"/>
                </a:solidFill>
                <a:latin typeface="Times New Roman" panose="02020603050405020304" pitchFamily="18" charset="0"/>
                <a:cs typeface="Times New Roman" panose="02020603050405020304" pitchFamily="18" charset="0"/>
              </a:rPr>
              <a:t>mai   2023</a:t>
            </a:r>
            <a:endParaRPr lang="fr-FR" sz="2000" b="1" dirty="0">
              <a:solidFill>
                <a:srgbClr val="002060"/>
              </a:solidFill>
              <a:latin typeface="Times New Roman" panose="02020603050405020304" pitchFamily="18" charset="0"/>
              <a:cs typeface="Times New Roman" panose="02020603050405020304" pitchFamily="18" charset="0"/>
            </a:endParaRPr>
          </a:p>
        </p:txBody>
      </p:sp>
      <p:sp>
        <p:nvSpPr>
          <p:cNvPr id="6" name="ZoneTexte 5"/>
          <p:cNvSpPr txBox="1"/>
          <p:nvPr/>
        </p:nvSpPr>
        <p:spPr>
          <a:xfrm>
            <a:off x="1112422" y="2636912"/>
            <a:ext cx="7131986" cy="400110"/>
          </a:xfrm>
          <a:prstGeom prst="rect">
            <a:avLst/>
          </a:prstGeom>
          <a:solidFill>
            <a:schemeClr val="bg1"/>
          </a:solidFill>
        </p:spPr>
        <p:txBody>
          <a:bodyPr wrap="square" rtlCol="0">
            <a:spAutoFit/>
          </a:bodyPr>
          <a:lstStyle/>
          <a:p>
            <a:pPr algn="ctr"/>
            <a:endParaRPr lang="fr-BE" sz="2000" b="1" i="1" dirty="0">
              <a:solidFill>
                <a:srgbClr val="002060"/>
              </a:solidFill>
              <a:effectLst>
                <a:outerShdw blurRad="38100" dist="38100" dir="2700000" algn="tl">
                  <a:srgbClr val="000000">
                    <a:alpha val="43137"/>
                  </a:srgbClr>
                </a:outerShdw>
              </a:effectLst>
              <a:latin typeface="Times" pitchFamily="18" charset="0"/>
            </a:endParaRPr>
          </a:p>
        </p:txBody>
      </p:sp>
      <p:pic>
        <p:nvPicPr>
          <p:cNvPr id="7" name="Picture 3" descr="C:\$DATA05 EVECHE\1 MAILS-REUNIONS-RAPPORTS\2014 12 08 Formation SAGEP\Base\EVECHE_LOGO_FIN_2007_redimensionner_redimensionn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37" y="747881"/>
            <a:ext cx="2171299" cy="153602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79512" y="2296366"/>
            <a:ext cx="8784976" cy="384721"/>
          </a:xfrm>
          <a:prstGeom prst="rect">
            <a:avLst/>
          </a:prstGeom>
          <a:solidFill>
            <a:srgbClr val="CC66FF"/>
          </a:solidFill>
        </p:spPr>
        <p:txBody>
          <a:bodyPr wrap="square">
            <a:spAutoFit/>
          </a:bodyPr>
          <a:lstStyle/>
          <a:p>
            <a:r>
              <a:rPr lang="fr-BE" sz="1900" b="1" u="sng" dirty="0" smtClean="0"/>
              <a:t>LA DÉCLARATION DE L’IMPÔT DES PERSONNES MORALES</a:t>
            </a:r>
            <a:endParaRPr lang="fr-BE" sz="1900" b="1" u="sng" dirty="0"/>
          </a:p>
        </p:txBody>
      </p:sp>
      <p:sp>
        <p:nvSpPr>
          <p:cNvPr id="4" name="ZoneTexte 3"/>
          <p:cNvSpPr txBox="1"/>
          <p:nvPr/>
        </p:nvSpPr>
        <p:spPr>
          <a:xfrm>
            <a:off x="24437" y="2849490"/>
            <a:ext cx="8784976" cy="2862322"/>
          </a:xfrm>
          <a:prstGeom prst="rect">
            <a:avLst/>
          </a:prstGeom>
          <a:noFill/>
        </p:spPr>
        <p:txBody>
          <a:bodyPr wrap="square" rtlCol="0">
            <a:spAutoFit/>
          </a:bodyPr>
          <a:lstStyle/>
          <a:p>
            <a:pPr marL="285750" indent="-285750">
              <a:buFont typeface="Arial" panose="020B0604020202020204" pitchFamily="34" charset="0"/>
              <a:buChar char="•"/>
            </a:pPr>
            <a:r>
              <a:rPr lang="fr-FR" dirty="0"/>
              <a:t>Quels revenus de mon ASBL dois-je indiquer dans la déclaration à l’impôt des personnes morales </a:t>
            </a:r>
            <a:r>
              <a:rPr lang="fr-FR" dirty="0" smtClean="0"/>
              <a:t>?</a:t>
            </a:r>
          </a:p>
          <a:p>
            <a:pPr marL="285750" indent="-285750">
              <a:buFont typeface="Arial" panose="020B0604020202020204" pitchFamily="34" charset="0"/>
              <a:buChar char="•"/>
            </a:pPr>
            <a:endParaRPr lang="fr-FR" dirty="0"/>
          </a:p>
          <a:p>
            <a:pPr marL="285750" indent="-285750">
              <a:buFont typeface="Wingdings" panose="05000000000000000000" pitchFamily="2" charset="2"/>
              <a:buChar char="à"/>
            </a:pPr>
            <a:r>
              <a:rPr lang="fr-FR" dirty="0" smtClean="0"/>
              <a:t>Cependant</a:t>
            </a:r>
            <a:r>
              <a:rPr lang="fr-FR" dirty="0"/>
              <a:t>, certains autres revenus doivent être déclarés :</a:t>
            </a:r>
          </a:p>
          <a:p>
            <a:pPr marL="285750" indent="-285750">
              <a:buFont typeface="Wingdings" panose="05000000000000000000" pitchFamily="2" charset="2"/>
              <a:buChar char="à"/>
            </a:pPr>
            <a:endParaRPr lang="fr-FR" dirty="0"/>
          </a:p>
          <a:p>
            <a:r>
              <a:rPr lang="fr-FR" dirty="0"/>
              <a:t>     -les revenus de biens immobiliers</a:t>
            </a:r>
          </a:p>
          <a:p>
            <a:r>
              <a:rPr lang="fr-FR" dirty="0"/>
              <a:t>	situés en Belgique (excepté les revenus provenant de location privée, de loyers maraîchers et agricoles, de location à des locataires sans but lucratif)</a:t>
            </a:r>
          </a:p>
          <a:p>
            <a:r>
              <a:rPr lang="fr-FR" dirty="0"/>
              <a:t>	situés à l’étranger (sauf si une convention préventive de double imposition prévoit l’imposition dans le pays dans lequel se situe le bien immobilier)</a:t>
            </a:r>
          </a:p>
        </p:txBody>
      </p:sp>
    </p:spTree>
    <p:extLst>
      <p:ext uri="{BB962C8B-B14F-4D97-AF65-F5344CB8AC3E}">
        <p14:creationId xmlns:p14="http://schemas.microsoft.com/office/powerpoint/2010/main" val="394166115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B7FCFC4F-0CC0-42F6-9F8B-A144D7558766}" type="slidenum">
              <a:rPr lang="fr-FR" smtClean="0"/>
              <a:pPr/>
              <a:t>56</a:t>
            </a:fld>
            <a:endParaRPr lang="fr-FR" dirty="0"/>
          </a:p>
        </p:txBody>
      </p:sp>
      <p:sp>
        <p:nvSpPr>
          <p:cNvPr id="5" name="Titre 1"/>
          <p:cNvSpPr txBox="1">
            <a:spLocks/>
          </p:cNvSpPr>
          <p:nvPr/>
        </p:nvSpPr>
        <p:spPr>
          <a:xfrm>
            <a:off x="2192542" y="903827"/>
            <a:ext cx="6051866" cy="1224136"/>
          </a:xfrm>
          <a:prstGeom prst="rect">
            <a:avLst/>
          </a:prstGeom>
          <a:solidFill>
            <a:srgbClr val="FFC000"/>
          </a:solidFill>
        </p:spPr>
        <p:txBody>
          <a:bodyPr>
            <a:normAutofit fontScale="90000" lnSpcReduction="10000"/>
          </a:bodyPr>
          <a:lstStyle>
            <a:lvl1pPr algn="l" defTabSz="914400" rtl="0" eaLnBrk="1" latinLnBrk="0" hangingPunct="1">
              <a:spcBef>
                <a:spcPct val="0"/>
              </a:spcBef>
              <a:buNone/>
              <a:defRPr sz="4000" kern="1200" spc="-100" baseline="0">
                <a:solidFill>
                  <a:schemeClr val="tx2"/>
                </a:solidFill>
                <a:latin typeface="Constantia" panose="02030602050306030303" pitchFamily="18" charset="0"/>
                <a:ea typeface="+mj-ea"/>
                <a:cs typeface="+mj-cs"/>
              </a:defRPr>
            </a:lvl1pPr>
          </a:lstStyle>
          <a:p>
            <a:pPr algn="ctr"/>
            <a:r>
              <a:rPr lang="fr-BE" sz="2200" b="1" dirty="0" smtClean="0"/>
              <a:t>Formation SAGEP</a:t>
            </a:r>
            <a:br>
              <a:rPr lang="fr-BE" sz="2200" b="1" dirty="0" smtClean="0"/>
            </a:br>
            <a:r>
              <a:rPr lang="fr-BE" sz="3200" b="1" dirty="0" smtClean="0">
                <a:solidFill>
                  <a:srgbClr val="002060"/>
                </a:solidFill>
              </a:rPr>
              <a:t>ASBL</a:t>
            </a:r>
            <a:br>
              <a:rPr lang="fr-BE" sz="3200" b="1" dirty="0" smtClean="0">
                <a:solidFill>
                  <a:srgbClr val="002060"/>
                </a:solidFill>
              </a:rPr>
            </a:br>
            <a:r>
              <a:rPr lang="fr-BE" sz="2000" b="1" dirty="0" smtClean="0">
                <a:solidFill>
                  <a:srgbClr val="002060"/>
                </a:solidFill>
              </a:rPr>
              <a:t>15</a:t>
            </a:r>
            <a:r>
              <a:rPr lang="fr-BE" sz="3200" b="1" dirty="0" smtClean="0">
                <a:solidFill>
                  <a:srgbClr val="002060"/>
                </a:solidFill>
              </a:rPr>
              <a:t>  </a:t>
            </a:r>
            <a:r>
              <a:rPr lang="fr-BE" sz="2000" b="1" dirty="0" smtClean="0">
                <a:solidFill>
                  <a:srgbClr val="002060"/>
                </a:solidFill>
                <a:latin typeface="Times New Roman" panose="02020603050405020304" pitchFamily="18" charset="0"/>
                <a:cs typeface="Times New Roman" panose="02020603050405020304" pitchFamily="18" charset="0"/>
              </a:rPr>
              <a:t>mai   2023</a:t>
            </a:r>
            <a:endParaRPr lang="fr-FR" sz="2000" b="1" dirty="0">
              <a:solidFill>
                <a:srgbClr val="002060"/>
              </a:solidFill>
              <a:latin typeface="Times New Roman" panose="02020603050405020304" pitchFamily="18" charset="0"/>
              <a:cs typeface="Times New Roman" panose="02020603050405020304" pitchFamily="18" charset="0"/>
            </a:endParaRPr>
          </a:p>
        </p:txBody>
      </p:sp>
      <p:sp>
        <p:nvSpPr>
          <p:cNvPr id="6" name="ZoneTexte 5"/>
          <p:cNvSpPr txBox="1"/>
          <p:nvPr/>
        </p:nvSpPr>
        <p:spPr>
          <a:xfrm>
            <a:off x="1112422" y="2636912"/>
            <a:ext cx="7131986" cy="400110"/>
          </a:xfrm>
          <a:prstGeom prst="rect">
            <a:avLst/>
          </a:prstGeom>
          <a:solidFill>
            <a:schemeClr val="bg1"/>
          </a:solidFill>
        </p:spPr>
        <p:txBody>
          <a:bodyPr wrap="square" rtlCol="0">
            <a:spAutoFit/>
          </a:bodyPr>
          <a:lstStyle/>
          <a:p>
            <a:pPr algn="ctr"/>
            <a:endParaRPr lang="fr-BE" sz="2000" b="1" i="1" dirty="0">
              <a:solidFill>
                <a:srgbClr val="002060"/>
              </a:solidFill>
              <a:effectLst>
                <a:outerShdw blurRad="38100" dist="38100" dir="2700000" algn="tl">
                  <a:srgbClr val="000000">
                    <a:alpha val="43137"/>
                  </a:srgbClr>
                </a:outerShdw>
              </a:effectLst>
              <a:latin typeface="Times" pitchFamily="18" charset="0"/>
            </a:endParaRPr>
          </a:p>
        </p:txBody>
      </p:sp>
      <p:pic>
        <p:nvPicPr>
          <p:cNvPr id="7" name="Picture 3" descr="C:\$DATA05 EVECHE\1 MAILS-REUNIONS-RAPPORTS\2014 12 08 Formation SAGEP\Base\EVECHE_LOGO_FIN_2007_redimensionner_redimensionn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37" y="747881"/>
            <a:ext cx="2171299" cy="153602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79512" y="2296366"/>
            <a:ext cx="8784976" cy="384721"/>
          </a:xfrm>
          <a:prstGeom prst="rect">
            <a:avLst/>
          </a:prstGeom>
          <a:solidFill>
            <a:srgbClr val="CC66FF"/>
          </a:solidFill>
        </p:spPr>
        <p:txBody>
          <a:bodyPr wrap="square">
            <a:spAutoFit/>
          </a:bodyPr>
          <a:lstStyle/>
          <a:p>
            <a:r>
              <a:rPr lang="fr-BE" sz="1900" b="1" u="sng" dirty="0" smtClean="0"/>
              <a:t>LA DÉCLARATION DE L’IMPÔT DES PERSONNES MORALES</a:t>
            </a:r>
            <a:endParaRPr lang="fr-BE" sz="1900" b="1" u="sng" dirty="0"/>
          </a:p>
        </p:txBody>
      </p:sp>
      <p:sp>
        <p:nvSpPr>
          <p:cNvPr id="4" name="ZoneTexte 3"/>
          <p:cNvSpPr txBox="1"/>
          <p:nvPr/>
        </p:nvSpPr>
        <p:spPr>
          <a:xfrm>
            <a:off x="60390" y="2681087"/>
            <a:ext cx="8784976" cy="4247317"/>
          </a:xfrm>
          <a:prstGeom prst="rect">
            <a:avLst/>
          </a:prstGeom>
          <a:noFill/>
        </p:spPr>
        <p:txBody>
          <a:bodyPr wrap="square" rtlCol="0">
            <a:spAutoFit/>
          </a:bodyPr>
          <a:lstStyle/>
          <a:p>
            <a:pPr marL="285750" indent="-285750">
              <a:buFont typeface="Arial" panose="020B0604020202020204" pitchFamily="34" charset="0"/>
              <a:buChar char="•"/>
            </a:pPr>
            <a:r>
              <a:rPr lang="fr-FR" dirty="0"/>
              <a:t>Quels revenus de mon ASBL dois-je indiquer dans la déclaration à l’impôt des personnes morales </a:t>
            </a:r>
            <a:r>
              <a:rPr lang="fr-FR" dirty="0" smtClean="0"/>
              <a:t>?</a:t>
            </a:r>
          </a:p>
          <a:p>
            <a:pPr marL="285750" indent="-285750">
              <a:buFont typeface="Arial" panose="020B0604020202020204" pitchFamily="34" charset="0"/>
              <a:buChar char="•"/>
            </a:pPr>
            <a:endParaRPr lang="fr-FR" dirty="0"/>
          </a:p>
          <a:p>
            <a:pPr marL="285750" indent="-285750">
              <a:buFont typeface="Wingdings" panose="05000000000000000000" pitchFamily="2" charset="2"/>
              <a:buChar char="à"/>
            </a:pPr>
            <a:r>
              <a:rPr lang="fr-FR" dirty="0" smtClean="0"/>
              <a:t>Cependant</a:t>
            </a:r>
            <a:r>
              <a:rPr lang="fr-FR" dirty="0"/>
              <a:t>, certains autres revenus doivent être déclarés :</a:t>
            </a:r>
          </a:p>
          <a:p>
            <a:pPr marL="285750" indent="-285750">
              <a:buFont typeface="Wingdings" panose="05000000000000000000" pitchFamily="2" charset="2"/>
              <a:buChar char="à"/>
            </a:pPr>
            <a:endParaRPr lang="fr-FR" dirty="0"/>
          </a:p>
          <a:p>
            <a:r>
              <a:rPr lang="fr-FR" dirty="0" smtClean="0"/>
              <a:t>     -les </a:t>
            </a:r>
            <a:r>
              <a:rPr lang="fr-FR" dirty="0"/>
              <a:t>revenus de biens mobiliers et capitaux (aussi bien reçus qu’alloués) (une ASBL doit également verser un </a:t>
            </a:r>
            <a:r>
              <a:rPr lang="fr-FR" u="sng" dirty="0">
                <a:hlinkClick r:id="rId3"/>
              </a:rPr>
              <a:t>précompte mobilier</a:t>
            </a:r>
            <a:r>
              <a:rPr lang="fr-FR" dirty="0"/>
              <a:t> pour certains revenus et donc remplir une déclaration au précompte mobilier 273 ou 273A)</a:t>
            </a:r>
          </a:p>
          <a:p>
            <a:r>
              <a:rPr lang="fr-FR" dirty="0"/>
              <a:t> </a:t>
            </a:r>
            <a:r>
              <a:rPr lang="fr-FR" dirty="0" smtClean="0"/>
              <a:t>    -certaines </a:t>
            </a:r>
            <a:r>
              <a:rPr lang="fr-FR" dirty="0"/>
              <a:t>plus-values sur les terrains situés en Belgique ou sur certains droits réels sur ces terrains</a:t>
            </a:r>
          </a:p>
          <a:p>
            <a:r>
              <a:rPr lang="fr-FR" dirty="0" smtClean="0"/>
              <a:t>     -certaines </a:t>
            </a:r>
            <a:r>
              <a:rPr lang="fr-FR" dirty="0"/>
              <a:t>plus-values sur les bâtiments situés en Belgique ou sur certains droits réels sur ces bâtiments</a:t>
            </a:r>
          </a:p>
          <a:p>
            <a:r>
              <a:rPr lang="fr-FR" dirty="0" smtClean="0"/>
              <a:t>     -les </a:t>
            </a:r>
            <a:r>
              <a:rPr lang="fr-FR" dirty="0"/>
              <a:t>plus-values sur les participations importantes (vente, échange, apport...)</a:t>
            </a:r>
          </a:p>
          <a:p>
            <a:r>
              <a:rPr lang="fr-FR" dirty="0"/>
              <a:t>les avantages financiers ou les avantages de toute nature (dans le cadre de la corruption)</a:t>
            </a:r>
          </a:p>
        </p:txBody>
      </p:sp>
    </p:spTree>
    <p:extLst>
      <p:ext uri="{BB962C8B-B14F-4D97-AF65-F5344CB8AC3E}">
        <p14:creationId xmlns:p14="http://schemas.microsoft.com/office/powerpoint/2010/main" val="357668312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B7FCFC4F-0CC0-42F6-9F8B-A144D7558766}" type="slidenum">
              <a:rPr lang="fr-FR" smtClean="0"/>
              <a:pPr/>
              <a:t>57</a:t>
            </a:fld>
            <a:endParaRPr lang="fr-FR" dirty="0"/>
          </a:p>
        </p:txBody>
      </p:sp>
      <p:sp>
        <p:nvSpPr>
          <p:cNvPr id="5" name="Titre 1"/>
          <p:cNvSpPr txBox="1">
            <a:spLocks/>
          </p:cNvSpPr>
          <p:nvPr/>
        </p:nvSpPr>
        <p:spPr>
          <a:xfrm>
            <a:off x="2192542" y="903827"/>
            <a:ext cx="6051866" cy="1224136"/>
          </a:xfrm>
          <a:prstGeom prst="rect">
            <a:avLst/>
          </a:prstGeom>
          <a:solidFill>
            <a:srgbClr val="FFC000"/>
          </a:solidFill>
        </p:spPr>
        <p:txBody>
          <a:bodyPr>
            <a:normAutofit fontScale="90000" lnSpcReduction="10000"/>
          </a:bodyPr>
          <a:lstStyle>
            <a:lvl1pPr algn="l" defTabSz="914400" rtl="0" eaLnBrk="1" latinLnBrk="0" hangingPunct="1">
              <a:spcBef>
                <a:spcPct val="0"/>
              </a:spcBef>
              <a:buNone/>
              <a:defRPr sz="4000" kern="1200" spc="-100" baseline="0">
                <a:solidFill>
                  <a:schemeClr val="tx2"/>
                </a:solidFill>
                <a:latin typeface="Constantia" panose="02030602050306030303" pitchFamily="18" charset="0"/>
                <a:ea typeface="+mj-ea"/>
                <a:cs typeface="+mj-cs"/>
              </a:defRPr>
            </a:lvl1pPr>
          </a:lstStyle>
          <a:p>
            <a:pPr algn="ctr"/>
            <a:r>
              <a:rPr lang="fr-BE" sz="2200" b="1" dirty="0" smtClean="0"/>
              <a:t>Formation SAGEP</a:t>
            </a:r>
            <a:br>
              <a:rPr lang="fr-BE" sz="2200" b="1" dirty="0" smtClean="0"/>
            </a:br>
            <a:r>
              <a:rPr lang="fr-BE" sz="3200" b="1" dirty="0" smtClean="0">
                <a:solidFill>
                  <a:srgbClr val="002060"/>
                </a:solidFill>
              </a:rPr>
              <a:t>ASBL</a:t>
            </a:r>
            <a:br>
              <a:rPr lang="fr-BE" sz="3200" b="1" dirty="0" smtClean="0">
                <a:solidFill>
                  <a:srgbClr val="002060"/>
                </a:solidFill>
              </a:rPr>
            </a:br>
            <a:r>
              <a:rPr lang="fr-BE" sz="2000" b="1" dirty="0" smtClean="0">
                <a:solidFill>
                  <a:srgbClr val="002060"/>
                </a:solidFill>
              </a:rPr>
              <a:t>15</a:t>
            </a:r>
            <a:r>
              <a:rPr lang="fr-BE" sz="3200" b="1" dirty="0" smtClean="0">
                <a:solidFill>
                  <a:srgbClr val="002060"/>
                </a:solidFill>
              </a:rPr>
              <a:t>  </a:t>
            </a:r>
            <a:r>
              <a:rPr lang="fr-BE" sz="2000" b="1" dirty="0" smtClean="0">
                <a:solidFill>
                  <a:srgbClr val="002060"/>
                </a:solidFill>
                <a:latin typeface="Times New Roman" panose="02020603050405020304" pitchFamily="18" charset="0"/>
                <a:cs typeface="Times New Roman" panose="02020603050405020304" pitchFamily="18" charset="0"/>
              </a:rPr>
              <a:t>mai   2023</a:t>
            </a:r>
            <a:endParaRPr lang="fr-FR" sz="2000" b="1" dirty="0">
              <a:solidFill>
                <a:srgbClr val="002060"/>
              </a:solidFill>
              <a:latin typeface="Times New Roman" panose="02020603050405020304" pitchFamily="18" charset="0"/>
              <a:cs typeface="Times New Roman" panose="02020603050405020304" pitchFamily="18" charset="0"/>
            </a:endParaRPr>
          </a:p>
        </p:txBody>
      </p:sp>
      <p:sp>
        <p:nvSpPr>
          <p:cNvPr id="6" name="ZoneTexte 5"/>
          <p:cNvSpPr txBox="1"/>
          <p:nvPr/>
        </p:nvSpPr>
        <p:spPr>
          <a:xfrm>
            <a:off x="1112422" y="2636912"/>
            <a:ext cx="7131986" cy="400110"/>
          </a:xfrm>
          <a:prstGeom prst="rect">
            <a:avLst/>
          </a:prstGeom>
          <a:solidFill>
            <a:schemeClr val="bg1"/>
          </a:solidFill>
        </p:spPr>
        <p:txBody>
          <a:bodyPr wrap="square" rtlCol="0">
            <a:spAutoFit/>
          </a:bodyPr>
          <a:lstStyle/>
          <a:p>
            <a:pPr algn="ctr"/>
            <a:endParaRPr lang="fr-BE" sz="2000" b="1" i="1" dirty="0">
              <a:solidFill>
                <a:srgbClr val="002060"/>
              </a:solidFill>
              <a:effectLst>
                <a:outerShdw blurRad="38100" dist="38100" dir="2700000" algn="tl">
                  <a:srgbClr val="000000">
                    <a:alpha val="43137"/>
                  </a:srgbClr>
                </a:outerShdw>
              </a:effectLst>
              <a:latin typeface="Times" pitchFamily="18" charset="0"/>
            </a:endParaRPr>
          </a:p>
        </p:txBody>
      </p:sp>
      <p:pic>
        <p:nvPicPr>
          <p:cNvPr id="7" name="Picture 3" descr="C:\$DATA05 EVECHE\1 MAILS-REUNIONS-RAPPORTS\2014 12 08 Formation SAGEP\Base\EVECHE_LOGO_FIN_2007_redimensionner_redimensionn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37" y="747881"/>
            <a:ext cx="2171299" cy="153602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79512" y="2296366"/>
            <a:ext cx="8784976" cy="384721"/>
          </a:xfrm>
          <a:prstGeom prst="rect">
            <a:avLst/>
          </a:prstGeom>
          <a:solidFill>
            <a:srgbClr val="CC66FF"/>
          </a:solidFill>
        </p:spPr>
        <p:txBody>
          <a:bodyPr wrap="square">
            <a:spAutoFit/>
          </a:bodyPr>
          <a:lstStyle/>
          <a:p>
            <a:r>
              <a:rPr lang="fr-BE" sz="1900" b="1" u="sng" dirty="0" smtClean="0"/>
              <a:t>LA DÉCLARATION DE L’IMPÔT DES PERSONNES MORALES</a:t>
            </a:r>
            <a:endParaRPr lang="fr-BE" sz="1900" b="1" u="sng" dirty="0"/>
          </a:p>
        </p:txBody>
      </p:sp>
      <p:sp>
        <p:nvSpPr>
          <p:cNvPr id="4" name="ZoneTexte 3"/>
          <p:cNvSpPr txBox="1"/>
          <p:nvPr/>
        </p:nvSpPr>
        <p:spPr>
          <a:xfrm>
            <a:off x="60390" y="2681087"/>
            <a:ext cx="8784976" cy="4247317"/>
          </a:xfrm>
          <a:prstGeom prst="rect">
            <a:avLst/>
          </a:prstGeom>
          <a:noFill/>
        </p:spPr>
        <p:txBody>
          <a:bodyPr wrap="square" rtlCol="0">
            <a:spAutoFit/>
          </a:bodyPr>
          <a:lstStyle/>
          <a:p>
            <a:pPr marL="285750" indent="-285750">
              <a:buFont typeface="Arial" panose="020B0604020202020204" pitchFamily="34" charset="0"/>
              <a:buChar char="•"/>
            </a:pPr>
            <a:r>
              <a:rPr lang="fr-FR" dirty="0"/>
              <a:t>Quels revenus de mon ASBL dois-je indiquer dans la déclaration à l’impôt des personnes morales </a:t>
            </a:r>
            <a:r>
              <a:rPr lang="fr-FR" dirty="0" smtClean="0"/>
              <a:t>?</a:t>
            </a:r>
          </a:p>
          <a:p>
            <a:pPr marL="285750" indent="-285750">
              <a:buFont typeface="Arial" panose="020B0604020202020204" pitchFamily="34" charset="0"/>
              <a:buChar char="•"/>
            </a:pPr>
            <a:endParaRPr lang="fr-FR" dirty="0"/>
          </a:p>
          <a:p>
            <a:pPr marL="285750" indent="-285750">
              <a:buFont typeface="Wingdings" panose="05000000000000000000" pitchFamily="2" charset="2"/>
              <a:buChar char="à"/>
            </a:pPr>
            <a:r>
              <a:rPr lang="fr-FR" dirty="0" smtClean="0"/>
              <a:t>Cependant</a:t>
            </a:r>
            <a:r>
              <a:rPr lang="fr-FR" dirty="0"/>
              <a:t>, certains autres revenus doivent être déclarés :</a:t>
            </a:r>
          </a:p>
          <a:p>
            <a:pPr marL="285750" indent="-285750">
              <a:buFont typeface="Wingdings" panose="05000000000000000000" pitchFamily="2" charset="2"/>
              <a:buChar char="à"/>
            </a:pPr>
            <a:endParaRPr lang="fr-FR" dirty="0"/>
          </a:p>
          <a:p>
            <a:r>
              <a:rPr lang="fr-FR" dirty="0" smtClean="0"/>
              <a:t>     -les </a:t>
            </a:r>
            <a:r>
              <a:rPr lang="fr-FR" dirty="0"/>
              <a:t>pensions, les capitaux, les cotisations et les primes patronales</a:t>
            </a:r>
          </a:p>
          <a:p>
            <a:r>
              <a:rPr lang="fr-FR" dirty="0" smtClean="0"/>
              <a:t>     -les </a:t>
            </a:r>
            <a:r>
              <a:rPr lang="fr-FR" dirty="0"/>
              <a:t>frais ou les avantages de toute nature non justifiés, et la corruption</a:t>
            </a:r>
          </a:p>
          <a:p>
            <a:r>
              <a:rPr lang="fr-FR" dirty="0" smtClean="0"/>
              <a:t>     -les </a:t>
            </a:r>
            <a:r>
              <a:rPr lang="fr-FR" dirty="0"/>
              <a:t>frais de voiture à concurrence d'une quotité de l'avantage de toute nature</a:t>
            </a:r>
          </a:p>
          <a:p>
            <a:r>
              <a:rPr lang="fr-FR" dirty="0" smtClean="0"/>
              <a:t>     -les </a:t>
            </a:r>
            <a:r>
              <a:rPr lang="fr-FR" dirty="0"/>
              <a:t>frais de l'allocation de mobilité à concurrence d'une quotité de l'avantage de toute </a:t>
            </a:r>
            <a:r>
              <a:rPr lang="fr-FR" dirty="0" smtClean="0"/>
              <a:t>nature</a:t>
            </a:r>
          </a:p>
          <a:p>
            <a:endParaRPr lang="fr-FR" dirty="0"/>
          </a:p>
          <a:p>
            <a:r>
              <a:rPr lang="fr-FR" dirty="0" smtClean="0">
                <a:sym typeface="Wingdings" panose="05000000000000000000" pitchFamily="2" charset="2"/>
              </a:rPr>
              <a:t></a:t>
            </a:r>
            <a:r>
              <a:rPr lang="fr-FR" dirty="0" smtClean="0"/>
              <a:t>Attention</a:t>
            </a:r>
            <a:r>
              <a:rPr lang="fr-FR" dirty="0"/>
              <a:t> : vous devez être en mesure de justifier toutes les recettes et les dépenses de votre ASBL par des documents probants. Les dépenses non justifiées pourront éventuellement être sanctionnées par une imposition maximale au taux de 102 %.</a:t>
            </a:r>
            <a:endParaRPr lang="fr-FR" dirty="0" smtClean="0"/>
          </a:p>
        </p:txBody>
      </p:sp>
    </p:spTree>
    <p:extLst>
      <p:ext uri="{BB962C8B-B14F-4D97-AF65-F5344CB8AC3E}">
        <p14:creationId xmlns:p14="http://schemas.microsoft.com/office/powerpoint/2010/main" val="113869849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B7FCFC4F-0CC0-42F6-9F8B-A144D7558766}" type="slidenum">
              <a:rPr lang="fr-FR" smtClean="0"/>
              <a:pPr/>
              <a:t>58</a:t>
            </a:fld>
            <a:endParaRPr lang="fr-FR" dirty="0"/>
          </a:p>
        </p:txBody>
      </p:sp>
      <p:sp>
        <p:nvSpPr>
          <p:cNvPr id="5" name="Titre 1"/>
          <p:cNvSpPr txBox="1">
            <a:spLocks/>
          </p:cNvSpPr>
          <p:nvPr/>
        </p:nvSpPr>
        <p:spPr>
          <a:xfrm>
            <a:off x="2192542" y="903827"/>
            <a:ext cx="6051866" cy="1224136"/>
          </a:xfrm>
          <a:prstGeom prst="rect">
            <a:avLst/>
          </a:prstGeom>
          <a:solidFill>
            <a:srgbClr val="FFC000"/>
          </a:solidFill>
        </p:spPr>
        <p:txBody>
          <a:bodyPr>
            <a:normAutofit fontScale="90000" lnSpcReduction="10000"/>
          </a:bodyPr>
          <a:lstStyle>
            <a:lvl1pPr algn="l" defTabSz="914400" rtl="0" eaLnBrk="1" latinLnBrk="0" hangingPunct="1">
              <a:spcBef>
                <a:spcPct val="0"/>
              </a:spcBef>
              <a:buNone/>
              <a:defRPr sz="4000" kern="1200" spc="-100" baseline="0">
                <a:solidFill>
                  <a:schemeClr val="tx2"/>
                </a:solidFill>
                <a:latin typeface="Constantia" panose="02030602050306030303" pitchFamily="18" charset="0"/>
                <a:ea typeface="+mj-ea"/>
                <a:cs typeface="+mj-cs"/>
              </a:defRPr>
            </a:lvl1pPr>
          </a:lstStyle>
          <a:p>
            <a:pPr algn="ctr"/>
            <a:r>
              <a:rPr lang="fr-BE" sz="2200" b="1" dirty="0" smtClean="0"/>
              <a:t>Formation SAGEP</a:t>
            </a:r>
            <a:br>
              <a:rPr lang="fr-BE" sz="2200" b="1" dirty="0" smtClean="0"/>
            </a:br>
            <a:r>
              <a:rPr lang="fr-BE" sz="3200" b="1" dirty="0" smtClean="0">
                <a:solidFill>
                  <a:srgbClr val="002060"/>
                </a:solidFill>
              </a:rPr>
              <a:t>ASBL</a:t>
            </a:r>
            <a:br>
              <a:rPr lang="fr-BE" sz="3200" b="1" dirty="0" smtClean="0">
                <a:solidFill>
                  <a:srgbClr val="002060"/>
                </a:solidFill>
              </a:rPr>
            </a:br>
            <a:r>
              <a:rPr lang="fr-BE" sz="2000" b="1" dirty="0" smtClean="0">
                <a:solidFill>
                  <a:srgbClr val="002060"/>
                </a:solidFill>
              </a:rPr>
              <a:t>15</a:t>
            </a:r>
            <a:r>
              <a:rPr lang="fr-BE" sz="3200" b="1" dirty="0" smtClean="0">
                <a:solidFill>
                  <a:srgbClr val="002060"/>
                </a:solidFill>
              </a:rPr>
              <a:t>  </a:t>
            </a:r>
            <a:r>
              <a:rPr lang="fr-BE" sz="2000" b="1" dirty="0" smtClean="0">
                <a:solidFill>
                  <a:srgbClr val="002060"/>
                </a:solidFill>
                <a:latin typeface="Times New Roman" panose="02020603050405020304" pitchFamily="18" charset="0"/>
                <a:cs typeface="Times New Roman" panose="02020603050405020304" pitchFamily="18" charset="0"/>
              </a:rPr>
              <a:t>mai   2023</a:t>
            </a:r>
            <a:endParaRPr lang="fr-FR" sz="2000" b="1" dirty="0">
              <a:solidFill>
                <a:srgbClr val="002060"/>
              </a:solidFill>
              <a:latin typeface="Times New Roman" panose="02020603050405020304" pitchFamily="18" charset="0"/>
              <a:cs typeface="Times New Roman" panose="02020603050405020304" pitchFamily="18" charset="0"/>
            </a:endParaRPr>
          </a:p>
        </p:txBody>
      </p:sp>
      <p:sp>
        <p:nvSpPr>
          <p:cNvPr id="6" name="ZoneTexte 5"/>
          <p:cNvSpPr txBox="1"/>
          <p:nvPr/>
        </p:nvSpPr>
        <p:spPr>
          <a:xfrm>
            <a:off x="1112422" y="2636912"/>
            <a:ext cx="7131986" cy="400110"/>
          </a:xfrm>
          <a:prstGeom prst="rect">
            <a:avLst/>
          </a:prstGeom>
          <a:solidFill>
            <a:schemeClr val="bg1"/>
          </a:solidFill>
        </p:spPr>
        <p:txBody>
          <a:bodyPr wrap="square" rtlCol="0">
            <a:spAutoFit/>
          </a:bodyPr>
          <a:lstStyle/>
          <a:p>
            <a:pPr algn="ctr"/>
            <a:endParaRPr lang="fr-BE" sz="2000" b="1" i="1" dirty="0">
              <a:solidFill>
                <a:srgbClr val="002060"/>
              </a:solidFill>
              <a:effectLst>
                <a:outerShdw blurRad="38100" dist="38100" dir="2700000" algn="tl">
                  <a:srgbClr val="000000">
                    <a:alpha val="43137"/>
                  </a:srgbClr>
                </a:outerShdw>
              </a:effectLst>
              <a:latin typeface="Times" pitchFamily="18" charset="0"/>
            </a:endParaRPr>
          </a:p>
        </p:txBody>
      </p:sp>
      <p:pic>
        <p:nvPicPr>
          <p:cNvPr id="7" name="Picture 3" descr="C:\$DATA05 EVECHE\1 MAILS-REUNIONS-RAPPORTS\2014 12 08 Formation SAGEP\Base\EVECHE_LOGO_FIN_2007_redimensionner_redimensionn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37" y="747881"/>
            <a:ext cx="2171299" cy="153602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79512" y="2296366"/>
            <a:ext cx="8784976" cy="384721"/>
          </a:xfrm>
          <a:prstGeom prst="rect">
            <a:avLst/>
          </a:prstGeom>
          <a:solidFill>
            <a:srgbClr val="CC66FF"/>
          </a:solidFill>
        </p:spPr>
        <p:txBody>
          <a:bodyPr wrap="square">
            <a:spAutoFit/>
          </a:bodyPr>
          <a:lstStyle/>
          <a:p>
            <a:r>
              <a:rPr lang="fr-BE" sz="1900" b="1" u="sng" dirty="0" smtClean="0"/>
              <a:t>LA DÉCLARATION DE L’IMPÔT DES PERSONNES MORALES</a:t>
            </a:r>
            <a:endParaRPr lang="fr-BE" sz="1900" b="1" u="sng" dirty="0"/>
          </a:p>
        </p:txBody>
      </p:sp>
      <p:sp>
        <p:nvSpPr>
          <p:cNvPr id="4" name="ZoneTexte 3"/>
          <p:cNvSpPr txBox="1"/>
          <p:nvPr/>
        </p:nvSpPr>
        <p:spPr>
          <a:xfrm>
            <a:off x="34030" y="3078641"/>
            <a:ext cx="8784976" cy="2308324"/>
          </a:xfrm>
          <a:prstGeom prst="rect">
            <a:avLst/>
          </a:prstGeom>
          <a:noFill/>
        </p:spPr>
        <p:txBody>
          <a:bodyPr wrap="square" rtlCol="0">
            <a:spAutoFit/>
          </a:bodyPr>
          <a:lstStyle/>
          <a:p>
            <a:pPr marL="285750" indent="-285750">
              <a:buFont typeface="Arial" panose="020B0604020202020204" pitchFamily="34" charset="0"/>
              <a:buChar char="•"/>
            </a:pPr>
            <a:r>
              <a:rPr lang="fr-FR" dirty="0"/>
              <a:t>Quels revenus de mon ASBL dois-je indiquer dans la déclaration à l’impôt des personnes morales </a:t>
            </a:r>
            <a:r>
              <a:rPr lang="fr-FR" dirty="0" smtClean="0"/>
              <a:t>?</a:t>
            </a:r>
          </a:p>
          <a:p>
            <a:pPr marL="285750" indent="-285750">
              <a:buFont typeface="Arial" panose="020B0604020202020204" pitchFamily="34" charset="0"/>
              <a:buChar char="•"/>
            </a:pPr>
            <a:endParaRPr lang="fr-FR" dirty="0"/>
          </a:p>
          <a:p>
            <a:pPr marL="285750" indent="-285750">
              <a:buFont typeface="Wingdings" panose="05000000000000000000" pitchFamily="2" charset="2"/>
              <a:buChar char="à"/>
            </a:pPr>
            <a:r>
              <a:rPr lang="fr-FR" dirty="0" smtClean="0"/>
              <a:t>La plupart des ASBL AOP ne sont donc pas concernées par toutes ces recettes et dépenses à déclarer</a:t>
            </a:r>
          </a:p>
          <a:p>
            <a:endParaRPr lang="fr-FR" dirty="0" smtClean="0"/>
          </a:p>
          <a:p>
            <a:pPr marL="285750" indent="-285750">
              <a:buFont typeface="Wingdings" panose="05000000000000000000" pitchFamily="2" charset="2"/>
              <a:buChar char="à"/>
            </a:pPr>
            <a:r>
              <a:rPr lang="fr-FR" dirty="0" smtClean="0"/>
              <a:t>Toutefois, elles doivent remplir obligatoirement la déclaration chaque année, même si elles déclarent « zéro » dans chacune des rubriques</a:t>
            </a:r>
          </a:p>
        </p:txBody>
      </p:sp>
    </p:spTree>
    <p:extLst>
      <p:ext uri="{BB962C8B-B14F-4D97-AF65-F5344CB8AC3E}">
        <p14:creationId xmlns:p14="http://schemas.microsoft.com/office/powerpoint/2010/main" val="349471393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B7FCFC4F-0CC0-42F6-9F8B-A144D7558766}" type="slidenum">
              <a:rPr lang="fr-FR" smtClean="0"/>
              <a:pPr/>
              <a:t>59</a:t>
            </a:fld>
            <a:endParaRPr lang="fr-FR" dirty="0"/>
          </a:p>
        </p:txBody>
      </p:sp>
      <p:sp>
        <p:nvSpPr>
          <p:cNvPr id="5" name="Titre 1"/>
          <p:cNvSpPr txBox="1">
            <a:spLocks/>
          </p:cNvSpPr>
          <p:nvPr/>
        </p:nvSpPr>
        <p:spPr>
          <a:xfrm>
            <a:off x="2192542" y="903827"/>
            <a:ext cx="6051866" cy="1224136"/>
          </a:xfrm>
          <a:prstGeom prst="rect">
            <a:avLst/>
          </a:prstGeom>
          <a:solidFill>
            <a:srgbClr val="FFC000"/>
          </a:solidFill>
        </p:spPr>
        <p:txBody>
          <a:bodyPr>
            <a:normAutofit fontScale="90000" lnSpcReduction="10000"/>
          </a:bodyPr>
          <a:lstStyle>
            <a:lvl1pPr algn="l" defTabSz="914400" rtl="0" eaLnBrk="1" latinLnBrk="0" hangingPunct="1">
              <a:spcBef>
                <a:spcPct val="0"/>
              </a:spcBef>
              <a:buNone/>
              <a:defRPr sz="4000" kern="1200" spc="-100" baseline="0">
                <a:solidFill>
                  <a:schemeClr val="tx2"/>
                </a:solidFill>
                <a:latin typeface="Constantia" panose="02030602050306030303" pitchFamily="18" charset="0"/>
                <a:ea typeface="+mj-ea"/>
                <a:cs typeface="+mj-cs"/>
              </a:defRPr>
            </a:lvl1pPr>
          </a:lstStyle>
          <a:p>
            <a:pPr algn="ctr"/>
            <a:r>
              <a:rPr lang="fr-BE" sz="2200" b="1" dirty="0" smtClean="0"/>
              <a:t>Formation SAGEP</a:t>
            </a:r>
            <a:br>
              <a:rPr lang="fr-BE" sz="2200" b="1" dirty="0" smtClean="0"/>
            </a:br>
            <a:r>
              <a:rPr lang="fr-BE" sz="3200" b="1" dirty="0" smtClean="0">
                <a:solidFill>
                  <a:srgbClr val="002060"/>
                </a:solidFill>
              </a:rPr>
              <a:t>ASBL</a:t>
            </a:r>
            <a:br>
              <a:rPr lang="fr-BE" sz="3200" b="1" dirty="0" smtClean="0">
                <a:solidFill>
                  <a:srgbClr val="002060"/>
                </a:solidFill>
              </a:rPr>
            </a:br>
            <a:r>
              <a:rPr lang="fr-BE" sz="2000" b="1" dirty="0" smtClean="0">
                <a:solidFill>
                  <a:srgbClr val="002060"/>
                </a:solidFill>
              </a:rPr>
              <a:t>15</a:t>
            </a:r>
            <a:r>
              <a:rPr lang="fr-BE" sz="3200" b="1" dirty="0" smtClean="0">
                <a:solidFill>
                  <a:srgbClr val="002060"/>
                </a:solidFill>
              </a:rPr>
              <a:t>  </a:t>
            </a:r>
            <a:r>
              <a:rPr lang="fr-BE" sz="2000" b="1" dirty="0" smtClean="0">
                <a:solidFill>
                  <a:srgbClr val="002060"/>
                </a:solidFill>
                <a:latin typeface="Times New Roman" panose="02020603050405020304" pitchFamily="18" charset="0"/>
                <a:cs typeface="Times New Roman" panose="02020603050405020304" pitchFamily="18" charset="0"/>
              </a:rPr>
              <a:t>mai   2023</a:t>
            </a:r>
            <a:endParaRPr lang="fr-FR" sz="2000" b="1" dirty="0">
              <a:solidFill>
                <a:srgbClr val="002060"/>
              </a:solidFill>
              <a:latin typeface="Times New Roman" panose="02020603050405020304" pitchFamily="18" charset="0"/>
              <a:cs typeface="Times New Roman" panose="02020603050405020304" pitchFamily="18" charset="0"/>
            </a:endParaRPr>
          </a:p>
        </p:txBody>
      </p:sp>
      <p:sp>
        <p:nvSpPr>
          <p:cNvPr id="6" name="ZoneTexte 5"/>
          <p:cNvSpPr txBox="1"/>
          <p:nvPr/>
        </p:nvSpPr>
        <p:spPr>
          <a:xfrm>
            <a:off x="1112422" y="2636912"/>
            <a:ext cx="7131986" cy="400110"/>
          </a:xfrm>
          <a:prstGeom prst="rect">
            <a:avLst/>
          </a:prstGeom>
          <a:solidFill>
            <a:schemeClr val="bg1"/>
          </a:solidFill>
        </p:spPr>
        <p:txBody>
          <a:bodyPr wrap="square" rtlCol="0">
            <a:spAutoFit/>
          </a:bodyPr>
          <a:lstStyle/>
          <a:p>
            <a:pPr algn="ctr"/>
            <a:endParaRPr lang="fr-BE" sz="2000" b="1" i="1" dirty="0">
              <a:solidFill>
                <a:srgbClr val="002060"/>
              </a:solidFill>
              <a:effectLst>
                <a:outerShdw blurRad="38100" dist="38100" dir="2700000" algn="tl">
                  <a:srgbClr val="000000">
                    <a:alpha val="43137"/>
                  </a:srgbClr>
                </a:outerShdw>
              </a:effectLst>
              <a:latin typeface="Times" pitchFamily="18" charset="0"/>
            </a:endParaRPr>
          </a:p>
        </p:txBody>
      </p:sp>
      <p:pic>
        <p:nvPicPr>
          <p:cNvPr id="7" name="Picture 3" descr="C:\$DATA05 EVECHE\1 MAILS-REUNIONS-RAPPORTS\2014 12 08 Formation SAGEP\Base\EVECHE_LOGO_FIN_2007_redimensionner_redimensionn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37" y="747881"/>
            <a:ext cx="2171299" cy="153602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79512" y="2296366"/>
            <a:ext cx="8784976" cy="384721"/>
          </a:xfrm>
          <a:prstGeom prst="rect">
            <a:avLst/>
          </a:prstGeom>
          <a:solidFill>
            <a:srgbClr val="CC66FF"/>
          </a:solidFill>
        </p:spPr>
        <p:txBody>
          <a:bodyPr wrap="square">
            <a:spAutoFit/>
          </a:bodyPr>
          <a:lstStyle/>
          <a:p>
            <a:r>
              <a:rPr lang="fr-BE" sz="1900" b="1" u="sng" dirty="0" smtClean="0"/>
              <a:t>LA DÉCLARATION DE L’IMPÔT DES PERSONNES MORALES</a:t>
            </a:r>
            <a:endParaRPr lang="fr-BE" sz="1900" b="1" u="sng" dirty="0"/>
          </a:p>
        </p:txBody>
      </p:sp>
      <p:sp>
        <p:nvSpPr>
          <p:cNvPr id="4" name="ZoneTexte 3"/>
          <p:cNvSpPr txBox="1"/>
          <p:nvPr/>
        </p:nvSpPr>
        <p:spPr>
          <a:xfrm>
            <a:off x="179512" y="2836967"/>
            <a:ext cx="8784976" cy="1477328"/>
          </a:xfrm>
          <a:prstGeom prst="rect">
            <a:avLst/>
          </a:prstGeom>
          <a:noFill/>
        </p:spPr>
        <p:txBody>
          <a:bodyPr wrap="square" rtlCol="0">
            <a:spAutoFit/>
          </a:bodyPr>
          <a:lstStyle/>
          <a:p>
            <a:pPr marL="285750" indent="-285750">
              <a:buFont typeface="Arial" panose="020B0604020202020204" pitchFamily="34" charset="0"/>
              <a:buChar char="•"/>
            </a:pPr>
            <a:r>
              <a:rPr lang="fr-FR" dirty="0"/>
              <a:t>Comment dois-je rentrer la déclaration à l’impôt des personnes morales </a:t>
            </a:r>
            <a:r>
              <a:rPr lang="fr-FR" dirty="0" smtClean="0"/>
              <a:t>?</a:t>
            </a:r>
          </a:p>
          <a:p>
            <a:pPr marL="285750" indent="-285750">
              <a:buFont typeface="Arial" panose="020B0604020202020204" pitchFamily="34" charset="0"/>
              <a:buChar char="•"/>
            </a:pPr>
            <a:endParaRPr lang="fr-FR" dirty="0"/>
          </a:p>
          <a:p>
            <a:pPr marL="285750" indent="-285750">
              <a:buFont typeface="Wingdings" panose="05000000000000000000" pitchFamily="2" charset="2"/>
              <a:buChar char="à"/>
            </a:pPr>
            <a:r>
              <a:rPr lang="fr-FR" dirty="0" smtClean="0"/>
              <a:t>Vous </a:t>
            </a:r>
            <a:r>
              <a:rPr lang="fr-FR" dirty="0"/>
              <a:t>devez rentrer votre déclaration en ligne, via </a:t>
            </a:r>
            <a:r>
              <a:rPr lang="fr-FR" dirty="0" err="1"/>
              <a:t>Biztax</a:t>
            </a:r>
            <a:r>
              <a:rPr lang="fr-FR" dirty="0"/>
              <a:t>. </a:t>
            </a:r>
            <a:endParaRPr lang="fr-FR" dirty="0" smtClean="0"/>
          </a:p>
          <a:p>
            <a:r>
              <a:rPr lang="fr-FR" dirty="0" smtClean="0">
                <a:hlinkClick r:id="rId3"/>
              </a:rPr>
              <a:t>https://finances.belgium.be/fr/E-services/biztax</a:t>
            </a:r>
            <a:endParaRPr lang="fr-FR" dirty="0"/>
          </a:p>
          <a:p>
            <a:pPr marL="285750" indent="-285750">
              <a:buFont typeface="Arial" panose="020B0604020202020204" pitchFamily="34" charset="0"/>
              <a:buChar char="•"/>
            </a:pPr>
            <a:endParaRPr lang="fr-FR" dirty="0"/>
          </a:p>
        </p:txBody>
      </p:sp>
      <p:pic>
        <p:nvPicPr>
          <p:cNvPr id="2" name="Image 1"/>
          <p:cNvPicPr>
            <a:picLocks noChangeAspect="1"/>
          </p:cNvPicPr>
          <p:nvPr/>
        </p:nvPicPr>
        <p:blipFill rotWithShape="1">
          <a:blip r:embed="rId4"/>
          <a:srcRect l="6631" t="16671" r="5503" b="5226"/>
          <a:stretch/>
        </p:blipFill>
        <p:spPr>
          <a:xfrm>
            <a:off x="3351528" y="3977680"/>
            <a:ext cx="5760641" cy="2880320"/>
          </a:xfrm>
          <a:prstGeom prst="rect">
            <a:avLst/>
          </a:prstGeom>
        </p:spPr>
      </p:pic>
      <p:sp>
        <p:nvSpPr>
          <p:cNvPr id="9" name="Flèche droite 8"/>
          <p:cNvSpPr/>
          <p:nvPr/>
        </p:nvSpPr>
        <p:spPr>
          <a:xfrm>
            <a:off x="3995936" y="5949280"/>
            <a:ext cx="936104" cy="4594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42928751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D52D402-FD57-CE4B-A30E-AF80CE82DB42}"/>
              </a:ext>
            </a:extLst>
          </p:cNvPr>
          <p:cNvSpPr>
            <a:spLocks noGrp="1"/>
          </p:cNvSpPr>
          <p:nvPr>
            <p:ph type="title"/>
          </p:nvPr>
        </p:nvSpPr>
        <p:spPr/>
        <p:txBody>
          <a:bodyPr/>
          <a:lstStyle/>
          <a:p>
            <a:r>
              <a:rPr lang="fr-FR" dirty="0"/>
              <a:t>Proche de vous et à votre service</a:t>
            </a:r>
          </a:p>
        </p:txBody>
      </p:sp>
      <p:pic>
        <p:nvPicPr>
          <p:cNvPr id="4" name="Espace réservé pour une image  4" descr="Une image contenant personne&#10;&#10;Description générée automatiquement">
            <a:extLst>
              <a:ext uri="{FF2B5EF4-FFF2-40B4-BE49-F238E27FC236}">
                <a16:creationId xmlns:a16="http://schemas.microsoft.com/office/drawing/2014/main" id="{38F650FC-46C5-A101-FF03-751448C0251C}"/>
              </a:ext>
            </a:extLst>
          </p:cNvPr>
          <p:cNvPicPr>
            <a:picLocks noGrp="1" noChangeAspect="1"/>
          </p:cNvPicPr>
          <p:nvPr>
            <p:ph idx="1"/>
          </p:nvPr>
        </p:nvPicPr>
        <p:blipFill>
          <a:blip r:embed="rId2"/>
          <a:srcRect l="43" r="43"/>
          <a:stretch>
            <a:fillRect/>
          </a:stretch>
        </p:blipFill>
        <p:spPr>
          <a:xfrm>
            <a:off x="325756" y="1924214"/>
            <a:ext cx="1298327" cy="1299446"/>
          </a:xfrm>
        </p:spPr>
      </p:pic>
      <p:pic>
        <p:nvPicPr>
          <p:cNvPr id="5" name="Image 4">
            <a:extLst>
              <a:ext uri="{FF2B5EF4-FFF2-40B4-BE49-F238E27FC236}">
                <a16:creationId xmlns:a16="http://schemas.microsoft.com/office/drawing/2014/main" id="{F03756F3-A262-2DAE-EF0E-F5FF38F87F81}"/>
              </a:ext>
            </a:extLst>
          </p:cNvPr>
          <p:cNvPicPr>
            <a:picLocks noChangeAspect="1"/>
          </p:cNvPicPr>
          <p:nvPr/>
        </p:nvPicPr>
        <p:blipFill>
          <a:blip r:embed="rId3"/>
          <a:stretch>
            <a:fillRect/>
          </a:stretch>
        </p:blipFill>
        <p:spPr>
          <a:xfrm>
            <a:off x="2087495" y="1924214"/>
            <a:ext cx="1298327" cy="1289786"/>
          </a:xfrm>
          <a:prstGeom prst="rect">
            <a:avLst/>
          </a:prstGeom>
        </p:spPr>
      </p:pic>
      <p:pic>
        <p:nvPicPr>
          <p:cNvPr id="6" name="Image 5">
            <a:extLst>
              <a:ext uri="{FF2B5EF4-FFF2-40B4-BE49-F238E27FC236}">
                <a16:creationId xmlns:a16="http://schemas.microsoft.com/office/drawing/2014/main" id="{276946AA-626D-3F80-2AA7-B44D2C55EF3D}"/>
              </a:ext>
            </a:extLst>
          </p:cNvPr>
          <p:cNvPicPr>
            <a:picLocks noChangeAspect="1"/>
          </p:cNvPicPr>
          <p:nvPr/>
        </p:nvPicPr>
        <p:blipFill>
          <a:blip r:embed="rId4"/>
          <a:stretch>
            <a:fillRect/>
          </a:stretch>
        </p:blipFill>
        <p:spPr>
          <a:xfrm>
            <a:off x="3845679" y="1924214"/>
            <a:ext cx="1284485" cy="1284485"/>
          </a:xfrm>
          <a:prstGeom prst="rect">
            <a:avLst/>
          </a:prstGeom>
        </p:spPr>
      </p:pic>
      <p:pic>
        <p:nvPicPr>
          <p:cNvPr id="7" name="Espace réservé pour une image  3" descr="Une image contenant texte, intérieur, personne, portable&#10;&#10;Description générée automatiquement">
            <a:extLst>
              <a:ext uri="{FF2B5EF4-FFF2-40B4-BE49-F238E27FC236}">
                <a16:creationId xmlns:a16="http://schemas.microsoft.com/office/drawing/2014/main" id="{18800B3A-EED8-A40C-B98E-9050DE198202}"/>
              </a:ext>
            </a:extLst>
          </p:cNvPr>
          <p:cNvPicPr>
            <a:picLocks noChangeAspect="1"/>
          </p:cNvPicPr>
          <p:nvPr/>
        </p:nvPicPr>
        <p:blipFill>
          <a:blip r:embed="rId5"/>
          <a:srcRect l="9722" r="9722"/>
          <a:stretch>
            <a:fillRect/>
          </a:stretch>
        </p:blipFill>
        <p:spPr>
          <a:xfrm>
            <a:off x="5590493" y="1924214"/>
            <a:ext cx="1283594" cy="1284702"/>
          </a:xfrm>
          <a:prstGeom prst="rect">
            <a:avLst/>
          </a:prstGeom>
        </p:spPr>
      </p:pic>
      <p:pic>
        <p:nvPicPr>
          <p:cNvPr id="8" name="Espace réservé pour une image  2" descr="Une image contenant personne, homme, complet&#10;&#10;Description générée automatiquement">
            <a:extLst>
              <a:ext uri="{FF2B5EF4-FFF2-40B4-BE49-F238E27FC236}">
                <a16:creationId xmlns:a16="http://schemas.microsoft.com/office/drawing/2014/main" id="{0CFCD4D1-F007-31A4-0079-506ABBE9460B}"/>
              </a:ext>
            </a:extLst>
          </p:cNvPr>
          <p:cNvPicPr>
            <a:picLocks noChangeAspect="1"/>
          </p:cNvPicPr>
          <p:nvPr/>
        </p:nvPicPr>
        <p:blipFill>
          <a:blip r:embed="rId6"/>
          <a:srcRect l="43" r="43"/>
          <a:stretch>
            <a:fillRect/>
          </a:stretch>
        </p:blipFill>
        <p:spPr>
          <a:xfrm>
            <a:off x="7334199" y="1924432"/>
            <a:ext cx="1283594" cy="1284485"/>
          </a:xfrm>
          <a:prstGeom prst="rect">
            <a:avLst/>
          </a:prstGeom>
        </p:spPr>
      </p:pic>
      <p:sp>
        <p:nvSpPr>
          <p:cNvPr id="10" name="Espace réservé du texte 15">
            <a:extLst>
              <a:ext uri="{FF2B5EF4-FFF2-40B4-BE49-F238E27FC236}">
                <a16:creationId xmlns:a16="http://schemas.microsoft.com/office/drawing/2014/main" id="{983F1C4D-8342-DB4D-906B-69FCED007923}"/>
              </a:ext>
            </a:extLst>
          </p:cNvPr>
          <p:cNvSpPr txBox="1">
            <a:spLocks/>
          </p:cNvSpPr>
          <p:nvPr/>
        </p:nvSpPr>
        <p:spPr>
          <a:xfrm>
            <a:off x="128707" y="3429000"/>
            <a:ext cx="1692422" cy="539382"/>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b="1" i="0" kern="1200">
                <a:solidFill>
                  <a:srgbClr val="552E87"/>
                </a:solidFill>
                <a:latin typeface="Proxima Nova" panose="02000506030000020004"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500" dirty="0">
                <a:solidFill>
                  <a:srgbClr val="1D4E9B"/>
                </a:solidFill>
              </a:rPr>
              <a:t>Dominique</a:t>
            </a:r>
          </a:p>
          <a:p>
            <a:r>
              <a:rPr lang="fr-FR" sz="1500" dirty="0">
                <a:solidFill>
                  <a:srgbClr val="1D4E9B"/>
                </a:solidFill>
              </a:rPr>
              <a:t>Jacoby</a:t>
            </a:r>
          </a:p>
        </p:txBody>
      </p:sp>
      <p:sp>
        <p:nvSpPr>
          <p:cNvPr id="11" name="Espace réservé du texte 15">
            <a:extLst>
              <a:ext uri="{FF2B5EF4-FFF2-40B4-BE49-F238E27FC236}">
                <a16:creationId xmlns:a16="http://schemas.microsoft.com/office/drawing/2014/main" id="{9CAEEF93-76F6-F82C-0718-53BC934447F8}"/>
              </a:ext>
            </a:extLst>
          </p:cNvPr>
          <p:cNvSpPr txBox="1">
            <a:spLocks/>
          </p:cNvSpPr>
          <p:nvPr/>
        </p:nvSpPr>
        <p:spPr>
          <a:xfrm>
            <a:off x="1758714" y="3433008"/>
            <a:ext cx="1955890" cy="6073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500" b="1" dirty="0">
                <a:solidFill>
                  <a:srgbClr val="1D4E9B"/>
                </a:solidFill>
                <a:latin typeface="Proxima Nova" panose="02000506030000020004" pitchFamily="2" charset="0"/>
              </a:rPr>
              <a:t>Michel </a:t>
            </a:r>
          </a:p>
          <a:p>
            <a:pPr marL="0" indent="0" algn="ctr">
              <a:buNone/>
            </a:pPr>
            <a:r>
              <a:rPr lang="fr-FR" sz="1500" b="1" dirty="0" err="1">
                <a:solidFill>
                  <a:srgbClr val="1D4E9B"/>
                </a:solidFill>
                <a:latin typeface="Proxima Nova" panose="02000506030000020004" pitchFamily="2" charset="0"/>
              </a:rPr>
              <a:t>Dokens</a:t>
            </a:r>
            <a:endParaRPr lang="fr-FR" sz="1500" b="1" dirty="0">
              <a:solidFill>
                <a:srgbClr val="1D4E9B"/>
              </a:solidFill>
              <a:latin typeface="Proxima Nova" panose="02000506030000020004" pitchFamily="2" charset="0"/>
            </a:endParaRPr>
          </a:p>
        </p:txBody>
      </p:sp>
      <p:sp>
        <p:nvSpPr>
          <p:cNvPr id="13" name="Espace réservé du texte 18">
            <a:extLst>
              <a:ext uri="{FF2B5EF4-FFF2-40B4-BE49-F238E27FC236}">
                <a16:creationId xmlns:a16="http://schemas.microsoft.com/office/drawing/2014/main" id="{D4F84928-3FD9-A13F-366B-F0A540870CF8}"/>
              </a:ext>
            </a:extLst>
          </p:cNvPr>
          <p:cNvSpPr txBox="1">
            <a:spLocks/>
          </p:cNvSpPr>
          <p:nvPr/>
        </p:nvSpPr>
        <p:spPr>
          <a:xfrm>
            <a:off x="3624405" y="3429850"/>
            <a:ext cx="1748254" cy="6073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500" b="1" dirty="0">
                <a:solidFill>
                  <a:srgbClr val="1D4E9B"/>
                </a:solidFill>
                <a:latin typeface="Proxima Nova" panose="02000506030000020004" pitchFamily="2" charset="0"/>
              </a:rPr>
              <a:t>Florence</a:t>
            </a:r>
          </a:p>
          <a:p>
            <a:pPr marL="0" indent="0" algn="ctr">
              <a:buNone/>
            </a:pPr>
            <a:r>
              <a:rPr lang="fr-FR" sz="1500" b="1" dirty="0">
                <a:solidFill>
                  <a:srgbClr val="1D4E9B"/>
                </a:solidFill>
                <a:latin typeface="Proxima Nova" panose="02000506030000020004" pitchFamily="2" charset="0"/>
              </a:rPr>
              <a:t>Rasseneur</a:t>
            </a:r>
          </a:p>
        </p:txBody>
      </p:sp>
      <p:sp>
        <p:nvSpPr>
          <p:cNvPr id="18" name="Espace réservé du texte 18">
            <a:extLst>
              <a:ext uri="{FF2B5EF4-FFF2-40B4-BE49-F238E27FC236}">
                <a16:creationId xmlns:a16="http://schemas.microsoft.com/office/drawing/2014/main" id="{1DF86A4E-3B91-CBB2-FE69-D2ACEC759C21}"/>
              </a:ext>
            </a:extLst>
          </p:cNvPr>
          <p:cNvSpPr txBox="1">
            <a:spLocks/>
          </p:cNvSpPr>
          <p:nvPr/>
        </p:nvSpPr>
        <p:spPr>
          <a:xfrm>
            <a:off x="5401626" y="3429001"/>
            <a:ext cx="1748254" cy="6073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500" b="1" dirty="0">
                <a:solidFill>
                  <a:srgbClr val="1D4E9B"/>
                </a:solidFill>
                <a:latin typeface="Proxima Nova" panose="02000506030000020004" pitchFamily="2" charset="0"/>
              </a:rPr>
              <a:t>Patrick</a:t>
            </a:r>
          </a:p>
          <a:p>
            <a:pPr marL="0" indent="0" algn="ctr">
              <a:buNone/>
            </a:pPr>
            <a:r>
              <a:rPr lang="fr-FR" sz="1500" b="1" dirty="0" err="1">
                <a:solidFill>
                  <a:srgbClr val="1D4E9B"/>
                </a:solidFill>
                <a:latin typeface="Proxima Nova" panose="02000506030000020004" pitchFamily="2" charset="0"/>
              </a:rPr>
              <a:t>Delbecque</a:t>
            </a:r>
            <a:endParaRPr lang="fr-FR" sz="1500" b="1" dirty="0">
              <a:solidFill>
                <a:srgbClr val="1D4E9B"/>
              </a:solidFill>
              <a:latin typeface="Proxima Nova" panose="02000506030000020004" pitchFamily="2" charset="0"/>
            </a:endParaRPr>
          </a:p>
        </p:txBody>
      </p:sp>
      <p:sp>
        <p:nvSpPr>
          <p:cNvPr id="19" name="Espace réservé du texte 18">
            <a:extLst>
              <a:ext uri="{FF2B5EF4-FFF2-40B4-BE49-F238E27FC236}">
                <a16:creationId xmlns:a16="http://schemas.microsoft.com/office/drawing/2014/main" id="{98EAF974-9CB8-9D39-A3C0-F9C768AA3F8E}"/>
              </a:ext>
            </a:extLst>
          </p:cNvPr>
          <p:cNvSpPr txBox="1">
            <a:spLocks/>
          </p:cNvSpPr>
          <p:nvPr/>
        </p:nvSpPr>
        <p:spPr>
          <a:xfrm>
            <a:off x="7106404" y="3429850"/>
            <a:ext cx="1748254" cy="6073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500" b="1" dirty="0">
                <a:solidFill>
                  <a:srgbClr val="1D4E9B"/>
                </a:solidFill>
                <a:latin typeface="Proxima Nova" panose="02000506030000020004" pitchFamily="2" charset="0"/>
              </a:rPr>
              <a:t>Vincent</a:t>
            </a:r>
          </a:p>
          <a:p>
            <a:pPr marL="0" indent="0" algn="ctr">
              <a:buNone/>
            </a:pPr>
            <a:r>
              <a:rPr lang="fr-FR" sz="1500" b="1" dirty="0">
                <a:solidFill>
                  <a:srgbClr val="1D4E9B"/>
                </a:solidFill>
                <a:latin typeface="Proxima Nova" panose="02000506030000020004" pitchFamily="2" charset="0"/>
              </a:rPr>
              <a:t>Van Gucht</a:t>
            </a:r>
          </a:p>
        </p:txBody>
      </p:sp>
      <p:sp>
        <p:nvSpPr>
          <p:cNvPr id="26" name="Espace réservé du texte 14">
            <a:extLst>
              <a:ext uri="{FF2B5EF4-FFF2-40B4-BE49-F238E27FC236}">
                <a16:creationId xmlns:a16="http://schemas.microsoft.com/office/drawing/2014/main" id="{82D94033-2E45-30BD-3324-320D9D6311FE}"/>
              </a:ext>
            </a:extLst>
          </p:cNvPr>
          <p:cNvSpPr txBox="1">
            <a:spLocks/>
          </p:cNvSpPr>
          <p:nvPr/>
        </p:nvSpPr>
        <p:spPr>
          <a:xfrm>
            <a:off x="1758714" y="4349207"/>
            <a:ext cx="1955890" cy="7119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900" dirty="0">
                <a:latin typeface="Proxima Nova Light" panose="02000506030000020004" pitchFamily="2" charset="0"/>
              </a:rPr>
              <a:t>Commercial &amp; </a:t>
            </a:r>
            <a:r>
              <a:rPr lang="fr-FR" sz="900" dirty="0" err="1">
                <a:latin typeface="Proxima Nova Light" panose="02000506030000020004" pitchFamily="2" charset="0"/>
              </a:rPr>
              <a:t>Technical</a:t>
            </a:r>
            <a:r>
              <a:rPr lang="fr-FR" sz="900" dirty="0">
                <a:latin typeface="Proxima Nova Light" panose="02000506030000020004" pitchFamily="2" charset="0"/>
              </a:rPr>
              <a:t> </a:t>
            </a:r>
            <a:r>
              <a:rPr lang="fr-FR" sz="900" dirty="0" err="1">
                <a:latin typeface="Proxima Nova Light" panose="02000506030000020004" pitchFamily="2" charset="0"/>
              </a:rPr>
              <a:t>Director</a:t>
            </a:r>
            <a:r>
              <a:rPr lang="fr-FR" sz="900" dirty="0">
                <a:latin typeface="Proxima Nova Light" panose="02000506030000020004" pitchFamily="2" charset="0"/>
              </a:rPr>
              <a:t> - Wallonie</a:t>
            </a:r>
          </a:p>
          <a:p>
            <a:pPr marL="0" indent="0" algn="ctr">
              <a:buNone/>
            </a:pPr>
            <a:r>
              <a:rPr lang="fr-FR" sz="900" dirty="0">
                <a:latin typeface="Proxima Nova Light" panose="02000506030000020004" pitchFamily="2" charset="0"/>
                <a:hlinkClick r:id="rId7"/>
              </a:rPr>
              <a:t>m.dokens@adesio-assurances.be</a:t>
            </a:r>
            <a:r>
              <a:rPr lang="fr-FR" sz="900" dirty="0">
                <a:latin typeface="Proxima Nova Light" panose="02000506030000020004" pitchFamily="2" charset="0"/>
              </a:rPr>
              <a:t> </a:t>
            </a:r>
          </a:p>
          <a:p>
            <a:pPr marL="0" indent="0" algn="ctr">
              <a:buNone/>
            </a:pPr>
            <a:r>
              <a:rPr lang="fr-FR" sz="900" dirty="0">
                <a:latin typeface="Proxima Nova Light" panose="02000506030000020004" pitchFamily="2" charset="0"/>
              </a:rPr>
              <a:t>0477/66.59.07.</a:t>
            </a:r>
          </a:p>
        </p:txBody>
      </p:sp>
      <p:sp>
        <p:nvSpPr>
          <p:cNvPr id="27" name="Espace réservé du texte 17">
            <a:extLst>
              <a:ext uri="{FF2B5EF4-FFF2-40B4-BE49-F238E27FC236}">
                <a16:creationId xmlns:a16="http://schemas.microsoft.com/office/drawing/2014/main" id="{18CA0CF8-EFCB-5398-2FCE-9B00FC2C254E}"/>
              </a:ext>
            </a:extLst>
          </p:cNvPr>
          <p:cNvSpPr txBox="1">
            <a:spLocks/>
          </p:cNvSpPr>
          <p:nvPr/>
        </p:nvSpPr>
        <p:spPr>
          <a:xfrm>
            <a:off x="3611435" y="4349207"/>
            <a:ext cx="1955890" cy="7119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900" dirty="0" err="1">
                <a:latin typeface="Proxima Nova Light" panose="02000506030000020004" pitchFamily="2" charset="0"/>
              </a:rPr>
              <a:t>Account</a:t>
            </a:r>
            <a:r>
              <a:rPr lang="fr-FR" sz="900" dirty="0">
                <a:latin typeface="Proxima Nova Light" panose="02000506030000020004" pitchFamily="2" charset="0"/>
              </a:rPr>
              <a:t> Manager</a:t>
            </a:r>
          </a:p>
          <a:p>
            <a:pPr marL="0" indent="0" algn="ctr">
              <a:buNone/>
            </a:pPr>
            <a:r>
              <a:rPr lang="fr-BE" sz="900" dirty="0">
                <a:latin typeface="Proxima Nova Light" panose="02000506030000020004" pitchFamily="2" charset="0"/>
                <a:hlinkClick r:id="rId8"/>
              </a:rPr>
              <a:t>f.rasseneur@adesio-assurances.be</a:t>
            </a:r>
            <a:r>
              <a:rPr lang="fr-BE" sz="900" dirty="0">
                <a:latin typeface="Proxima Nova Light" panose="02000506030000020004" pitchFamily="2" charset="0"/>
              </a:rPr>
              <a:t> </a:t>
            </a:r>
          </a:p>
          <a:p>
            <a:pPr marL="0" indent="0" algn="ctr">
              <a:buNone/>
            </a:pPr>
            <a:r>
              <a:rPr lang="fr-FR" sz="900" dirty="0">
                <a:latin typeface="Proxima Nova Light" panose="02000506030000020004" pitchFamily="2" charset="0"/>
              </a:rPr>
              <a:t>0486/06.95.57.</a:t>
            </a:r>
          </a:p>
        </p:txBody>
      </p:sp>
      <p:sp>
        <p:nvSpPr>
          <p:cNvPr id="28" name="Espace réservé du texte 20">
            <a:extLst>
              <a:ext uri="{FF2B5EF4-FFF2-40B4-BE49-F238E27FC236}">
                <a16:creationId xmlns:a16="http://schemas.microsoft.com/office/drawing/2014/main" id="{E9DE399B-FA03-F56F-67F8-2BAC3BEE4A8B}"/>
              </a:ext>
            </a:extLst>
          </p:cNvPr>
          <p:cNvSpPr txBox="1">
            <a:spLocks/>
          </p:cNvSpPr>
          <p:nvPr/>
        </p:nvSpPr>
        <p:spPr>
          <a:xfrm>
            <a:off x="5408568" y="4347970"/>
            <a:ext cx="1955890" cy="7119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900" dirty="0" err="1">
                <a:latin typeface="Proxima Nova Light" panose="02000506030000020004" pitchFamily="2" charset="0"/>
              </a:rPr>
              <a:t>Account</a:t>
            </a:r>
            <a:r>
              <a:rPr lang="fr-FR" sz="900" dirty="0">
                <a:latin typeface="Proxima Nova Light" panose="02000506030000020004" pitchFamily="2" charset="0"/>
              </a:rPr>
              <a:t> Manager</a:t>
            </a:r>
          </a:p>
          <a:p>
            <a:pPr marL="0" indent="0" algn="ctr">
              <a:buNone/>
            </a:pPr>
            <a:r>
              <a:rPr lang="fr-FR" sz="900" dirty="0">
                <a:latin typeface="Proxima Nova Light" panose="02000506030000020004" pitchFamily="2" charset="0"/>
                <a:hlinkClick r:id="rId9"/>
              </a:rPr>
              <a:t>p.delbecque@adesio-assurances.be</a:t>
            </a:r>
            <a:r>
              <a:rPr lang="fr-FR" sz="900" dirty="0">
                <a:latin typeface="Proxima Nova Light" panose="02000506030000020004" pitchFamily="2" charset="0"/>
              </a:rPr>
              <a:t> </a:t>
            </a:r>
          </a:p>
          <a:p>
            <a:pPr marL="0" indent="0" algn="ctr">
              <a:buNone/>
            </a:pPr>
            <a:r>
              <a:rPr lang="fr-FR" sz="900" dirty="0">
                <a:latin typeface="Proxima Nova Light" panose="02000506030000020004" pitchFamily="2" charset="0"/>
              </a:rPr>
              <a:t>0471/06.70.80.</a:t>
            </a:r>
          </a:p>
        </p:txBody>
      </p:sp>
      <p:sp>
        <p:nvSpPr>
          <p:cNvPr id="29" name="Espace réservé du texte 14">
            <a:extLst>
              <a:ext uri="{FF2B5EF4-FFF2-40B4-BE49-F238E27FC236}">
                <a16:creationId xmlns:a16="http://schemas.microsoft.com/office/drawing/2014/main" id="{7EC3E5D5-D9E8-7E8A-9438-4DA1AB61A780}"/>
              </a:ext>
            </a:extLst>
          </p:cNvPr>
          <p:cNvSpPr txBox="1">
            <a:spLocks/>
          </p:cNvSpPr>
          <p:nvPr/>
        </p:nvSpPr>
        <p:spPr>
          <a:xfrm>
            <a:off x="142674" y="4353149"/>
            <a:ext cx="1955890" cy="711938"/>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600" b="0" i="0" kern="1200">
                <a:solidFill>
                  <a:schemeClr val="tx1"/>
                </a:solidFill>
                <a:latin typeface="Proxima Nova Light" panose="02000506030000020004"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900" dirty="0"/>
              <a:t>Commercial </a:t>
            </a:r>
            <a:r>
              <a:rPr lang="fr-FR" sz="900" dirty="0" err="1"/>
              <a:t>Director</a:t>
            </a:r>
            <a:r>
              <a:rPr lang="fr-FR" sz="900" dirty="0"/>
              <a:t> </a:t>
            </a:r>
          </a:p>
          <a:p>
            <a:r>
              <a:rPr lang="fr-FR" sz="900" dirty="0">
                <a:hlinkClick r:id="rId10"/>
              </a:rPr>
              <a:t>d.jacoby@ci-assurances.be</a:t>
            </a:r>
            <a:endParaRPr lang="fr-FR" sz="900" dirty="0"/>
          </a:p>
          <a:p>
            <a:r>
              <a:rPr lang="fr-FR" sz="900" dirty="0"/>
              <a:t>0474/49.94.06.</a:t>
            </a:r>
          </a:p>
        </p:txBody>
      </p:sp>
      <p:sp>
        <p:nvSpPr>
          <p:cNvPr id="30" name="Espace réservé du texte 23">
            <a:extLst>
              <a:ext uri="{FF2B5EF4-FFF2-40B4-BE49-F238E27FC236}">
                <a16:creationId xmlns:a16="http://schemas.microsoft.com/office/drawing/2014/main" id="{D9B68AB8-5B9B-9A7A-8D4B-08728C948696}"/>
              </a:ext>
            </a:extLst>
          </p:cNvPr>
          <p:cNvSpPr txBox="1">
            <a:spLocks/>
          </p:cNvSpPr>
          <p:nvPr/>
        </p:nvSpPr>
        <p:spPr>
          <a:xfrm>
            <a:off x="7185738" y="4346732"/>
            <a:ext cx="1955890" cy="7107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900" dirty="0" err="1">
                <a:latin typeface="Proxima Nova Light" panose="02000506030000020004" pitchFamily="2" charset="0"/>
              </a:rPr>
              <a:t>Account</a:t>
            </a:r>
            <a:r>
              <a:rPr lang="fr-FR" sz="900" dirty="0">
                <a:latin typeface="Proxima Nova Light" panose="02000506030000020004" pitchFamily="2" charset="0"/>
              </a:rPr>
              <a:t> Manager</a:t>
            </a:r>
          </a:p>
          <a:p>
            <a:pPr marL="0" indent="0" algn="ctr">
              <a:buNone/>
            </a:pPr>
            <a:r>
              <a:rPr lang="fr-FR" sz="900" dirty="0">
                <a:latin typeface="Proxima Nova Light" panose="02000506030000020004" pitchFamily="2" charset="0"/>
                <a:hlinkClick r:id="rId11"/>
              </a:rPr>
              <a:t>v.vangucht@ci-assurances.be</a:t>
            </a:r>
            <a:r>
              <a:rPr lang="fr-FR" sz="900" dirty="0">
                <a:latin typeface="Proxima Nova Light" panose="02000506030000020004" pitchFamily="2" charset="0"/>
              </a:rPr>
              <a:t> </a:t>
            </a:r>
          </a:p>
          <a:p>
            <a:pPr marL="0" indent="0" algn="ctr">
              <a:buNone/>
            </a:pPr>
            <a:r>
              <a:rPr lang="fr-FR" sz="900" dirty="0">
                <a:latin typeface="Proxima Nova Light" panose="02000506030000020004" pitchFamily="2" charset="0"/>
              </a:rPr>
              <a:t>0477/99.76.34.</a:t>
            </a:r>
          </a:p>
        </p:txBody>
      </p:sp>
    </p:spTree>
    <p:extLst>
      <p:ext uri="{BB962C8B-B14F-4D97-AF65-F5344CB8AC3E}">
        <p14:creationId xmlns:p14="http://schemas.microsoft.com/office/powerpoint/2010/main" val="23400293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B7FCFC4F-0CC0-42F6-9F8B-A144D7558766}" type="slidenum">
              <a:rPr lang="fr-FR" smtClean="0"/>
              <a:pPr/>
              <a:t>60</a:t>
            </a:fld>
            <a:endParaRPr lang="fr-FR" dirty="0"/>
          </a:p>
        </p:txBody>
      </p:sp>
      <p:sp>
        <p:nvSpPr>
          <p:cNvPr id="5" name="Titre 1"/>
          <p:cNvSpPr txBox="1">
            <a:spLocks/>
          </p:cNvSpPr>
          <p:nvPr/>
        </p:nvSpPr>
        <p:spPr>
          <a:xfrm>
            <a:off x="2192542" y="903827"/>
            <a:ext cx="6051866" cy="1224136"/>
          </a:xfrm>
          <a:prstGeom prst="rect">
            <a:avLst/>
          </a:prstGeom>
          <a:solidFill>
            <a:srgbClr val="FFC000"/>
          </a:solidFill>
        </p:spPr>
        <p:txBody>
          <a:bodyPr>
            <a:normAutofit fontScale="90000" lnSpcReduction="10000"/>
          </a:bodyPr>
          <a:lstStyle>
            <a:lvl1pPr algn="l" defTabSz="914400" rtl="0" eaLnBrk="1" latinLnBrk="0" hangingPunct="1">
              <a:spcBef>
                <a:spcPct val="0"/>
              </a:spcBef>
              <a:buNone/>
              <a:defRPr sz="4000" kern="1200" spc="-100" baseline="0">
                <a:solidFill>
                  <a:schemeClr val="tx2"/>
                </a:solidFill>
                <a:latin typeface="Constantia" panose="02030602050306030303" pitchFamily="18" charset="0"/>
                <a:ea typeface="+mj-ea"/>
                <a:cs typeface="+mj-cs"/>
              </a:defRPr>
            </a:lvl1pPr>
          </a:lstStyle>
          <a:p>
            <a:pPr algn="ctr"/>
            <a:r>
              <a:rPr lang="fr-BE" sz="2200" b="1" dirty="0" smtClean="0"/>
              <a:t>Formation SAGEP</a:t>
            </a:r>
            <a:br>
              <a:rPr lang="fr-BE" sz="2200" b="1" dirty="0" smtClean="0"/>
            </a:br>
            <a:r>
              <a:rPr lang="fr-BE" sz="3200" b="1" dirty="0" smtClean="0">
                <a:solidFill>
                  <a:srgbClr val="002060"/>
                </a:solidFill>
              </a:rPr>
              <a:t>ASBL</a:t>
            </a:r>
            <a:br>
              <a:rPr lang="fr-BE" sz="3200" b="1" dirty="0" smtClean="0">
                <a:solidFill>
                  <a:srgbClr val="002060"/>
                </a:solidFill>
              </a:rPr>
            </a:br>
            <a:r>
              <a:rPr lang="fr-BE" sz="2000" b="1" dirty="0" smtClean="0">
                <a:solidFill>
                  <a:srgbClr val="002060"/>
                </a:solidFill>
              </a:rPr>
              <a:t>15</a:t>
            </a:r>
            <a:r>
              <a:rPr lang="fr-BE" sz="3200" b="1" dirty="0" smtClean="0">
                <a:solidFill>
                  <a:srgbClr val="002060"/>
                </a:solidFill>
              </a:rPr>
              <a:t>  </a:t>
            </a:r>
            <a:r>
              <a:rPr lang="fr-BE" sz="2000" b="1" dirty="0" smtClean="0">
                <a:solidFill>
                  <a:srgbClr val="002060"/>
                </a:solidFill>
                <a:latin typeface="Times New Roman" panose="02020603050405020304" pitchFamily="18" charset="0"/>
                <a:cs typeface="Times New Roman" panose="02020603050405020304" pitchFamily="18" charset="0"/>
              </a:rPr>
              <a:t>mai   2023</a:t>
            </a:r>
            <a:endParaRPr lang="fr-FR" sz="2000" b="1" dirty="0">
              <a:solidFill>
                <a:srgbClr val="002060"/>
              </a:solidFill>
              <a:latin typeface="Times New Roman" panose="02020603050405020304" pitchFamily="18" charset="0"/>
              <a:cs typeface="Times New Roman" panose="02020603050405020304" pitchFamily="18" charset="0"/>
            </a:endParaRPr>
          </a:p>
        </p:txBody>
      </p:sp>
      <p:sp>
        <p:nvSpPr>
          <p:cNvPr id="6" name="ZoneTexte 5"/>
          <p:cNvSpPr txBox="1"/>
          <p:nvPr/>
        </p:nvSpPr>
        <p:spPr>
          <a:xfrm>
            <a:off x="1112422" y="2636912"/>
            <a:ext cx="7131986" cy="400110"/>
          </a:xfrm>
          <a:prstGeom prst="rect">
            <a:avLst/>
          </a:prstGeom>
          <a:solidFill>
            <a:schemeClr val="bg1"/>
          </a:solidFill>
        </p:spPr>
        <p:txBody>
          <a:bodyPr wrap="square" rtlCol="0">
            <a:spAutoFit/>
          </a:bodyPr>
          <a:lstStyle/>
          <a:p>
            <a:pPr algn="ctr"/>
            <a:endParaRPr lang="fr-BE" sz="2000" b="1" i="1" dirty="0">
              <a:solidFill>
                <a:srgbClr val="002060"/>
              </a:solidFill>
              <a:effectLst>
                <a:outerShdw blurRad="38100" dist="38100" dir="2700000" algn="tl">
                  <a:srgbClr val="000000">
                    <a:alpha val="43137"/>
                  </a:srgbClr>
                </a:outerShdw>
              </a:effectLst>
              <a:latin typeface="Times" pitchFamily="18" charset="0"/>
            </a:endParaRPr>
          </a:p>
        </p:txBody>
      </p:sp>
      <p:pic>
        <p:nvPicPr>
          <p:cNvPr id="7" name="Picture 3" descr="C:\$DATA05 EVECHE\1 MAILS-REUNIONS-RAPPORTS\2014 12 08 Formation SAGEP\Base\EVECHE_LOGO_FIN_2007_redimensionner_redimensionn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37" y="747881"/>
            <a:ext cx="2171299" cy="153602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79512" y="2296366"/>
            <a:ext cx="8784976" cy="384721"/>
          </a:xfrm>
          <a:prstGeom prst="rect">
            <a:avLst/>
          </a:prstGeom>
          <a:solidFill>
            <a:srgbClr val="CC66FF"/>
          </a:solidFill>
        </p:spPr>
        <p:txBody>
          <a:bodyPr wrap="square">
            <a:spAutoFit/>
          </a:bodyPr>
          <a:lstStyle/>
          <a:p>
            <a:r>
              <a:rPr lang="fr-BE" sz="1900" b="1" u="sng" dirty="0" smtClean="0"/>
              <a:t>LA DÉCLARATION DE L’IMPÔT DES PERSONNES MORALES</a:t>
            </a:r>
            <a:endParaRPr lang="fr-BE" sz="1900" b="1" u="sng" dirty="0"/>
          </a:p>
        </p:txBody>
      </p:sp>
      <p:sp>
        <p:nvSpPr>
          <p:cNvPr id="4" name="ZoneTexte 3"/>
          <p:cNvSpPr txBox="1"/>
          <p:nvPr/>
        </p:nvSpPr>
        <p:spPr>
          <a:xfrm>
            <a:off x="179512" y="2836967"/>
            <a:ext cx="8784976" cy="1200329"/>
          </a:xfrm>
          <a:prstGeom prst="rect">
            <a:avLst/>
          </a:prstGeom>
          <a:noFill/>
        </p:spPr>
        <p:txBody>
          <a:bodyPr wrap="square" rtlCol="0">
            <a:spAutoFit/>
          </a:bodyPr>
          <a:lstStyle/>
          <a:p>
            <a:pPr marL="285750" indent="-285750">
              <a:buFont typeface="Arial" panose="020B0604020202020204" pitchFamily="34" charset="0"/>
              <a:buChar char="•"/>
            </a:pPr>
            <a:r>
              <a:rPr lang="fr-FR" dirty="0"/>
              <a:t>Comment dois-je rentrer la déclaration à l’impôt des personnes morales </a:t>
            </a:r>
            <a:r>
              <a:rPr lang="fr-FR" dirty="0" smtClean="0"/>
              <a:t>?</a:t>
            </a:r>
          </a:p>
          <a:p>
            <a:pPr marL="285750" indent="-285750">
              <a:buFont typeface="Arial" panose="020B0604020202020204" pitchFamily="34" charset="0"/>
              <a:buChar char="•"/>
            </a:pPr>
            <a:endParaRPr lang="fr-FR" dirty="0"/>
          </a:p>
          <a:p>
            <a:r>
              <a:rPr lang="fr-FR" dirty="0" smtClean="0"/>
              <a:t>1/ S’identifier via </a:t>
            </a:r>
            <a:r>
              <a:rPr lang="fr-FR" dirty="0" err="1" smtClean="0"/>
              <a:t>Itsme</a:t>
            </a:r>
            <a:r>
              <a:rPr lang="fr-FR" dirty="0" smtClean="0"/>
              <a:t> ou lecteur de carte d’identité</a:t>
            </a:r>
          </a:p>
          <a:p>
            <a:r>
              <a:rPr lang="fr-FR" dirty="0" smtClean="0"/>
              <a:t>2/ Sélectionner l’identification « au nom d’une entreprise »</a:t>
            </a:r>
            <a:endParaRPr lang="fr-FR" dirty="0"/>
          </a:p>
        </p:txBody>
      </p:sp>
      <p:pic>
        <p:nvPicPr>
          <p:cNvPr id="10" name="Image 9"/>
          <p:cNvPicPr>
            <a:picLocks noChangeAspect="1"/>
          </p:cNvPicPr>
          <p:nvPr/>
        </p:nvPicPr>
        <p:blipFill rotWithShape="1">
          <a:blip r:embed="rId3"/>
          <a:srcRect l="10737" t="20690" r="7841" b="42725"/>
          <a:stretch/>
        </p:blipFill>
        <p:spPr>
          <a:xfrm>
            <a:off x="1942111" y="4293096"/>
            <a:ext cx="6552728" cy="1656184"/>
          </a:xfrm>
          <a:prstGeom prst="rect">
            <a:avLst/>
          </a:prstGeom>
        </p:spPr>
      </p:pic>
      <p:sp>
        <p:nvSpPr>
          <p:cNvPr id="9" name="Flèche droite 8"/>
          <p:cNvSpPr/>
          <p:nvPr/>
        </p:nvSpPr>
        <p:spPr>
          <a:xfrm>
            <a:off x="1112147" y="5301208"/>
            <a:ext cx="936104" cy="4594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375062561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B7FCFC4F-0CC0-42F6-9F8B-A144D7558766}" type="slidenum">
              <a:rPr lang="fr-FR" smtClean="0"/>
              <a:pPr/>
              <a:t>61</a:t>
            </a:fld>
            <a:endParaRPr lang="fr-FR" dirty="0"/>
          </a:p>
        </p:txBody>
      </p:sp>
      <p:sp>
        <p:nvSpPr>
          <p:cNvPr id="5" name="Titre 1"/>
          <p:cNvSpPr txBox="1">
            <a:spLocks/>
          </p:cNvSpPr>
          <p:nvPr/>
        </p:nvSpPr>
        <p:spPr>
          <a:xfrm>
            <a:off x="2192542" y="903827"/>
            <a:ext cx="6051866" cy="1224136"/>
          </a:xfrm>
          <a:prstGeom prst="rect">
            <a:avLst/>
          </a:prstGeom>
          <a:solidFill>
            <a:srgbClr val="FFC000"/>
          </a:solidFill>
        </p:spPr>
        <p:txBody>
          <a:bodyPr>
            <a:normAutofit fontScale="90000" lnSpcReduction="10000"/>
          </a:bodyPr>
          <a:lstStyle>
            <a:lvl1pPr algn="l" defTabSz="914400" rtl="0" eaLnBrk="1" latinLnBrk="0" hangingPunct="1">
              <a:spcBef>
                <a:spcPct val="0"/>
              </a:spcBef>
              <a:buNone/>
              <a:defRPr sz="4000" kern="1200" spc="-100" baseline="0">
                <a:solidFill>
                  <a:schemeClr val="tx2"/>
                </a:solidFill>
                <a:latin typeface="Constantia" panose="02030602050306030303" pitchFamily="18" charset="0"/>
                <a:ea typeface="+mj-ea"/>
                <a:cs typeface="+mj-cs"/>
              </a:defRPr>
            </a:lvl1pPr>
          </a:lstStyle>
          <a:p>
            <a:pPr algn="ctr"/>
            <a:r>
              <a:rPr lang="fr-BE" sz="2200" b="1" dirty="0" smtClean="0"/>
              <a:t>Formation SAGEP</a:t>
            </a:r>
            <a:br>
              <a:rPr lang="fr-BE" sz="2200" b="1" dirty="0" smtClean="0"/>
            </a:br>
            <a:r>
              <a:rPr lang="fr-BE" sz="3200" b="1" dirty="0" smtClean="0">
                <a:solidFill>
                  <a:srgbClr val="002060"/>
                </a:solidFill>
              </a:rPr>
              <a:t>ASBL</a:t>
            </a:r>
            <a:br>
              <a:rPr lang="fr-BE" sz="3200" b="1" dirty="0" smtClean="0">
                <a:solidFill>
                  <a:srgbClr val="002060"/>
                </a:solidFill>
              </a:rPr>
            </a:br>
            <a:r>
              <a:rPr lang="fr-BE" sz="2000" b="1" dirty="0" smtClean="0">
                <a:solidFill>
                  <a:srgbClr val="002060"/>
                </a:solidFill>
              </a:rPr>
              <a:t>15</a:t>
            </a:r>
            <a:r>
              <a:rPr lang="fr-BE" sz="3200" b="1" dirty="0" smtClean="0">
                <a:solidFill>
                  <a:srgbClr val="002060"/>
                </a:solidFill>
              </a:rPr>
              <a:t>  </a:t>
            </a:r>
            <a:r>
              <a:rPr lang="fr-BE" sz="2000" b="1" dirty="0" smtClean="0">
                <a:solidFill>
                  <a:srgbClr val="002060"/>
                </a:solidFill>
                <a:latin typeface="Times New Roman" panose="02020603050405020304" pitchFamily="18" charset="0"/>
                <a:cs typeface="Times New Roman" panose="02020603050405020304" pitchFamily="18" charset="0"/>
              </a:rPr>
              <a:t>mai   2023</a:t>
            </a:r>
            <a:endParaRPr lang="fr-FR" sz="2000" b="1" dirty="0">
              <a:solidFill>
                <a:srgbClr val="002060"/>
              </a:solidFill>
              <a:latin typeface="Times New Roman" panose="02020603050405020304" pitchFamily="18" charset="0"/>
              <a:cs typeface="Times New Roman" panose="02020603050405020304" pitchFamily="18" charset="0"/>
            </a:endParaRPr>
          </a:p>
        </p:txBody>
      </p:sp>
      <p:sp>
        <p:nvSpPr>
          <p:cNvPr id="6" name="ZoneTexte 5"/>
          <p:cNvSpPr txBox="1"/>
          <p:nvPr/>
        </p:nvSpPr>
        <p:spPr>
          <a:xfrm>
            <a:off x="1112422" y="2636912"/>
            <a:ext cx="7131986" cy="400110"/>
          </a:xfrm>
          <a:prstGeom prst="rect">
            <a:avLst/>
          </a:prstGeom>
          <a:solidFill>
            <a:schemeClr val="bg1"/>
          </a:solidFill>
        </p:spPr>
        <p:txBody>
          <a:bodyPr wrap="square" rtlCol="0">
            <a:spAutoFit/>
          </a:bodyPr>
          <a:lstStyle/>
          <a:p>
            <a:pPr algn="ctr"/>
            <a:endParaRPr lang="fr-BE" sz="2000" b="1" i="1" dirty="0">
              <a:solidFill>
                <a:srgbClr val="002060"/>
              </a:solidFill>
              <a:effectLst>
                <a:outerShdw blurRad="38100" dist="38100" dir="2700000" algn="tl">
                  <a:srgbClr val="000000">
                    <a:alpha val="43137"/>
                  </a:srgbClr>
                </a:outerShdw>
              </a:effectLst>
              <a:latin typeface="Times" pitchFamily="18" charset="0"/>
            </a:endParaRPr>
          </a:p>
        </p:txBody>
      </p:sp>
      <p:pic>
        <p:nvPicPr>
          <p:cNvPr id="7" name="Picture 3" descr="C:\$DATA05 EVECHE\1 MAILS-REUNIONS-RAPPORTS\2014 12 08 Formation SAGEP\Base\EVECHE_LOGO_FIN_2007_redimensionner_redimensionn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37" y="747881"/>
            <a:ext cx="2171299" cy="153602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79512" y="2296366"/>
            <a:ext cx="8784976" cy="384721"/>
          </a:xfrm>
          <a:prstGeom prst="rect">
            <a:avLst/>
          </a:prstGeom>
          <a:solidFill>
            <a:srgbClr val="CC66FF"/>
          </a:solidFill>
        </p:spPr>
        <p:txBody>
          <a:bodyPr wrap="square">
            <a:spAutoFit/>
          </a:bodyPr>
          <a:lstStyle/>
          <a:p>
            <a:r>
              <a:rPr lang="fr-BE" sz="1900" b="1" u="sng" dirty="0" smtClean="0"/>
              <a:t>LA DÉCLARATION DE L’IMPÔT DES PERSONNES MORALES</a:t>
            </a:r>
            <a:endParaRPr lang="fr-BE" sz="1900" b="1" u="sng" dirty="0"/>
          </a:p>
        </p:txBody>
      </p:sp>
      <p:sp>
        <p:nvSpPr>
          <p:cNvPr id="4" name="ZoneTexte 3"/>
          <p:cNvSpPr txBox="1"/>
          <p:nvPr/>
        </p:nvSpPr>
        <p:spPr>
          <a:xfrm>
            <a:off x="179512" y="2836967"/>
            <a:ext cx="8784976" cy="1754326"/>
          </a:xfrm>
          <a:prstGeom prst="rect">
            <a:avLst/>
          </a:prstGeom>
          <a:noFill/>
        </p:spPr>
        <p:txBody>
          <a:bodyPr wrap="square" rtlCol="0">
            <a:spAutoFit/>
          </a:bodyPr>
          <a:lstStyle/>
          <a:p>
            <a:pPr marL="285750" indent="-285750">
              <a:buFont typeface="Arial" panose="020B0604020202020204" pitchFamily="34" charset="0"/>
              <a:buChar char="•"/>
            </a:pPr>
            <a:r>
              <a:rPr lang="fr-FR" dirty="0"/>
              <a:t>Comment dois-je rentrer la déclaration à l’impôt des personnes morales </a:t>
            </a:r>
            <a:r>
              <a:rPr lang="fr-FR" dirty="0" smtClean="0"/>
              <a:t>?</a:t>
            </a:r>
          </a:p>
          <a:p>
            <a:pPr marL="285750" indent="-285750">
              <a:buFont typeface="Arial" panose="020B0604020202020204" pitchFamily="34" charset="0"/>
              <a:buChar char="•"/>
            </a:pPr>
            <a:endParaRPr lang="fr-FR" dirty="0"/>
          </a:p>
          <a:p>
            <a:r>
              <a:rPr lang="fr-FR" dirty="0" smtClean="0"/>
              <a:t>3/ Dans le menu déroulant, choisir l’entité pour laquelle vous allez entrer la déclaration et cliquez sur « OK »</a:t>
            </a:r>
          </a:p>
          <a:p>
            <a:r>
              <a:rPr lang="fr-FR" dirty="0" smtClean="0"/>
              <a:t>4/ Sélectionnez ensuite « Déclarer pour votre entreprise » et cliquez sur « Choisir ce rôle »</a:t>
            </a:r>
            <a:endParaRPr lang="fr-FR" dirty="0"/>
          </a:p>
        </p:txBody>
      </p:sp>
      <p:pic>
        <p:nvPicPr>
          <p:cNvPr id="2" name="Image 1"/>
          <p:cNvPicPr>
            <a:picLocks noChangeAspect="1"/>
          </p:cNvPicPr>
          <p:nvPr/>
        </p:nvPicPr>
        <p:blipFill rotWithShape="1">
          <a:blip r:embed="rId3"/>
          <a:srcRect l="20485" t="10879" r="18771" b="57895"/>
          <a:stretch/>
        </p:blipFill>
        <p:spPr>
          <a:xfrm>
            <a:off x="1392133" y="4591293"/>
            <a:ext cx="7719858" cy="2232248"/>
          </a:xfrm>
          <a:prstGeom prst="rect">
            <a:avLst/>
          </a:prstGeom>
        </p:spPr>
      </p:pic>
      <p:sp>
        <p:nvSpPr>
          <p:cNvPr id="11" name="Flèche droite 10"/>
          <p:cNvSpPr/>
          <p:nvPr/>
        </p:nvSpPr>
        <p:spPr>
          <a:xfrm>
            <a:off x="1979712" y="5886187"/>
            <a:ext cx="936104" cy="4594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292683451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B7FCFC4F-0CC0-42F6-9F8B-A144D7558766}" type="slidenum">
              <a:rPr lang="fr-FR" smtClean="0"/>
              <a:pPr/>
              <a:t>62</a:t>
            </a:fld>
            <a:endParaRPr lang="fr-FR" dirty="0"/>
          </a:p>
        </p:txBody>
      </p:sp>
      <p:sp>
        <p:nvSpPr>
          <p:cNvPr id="5" name="Titre 1"/>
          <p:cNvSpPr txBox="1">
            <a:spLocks/>
          </p:cNvSpPr>
          <p:nvPr/>
        </p:nvSpPr>
        <p:spPr>
          <a:xfrm>
            <a:off x="2192542" y="903827"/>
            <a:ext cx="6051866" cy="1224136"/>
          </a:xfrm>
          <a:prstGeom prst="rect">
            <a:avLst/>
          </a:prstGeom>
          <a:solidFill>
            <a:srgbClr val="FFC000"/>
          </a:solidFill>
        </p:spPr>
        <p:txBody>
          <a:bodyPr>
            <a:normAutofit fontScale="90000" lnSpcReduction="10000"/>
          </a:bodyPr>
          <a:lstStyle>
            <a:lvl1pPr algn="l" defTabSz="914400" rtl="0" eaLnBrk="1" latinLnBrk="0" hangingPunct="1">
              <a:spcBef>
                <a:spcPct val="0"/>
              </a:spcBef>
              <a:buNone/>
              <a:defRPr sz="4000" kern="1200" spc="-100" baseline="0">
                <a:solidFill>
                  <a:schemeClr val="tx2"/>
                </a:solidFill>
                <a:latin typeface="Constantia" panose="02030602050306030303" pitchFamily="18" charset="0"/>
                <a:ea typeface="+mj-ea"/>
                <a:cs typeface="+mj-cs"/>
              </a:defRPr>
            </a:lvl1pPr>
          </a:lstStyle>
          <a:p>
            <a:pPr algn="ctr"/>
            <a:r>
              <a:rPr lang="fr-BE" sz="2200" b="1" dirty="0" smtClean="0"/>
              <a:t>Formation SAGEP</a:t>
            </a:r>
            <a:br>
              <a:rPr lang="fr-BE" sz="2200" b="1" dirty="0" smtClean="0"/>
            </a:br>
            <a:r>
              <a:rPr lang="fr-BE" sz="3200" b="1" dirty="0" smtClean="0">
                <a:solidFill>
                  <a:srgbClr val="002060"/>
                </a:solidFill>
              </a:rPr>
              <a:t>ASBL</a:t>
            </a:r>
            <a:br>
              <a:rPr lang="fr-BE" sz="3200" b="1" dirty="0" smtClean="0">
                <a:solidFill>
                  <a:srgbClr val="002060"/>
                </a:solidFill>
              </a:rPr>
            </a:br>
            <a:r>
              <a:rPr lang="fr-BE" sz="2000" b="1" dirty="0" smtClean="0">
                <a:solidFill>
                  <a:srgbClr val="002060"/>
                </a:solidFill>
              </a:rPr>
              <a:t>15</a:t>
            </a:r>
            <a:r>
              <a:rPr lang="fr-BE" sz="3200" b="1" dirty="0" smtClean="0">
                <a:solidFill>
                  <a:srgbClr val="002060"/>
                </a:solidFill>
              </a:rPr>
              <a:t>  </a:t>
            </a:r>
            <a:r>
              <a:rPr lang="fr-BE" sz="2000" b="1" dirty="0" smtClean="0">
                <a:solidFill>
                  <a:srgbClr val="002060"/>
                </a:solidFill>
                <a:latin typeface="Times New Roman" panose="02020603050405020304" pitchFamily="18" charset="0"/>
                <a:cs typeface="Times New Roman" panose="02020603050405020304" pitchFamily="18" charset="0"/>
              </a:rPr>
              <a:t>mai   2023</a:t>
            </a:r>
            <a:endParaRPr lang="fr-FR" sz="2000" b="1" dirty="0">
              <a:solidFill>
                <a:srgbClr val="002060"/>
              </a:solidFill>
              <a:latin typeface="Times New Roman" panose="02020603050405020304" pitchFamily="18" charset="0"/>
              <a:cs typeface="Times New Roman" panose="02020603050405020304" pitchFamily="18" charset="0"/>
            </a:endParaRPr>
          </a:p>
        </p:txBody>
      </p:sp>
      <p:sp>
        <p:nvSpPr>
          <p:cNvPr id="6" name="ZoneTexte 5"/>
          <p:cNvSpPr txBox="1"/>
          <p:nvPr/>
        </p:nvSpPr>
        <p:spPr>
          <a:xfrm>
            <a:off x="1112422" y="2636912"/>
            <a:ext cx="7131986" cy="400110"/>
          </a:xfrm>
          <a:prstGeom prst="rect">
            <a:avLst/>
          </a:prstGeom>
          <a:solidFill>
            <a:schemeClr val="bg1"/>
          </a:solidFill>
        </p:spPr>
        <p:txBody>
          <a:bodyPr wrap="square" rtlCol="0">
            <a:spAutoFit/>
          </a:bodyPr>
          <a:lstStyle/>
          <a:p>
            <a:pPr algn="ctr"/>
            <a:endParaRPr lang="fr-BE" sz="2000" b="1" i="1" dirty="0">
              <a:solidFill>
                <a:srgbClr val="002060"/>
              </a:solidFill>
              <a:effectLst>
                <a:outerShdw blurRad="38100" dist="38100" dir="2700000" algn="tl">
                  <a:srgbClr val="000000">
                    <a:alpha val="43137"/>
                  </a:srgbClr>
                </a:outerShdw>
              </a:effectLst>
              <a:latin typeface="Times" pitchFamily="18" charset="0"/>
            </a:endParaRPr>
          </a:p>
        </p:txBody>
      </p:sp>
      <p:pic>
        <p:nvPicPr>
          <p:cNvPr id="7" name="Picture 3" descr="C:\$DATA05 EVECHE\1 MAILS-REUNIONS-RAPPORTS\2014 12 08 Formation SAGEP\Base\EVECHE_LOGO_FIN_2007_redimensionner_redimensionn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37" y="747881"/>
            <a:ext cx="2171299" cy="153602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79512" y="2296366"/>
            <a:ext cx="8784976" cy="384721"/>
          </a:xfrm>
          <a:prstGeom prst="rect">
            <a:avLst/>
          </a:prstGeom>
          <a:solidFill>
            <a:srgbClr val="CC66FF"/>
          </a:solidFill>
        </p:spPr>
        <p:txBody>
          <a:bodyPr wrap="square">
            <a:spAutoFit/>
          </a:bodyPr>
          <a:lstStyle/>
          <a:p>
            <a:r>
              <a:rPr lang="fr-BE" sz="1900" b="1" u="sng" dirty="0" smtClean="0"/>
              <a:t>LA DÉCLARATION DE L’IMPÔT DES PERSONNES MORALES</a:t>
            </a:r>
            <a:endParaRPr lang="fr-BE" sz="1900" b="1" u="sng" dirty="0"/>
          </a:p>
        </p:txBody>
      </p:sp>
      <p:sp>
        <p:nvSpPr>
          <p:cNvPr id="4" name="ZoneTexte 3"/>
          <p:cNvSpPr txBox="1"/>
          <p:nvPr/>
        </p:nvSpPr>
        <p:spPr>
          <a:xfrm>
            <a:off x="179512" y="2836967"/>
            <a:ext cx="8784976" cy="923330"/>
          </a:xfrm>
          <a:prstGeom prst="rect">
            <a:avLst/>
          </a:prstGeom>
          <a:noFill/>
        </p:spPr>
        <p:txBody>
          <a:bodyPr wrap="square" rtlCol="0">
            <a:spAutoFit/>
          </a:bodyPr>
          <a:lstStyle/>
          <a:p>
            <a:pPr marL="285750" indent="-285750">
              <a:buFont typeface="Arial" panose="020B0604020202020204" pitchFamily="34" charset="0"/>
              <a:buChar char="•"/>
            </a:pPr>
            <a:r>
              <a:rPr lang="fr-FR" dirty="0"/>
              <a:t>Comment dois-je rentrer la déclaration à l’impôt des personnes morales </a:t>
            </a:r>
            <a:r>
              <a:rPr lang="fr-FR" dirty="0" smtClean="0"/>
              <a:t>?</a:t>
            </a:r>
          </a:p>
          <a:p>
            <a:pPr marL="285750" indent="-285750">
              <a:buFont typeface="Arial" panose="020B0604020202020204" pitchFamily="34" charset="0"/>
              <a:buChar char="•"/>
            </a:pPr>
            <a:endParaRPr lang="fr-FR" dirty="0"/>
          </a:p>
          <a:p>
            <a:r>
              <a:rPr lang="fr-FR" dirty="0" smtClean="0"/>
              <a:t>5/Cliquez ensuite sur « Mes déclarations » dans le menu à gauche de l’écran</a:t>
            </a:r>
            <a:endParaRPr lang="fr-FR" dirty="0"/>
          </a:p>
        </p:txBody>
      </p:sp>
      <p:sp>
        <p:nvSpPr>
          <p:cNvPr id="11" name="Flèche droite 10"/>
          <p:cNvSpPr/>
          <p:nvPr/>
        </p:nvSpPr>
        <p:spPr>
          <a:xfrm>
            <a:off x="1835696" y="4629981"/>
            <a:ext cx="936104" cy="4594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9" name="Image 8"/>
          <p:cNvPicPr>
            <a:picLocks noChangeAspect="1"/>
          </p:cNvPicPr>
          <p:nvPr/>
        </p:nvPicPr>
        <p:blipFill rotWithShape="1">
          <a:blip r:embed="rId3"/>
          <a:srcRect l="20970" t="11176" r="19347" b="32905"/>
          <a:stretch/>
        </p:blipFill>
        <p:spPr>
          <a:xfrm>
            <a:off x="2874120" y="3924592"/>
            <a:ext cx="5328592" cy="2808313"/>
          </a:xfrm>
          <a:prstGeom prst="rect">
            <a:avLst/>
          </a:prstGeom>
        </p:spPr>
      </p:pic>
    </p:spTree>
    <p:extLst>
      <p:ext uri="{BB962C8B-B14F-4D97-AF65-F5344CB8AC3E}">
        <p14:creationId xmlns:p14="http://schemas.microsoft.com/office/powerpoint/2010/main" val="423131298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B7FCFC4F-0CC0-42F6-9F8B-A144D7558766}" type="slidenum">
              <a:rPr lang="fr-FR" smtClean="0"/>
              <a:pPr/>
              <a:t>63</a:t>
            </a:fld>
            <a:endParaRPr lang="fr-FR" dirty="0"/>
          </a:p>
        </p:txBody>
      </p:sp>
      <p:sp>
        <p:nvSpPr>
          <p:cNvPr id="5" name="Titre 1"/>
          <p:cNvSpPr txBox="1">
            <a:spLocks/>
          </p:cNvSpPr>
          <p:nvPr/>
        </p:nvSpPr>
        <p:spPr>
          <a:xfrm>
            <a:off x="2192542" y="903827"/>
            <a:ext cx="6051866" cy="1224136"/>
          </a:xfrm>
          <a:prstGeom prst="rect">
            <a:avLst/>
          </a:prstGeom>
          <a:solidFill>
            <a:srgbClr val="FFC000"/>
          </a:solidFill>
        </p:spPr>
        <p:txBody>
          <a:bodyPr>
            <a:normAutofit fontScale="90000" lnSpcReduction="10000"/>
          </a:bodyPr>
          <a:lstStyle>
            <a:lvl1pPr algn="l" defTabSz="914400" rtl="0" eaLnBrk="1" latinLnBrk="0" hangingPunct="1">
              <a:spcBef>
                <a:spcPct val="0"/>
              </a:spcBef>
              <a:buNone/>
              <a:defRPr sz="4000" kern="1200" spc="-100" baseline="0">
                <a:solidFill>
                  <a:schemeClr val="tx2"/>
                </a:solidFill>
                <a:latin typeface="Constantia" panose="02030602050306030303" pitchFamily="18" charset="0"/>
                <a:ea typeface="+mj-ea"/>
                <a:cs typeface="+mj-cs"/>
              </a:defRPr>
            </a:lvl1pPr>
          </a:lstStyle>
          <a:p>
            <a:pPr algn="ctr"/>
            <a:r>
              <a:rPr lang="fr-BE" sz="2200" b="1" dirty="0" smtClean="0"/>
              <a:t>Formation SAGEP</a:t>
            </a:r>
            <a:br>
              <a:rPr lang="fr-BE" sz="2200" b="1" dirty="0" smtClean="0"/>
            </a:br>
            <a:r>
              <a:rPr lang="fr-BE" sz="3200" b="1" dirty="0" smtClean="0">
                <a:solidFill>
                  <a:srgbClr val="002060"/>
                </a:solidFill>
              </a:rPr>
              <a:t>ASBL</a:t>
            </a:r>
            <a:br>
              <a:rPr lang="fr-BE" sz="3200" b="1" dirty="0" smtClean="0">
                <a:solidFill>
                  <a:srgbClr val="002060"/>
                </a:solidFill>
              </a:rPr>
            </a:br>
            <a:r>
              <a:rPr lang="fr-BE" sz="2000" b="1" dirty="0" smtClean="0">
                <a:solidFill>
                  <a:srgbClr val="002060"/>
                </a:solidFill>
              </a:rPr>
              <a:t>15</a:t>
            </a:r>
            <a:r>
              <a:rPr lang="fr-BE" sz="3200" b="1" dirty="0" smtClean="0">
                <a:solidFill>
                  <a:srgbClr val="002060"/>
                </a:solidFill>
              </a:rPr>
              <a:t>  </a:t>
            </a:r>
            <a:r>
              <a:rPr lang="fr-BE" sz="2000" b="1" dirty="0" smtClean="0">
                <a:solidFill>
                  <a:srgbClr val="002060"/>
                </a:solidFill>
                <a:latin typeface="Times New Roman" panose="02020603050405020304" pitchFamily="18" charset="0"/>
                <a:cs typeface="Times New Roman" panose="02020603050405020304" pitchFamily="18" charset="0"/>
              </a:rPr>
              <a:t>mai   2023</a:t>
            </a:r>
            <a:endParaRPr lang="fr-FR" sz="2000" b="1" dirty="0">
              <a:solidFill>
                <a:srgbClr val="002060"/>
              </a:solidFill>
              <a:latin typeface="Times New Roman" panose="02020603050405020304" pitchFamily="18" charset="0"/>
              <a:cs typeface="Times New Roman" panose="02020603050405020304" pitchFamily="18" charset="0"/>
            </a:endParaRPr>
          </a:p>
        </p:txBody>
      </p:sp>
      <p:sp>
        <p:nvSpPr>
          <p:cNvPr id="6" name="ZoneTexte 5"/>
          <p:cNvSpPr txBox="1"/>
          <p:nvPr/>
        </p:nvSpPr>
        <p:spPr>
          <a:xfrm>
            <a:off x="1112422" y="2636912"/>
            <a:ext cx="7131986" cy="400110"/>
          </a:xfrm>
          <a:prstGeom prst="rect">
            <a:avLst/>
          </a:prstGeom>
          <a:solidFill>
            <a:schemeClr val="bg1"/>
          </a:solidFill>
        </p:spPr>
        <p:txBody>
          <a:bodyPr wrap="square" rtlCol="0">
            <a:spAutoFit/>
          </a:bodyPr>
          <a:lstStyle/>
          <a:p>
            <a:pPr algn="ctr"/>
            <a:endParaRPr lang="fr-BE" sz="2000" b="1" i="1" dirty="0">
              <a:solidFill>
                <a:srgbClr val="002060"/>
              </a:solidFill>
              <a:effectLst>
                <a:outerShdw blurRad="38100" dist="38100" dir="2700000" algn="tl">
                  <a:srgbClr val="000000">
                    <a:alpha val="43137"/>
                  </a:srgbClr>
                </a:outerShdw>
              </a:effectLst>
              <a:latin typeface="Times" pitchFamily="18" charset="0"/>
            </a:endParaRPr>
          </a:p>
        </p:txBody>
      </p:sp>
      <p:pic>
        <p:nvPicPr>
          <p:cNvPr id="7" name="Picture 3" descr="C:\$DATA05 EVECHE\1 MAILS-REUNIONS-RAPPORTS\2014 12 08 Formation SAGEP\Base\EVECHE_LOGO_FIN_2007_redimensionner_redimensionn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37" y="747881"/>
            <a:ext cx="2171299" cy="153602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79512" y="2296366"/>
            <a:ext cx="8784976" cy="384721"/>
          </a:xfrm>
          <a:prstGeom prst="rect">
            <a:avLst/>
          </a:prstGeom>
          <a:solidFill>
            <a:srgbClr val="CC66FF"/>
          </a:solidFill>
        </p:spPr>
        <p:txBody>
          <a:bodyPr wrap="square">
            <a:spAutoFit/>
          </a:bodyPr>
          <a:lstStyle/>
          <a:p>
            <a:r>
              <a:rPr lang="fr-BE" sz="1900" b="1" u="sng" dirty="0" smtClean="0"/>
              <a:t>LA DÉCLARATION DE L’IMPÔT DES PERSONNES MORALES</a:t>
            </a:r>
            <a:endParaRPr lang="fr-BE" sz="1900" b="1" u="sng" dirty="0"/>
          </a:p>
        </p:txBody>
      </p:sp>
      <p:sp>
        <p:nvSpPr>
          <p:cNvPr id="4" name="ZoneTexte 3"/>
          <p:cNvSpPr txBox="1"/>
          <p:nvPr/>
        </p:nvSpPr>
        <p:spPr>
          <a:xfrm>
            <a:off x="179512" y="2713856"/>
            <a:ext cx="8208912" cy="646331"/>
          </a:xfrm>
          <a:prstGeom prst="rect">
            <a:avLst/>
          </a:prstGeom>
          <a:noFill/>
        </p:spPr>
        <p:txBody>
          <a:bodyPr wrap="square" rtlCol="0">
            <a:spAutoFit/>
          </a:bodyPr>
          <a:lstStyle/>
          <a:p>
            <a:pPr marL="285750" indent="-285750">
              <a:buFont typeface="Arial" panose="020B0604020202020204" pitchFamily="34" charset="0"/>
              <a:buChar char="•"/>
            </a:pPr>
            <a:r>
              <a:rPr lang="fr-FR" dirty="0"/>
              <a:t>Comment dois-je rentrer la déclaration à l’impôt des personnes morales </a:t>
            </a:r>
            <a:r>
              <a:rPr lang="fr-FR" dirty="0" smtClean="0"/>
              <a:t>?</a:t>
            </a:r>
          </a:p>
          <a:p>
            <a:endParaRPr lang="fr-FR" dirty="0"/>
          </a:p>
        </p:txBody>
      </p:sp>
      <p:pic>
        <p:nvPicPr>
          <p:cNvPr id="2" name="Image 1"/>
          <p:cNvPicPr>
            <a:picLocks noChangeAspect="1"/>
          </p:cNvPicPr>
          <p:nvPr/>
        </p:nvPicPr>
        <p:blipFill rotWithShape="1">
          <a:blip r:embed="rId3"/>
          <a:srcRect l="20444" t="11006" r="18929" b="32596"/>
          <a:stretch/>
        </p:blipFill>
        <p:spPr>
          <a:xfrm>
            <a:off x="2843808" y="3440481"/>
            <a:ext cx="6192689" cy="3240360"/>
          </a:xfrm>
          <a:prstGeom prst="rect">
            <a:avLst/>
          </a:prstGeom>
        </p:spPr>
      </p:pic>
      <p:sp>
        <p:nvSpPr>
          <p:cNvPr id="10" name="Rectangle 9"/>
          <p:cNvSpPr/>
          <p:nvPr/>
        </p:nvSpPr>
        <p:spPr>
          <a:xfrm>
            <a:off x="179512" y="2836967"/>
            <a:ext cx="2736304" cy="3970318"/>
          </a:xfrm>
          <a:prstGeom prst="rect">
            <a:avLst/>
          </a:prstGeom>
        </p:spPr>
        <p:txBody>
          <a:bodyPr wrap="square">
            <a:spAutoFit/>
          </a:bodyPr>
          <a:lstStyle/>
          <a:p>
            <a:pPr marL="285750" indent="-285750">
              <a:buFont typeface="Arial" panose="020B0604020202020204" pitchFamily="34" charset="0"/>
              <a:buChar char="•"/>
            </a:pPr>
            <a:endParaRPr lang="fr-FR" dirty="0"/>
          </a:p>
          <a:p>
            <a:r>
              <a:rPr lang="fr-FR" dirty="0"/>
              <a:t>5/ Cherchez votre déclaration en complétant les champs « Exercice d’imposition </a:t>
            </a:r>
            <a:r>
              <a:rPr lang="fr-FR" dirty="0" smtClean="0"/>
              <a:t>» </a:t>
            </a:r>
            <a:r>
              <a:rPr lang="fr-FR" dirty="0"/>
              <a:t>et « Déclaration </a:t>
            </a:r>
            <a:r>
              <a:rPr lang="fr-FR" dirty="0" smtClean="0"/>
              <a:t>» (choisir IPM). </a:t>
            </a:r>
            <a:r>
              <a:rPr lang="fr-FR" dirty="0"/>
              <a:t>Cliquez ensuite sur « Chercher </a:t>
            </a:r>
            <a:r>
              <a:rPr lang="fr-FR" dirty="0" smtClean="0"/>
              <a:t>déclarations ».</a:t>
            </a:r>
          </a:p>
          <a:p>
            <a:endParaRPr lang="fr-FR" dirty="0" smtClean="0"/>
          </a:p>
          <a:p>
            <a:r>
              <a:rPr lang="fr-BE" dirty="0" smtClean="0"/>
              <a:t>6/ Sélectionnez la déclaration pas encore créée et cliquez sur « Ouvrir déclaration »</a:t>
            </a:r>
            <a:endParaRPr lang="fr-BE" dirty="0"/>
          </a:p>
        </p:txBody>
      </p:sp>
      <p:sp>
        <p:nvSpPr>
          <p:cNvPr id="11" name="Flèche droite 10"/>
          <p:cNvSpPr/>
          <p:nvPr/>
        </p:nvSpPr>
        <p:spPr>
          <a:xfrm>
            <a:off x="3615719" y="4362694"/>
            <a:ext cx="936104" cy="4594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 name="Flèche droite 11"/>
          <p:cNvSpPr/>
          <p:nvPr/>
        </p:nvSpPr>
        <p:spPr>
          <a:xfrm flipH="1">
            <a:off x="8820472" y="4293096"/>
            <a:ext cx="1091913" cy="4594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 name="Flèche droite 12"/>
          <p:cNvSpPr/>
          <p:nvPr/>
        </p:nvSpPr>
        <p:spPr>
          <a:xfrm>
            <a:off x="3347864" y="6221409"/>
            <a:ext cx="936104" cy="4594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241394449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B7FCFC4F-0CC0-42F6-9F8B-A144D7558766}" type="slidenum">
              <a:rPr lang="fr-FR" smtClean="0"/>
              <a:pPr/>
              <a:t>64</a:t>
            </a:fld>
            <a:endParaRPr lang="fr-FR" dirty="0"/>
          </a:p>
        </p:txBody>
      </p:sp>
      <p:sp>
        <p:nvSpPr>
          <p:cNvPr id="5" name="Titre 1"/>
          <p:cNvSpPr txBox="1">
            <a:spLocks/>
          </p:cNvSpPr>
          <p:nvPr/>
        </p:nvSpPr>
        <p:spPr>
          <a:xfrm>
            <a:off x="2192542" y="903827"/>
            <a:ext cx="6051866" cy="1224136"/>
          </a:xfrm>
          <a:prstGeom prst="rect">
            <a:avLst/>
          </a:prstGeom>
          <a:solidFill>
            <a:srgbClr val="FFC000"/>
          </a:solidFill>
        </p:spPr>
        <p:txBody>
          <a:bodyPr>
            <a:normAutofit fontScale="90000" lnSpcReduction="10000"/>
          </a:bodyPr>
          <a:lstStyle>
            <a:lvl1pPr algn="l" defTabSz="914400" rtl="0" eaLnBrk="1" latinLnBrk="0" hangingPunct="1">
              <a:spcBef>
                <a:spcPct val="0"/>
              </a:spcBef>
              <a:buNone/>
              <a:defRPr sz="4000" kern="1200" spc="-100" baseline="0">
                <a:solidFill>
                  <a:schemeClr val="tx2"/>
                </a:solidFill>
                <a:latin typeface="Constantia" panose="02030602050306030303" pitchFamily="18" charset="0"/>
                <a:ea typeface="+mj-ea"/>
                <a:cs typeface="+mj-cs"/>
              </a:defRPr>
            </a:lvl1pPr>
          </a:lstStyle>
          <a:p>
            <a:pPr algn="ctr"/>
            <a:r>
              <a:rPr lang="fr-BE" sz="2200" b="1" dirty="0" smtClean="0"/>
              <a:t>Formation SAGEP</a:t>
            </a:r>
            <a:br>
              <a:rPr lang="fr-BE" sz="2200" b="1" dirty="0" smtClean="0"/>
            </a:br>
            <a:r>
              <a:rPr lang="fr-BE" sz="3200" b="1" dirty="0" smtClean="0">
                <a:solidFill>
                  <a:srgbClr val="002060"/>
                </a:solidFill>
              </a:rPr>
              <a:t>ASBL</a:t>
            </a:r>
            <a:br>
              <a:rPr lang="fr-BE" sz="3200" b="1" dirty="0" smtClean="0">
                <a:solidFill>
                  <a:srgbClr val="002060"/>
                </a:solidFill>
              </a:rPr>
            </a:br>
            <a:r>
              <a:rPr lang="fr-BE" sz="2000" b="1" dirty="0" smtClean="0">
                <a:solidFill>
                  <a:srgbClr val="002060"/>
                </a:solidFill>
              </a:rPr>
              <a:t>15</a:t>
            </a:r>
            <a:r>
              <a:rPr lang="fr-BE" sz="3200" b="1" dirty="0" smtClean="0">
                <a:solidFill>
                  <a:srgbClr val="002060"/>
                </a:solidFill>
              </a:rPr>
              <a:t>  </a:t>
            </a:r>
            <a:r>
              <a:rPr lang="fr-BE" sz="2000" b="1" dirty="0" smtClean="0">
                <a:solidFill>
                  <a:srgbClr val="002060"/>
                </a:solidFill>
                <a:latin typeface="Times New Roman" panose="02020603050405020304" pitchFamily="18" charset="0"/>
                <a:cs typeface="Times New Roman" panose="02020603050405020304" pitchFamily="18" charset="0"/>
              </a:rPr>
              <a:t>mai   2023</a:t>
            </a:r>
            <a:endParaRPr lang="fr-FR" sz="2000" b="1" dirty="0">
              <a:solidFill>
                <a:srgbClr val="002060"/>
              </a:solidFill>
              <a:latin typeface="Times New Roman" panose="02020603050405020304" pitchFamily="18" charset="0"/>
              <a:cs typeface="Times New Roman" panose="02020603050405020304" pitchFamily="18" charset="0"/>
            </a:endParaRPr>
          </a:p>
        </p:txBody>
      </p:sp>
      <p:sp>
        <p:nvSpPr>
          <p:cNvPr id="6" name="ZoneTexte 5"/>
          <p:cNvSpPr txBox="1"/>
          <p:nvPr/>
        </p:nvSpPr>
        <p:spPr>
          <a:xfrm>
            <a:off x="1112422" y="2636912"/>
            <a:ext cx="7131986" cy="400110"/>
          </a:xfrm>
          <a:prstGeom prst="rect">
            <a:avLst/>
          </a:prstGeom>
          <a:solidFill>
            <a:schemeClr val="bg1"/>
          </a:solidFill>
        </p:spPr>
        <p:txBody>
          <a:bodyPr wrap="square" rtlCol="0">
            <a:spAutoFit/>
          </a:bodyPr>
          <a:lstStyle/>
          <a:p>
            <a:pPr algn="ctr"/>
            <a:endParaRPr lang="fr-BE" sz="2000" b="1" i="1" dirty="0">
              <a:solidFill>
                <a:srgbClr val="002060"/>
              </a:solidFill>
              <a:effectLst>
                <a:outerShdw blurRad="38100" dist="38100" dir="2700000" algn="tl">
                  <a:srgbClr val="000000">
                    <a:alpha val="43137"/>
                  </a:srgbClr>
                </a:outerShdw>
              </a:effectLst>
              <a:latin typeface="Times" pitchFamily="18" charset="0"/>
            </a:endParaRPr>
          </a:p>
        </p:txBody>
      </p:sp>
      <p:pic>
        <p:nvPicPr>
          <p:cNvPr id="7" name="Picture 3" descr="C:\$DATA05 EVECHE\1 MAILS-REUNIONS-RAPPORTS\2014 12 08 Formation SAGEP\Base\EVECHE_LOGO_FIN_2007_redimensionner_redimensionn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37" y="747881"/>
            <a:ext cx="2171299" cy="153602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79512" y="2296366"/>
            <a:ext cx="8784976" cy="384721"/>
          </a:xfrm>
          <a:prstGeom prst="rect">
            <a:avLst/>
          </a:prstGeom>
          <a:solidFill>
            <a:srgbClr val="CC66FF"/>
          </a:solidFill>
        </p:spPr>
        <p:txBody>
          <a:bodyPr wrap="square">
            <a:spAutoFit/>
          </a:bodyPr>
          <a:lstStyle/>
          <a:p>
            <a:r>
              <a:rPr lang="fr-BE" sz="1900" b="1" u="sng" dirty="0" smtClean="0"/>
              <a:t>LA DÉCLARATION DE L’IMPÔT DES PERSONNES MORALES</a:t>
            </a:r>
            <a:endParaRPr lang="fr-BE" sz="1900" b="1" u="sng" dirty="0"/>
          </a:p>
        </p:txBody>
      </p:sp>
      <p:sp>
        <p:nvSpPr>
          <p:cNvPr id="4" name="ZoneTexte 3"/>
          <p:cNvSpPr txBox="1"/>
          <p:nvPr/>
        </p:nvSpPr>
        <p:spPr>
          <a:xfrm>
            <a:off x="179512" y="2836967"/>
            <a:ext cx="8784976" cy="2862322"/>
          </a:xfrm>
          <a:prstGeom prst="rect">
            <a:avLst/>
          </a:prstGeom>
          <a:noFill/>
        </p:spPr>
        <p:txBody>
          <a:bodyPr wrap="square" rtlCol="0">
            <a:spAutoFit/>
          </a:bodyPr>
          <a:lstStyle/>
          <a:p>
            <a:pPr marL="285750" indent="-285750">
              <a:buFont typeface="Arial" panose="020B0604020202020204" pitchFamily="34" charset="0"/>
              <a:buChar char="•"/>
            </a:pPr>
            <a:r>
              <a:rPr lang="fr-FR" dirty="0"/>
              <a:t>Comment dois-je rentrer la déclaration à l’impôt des personnes morales </a:t>
            </a:r>
            <a:r>
              <a:rPr lang="fr-FR" dirty="0" smtClean="0"/>
              <a:t>?</a:t>
            </a:r>
          </a:p>
          <a:p>
            <a:pPr marL="285750" indent="-285750">
              <a:buFont typeface="Arial" panose="020B0604020202020204" pitchFamily="34" charset="0"/>
              <a:buChar char="•"/>
            </a:pPr>
            <a:endParaRPr lang="fr-FR" dirty="0"/>
          </a:p>
          <a:p>
            <a:r>
              <a:rPr lang="fr-FR" dirty="0" smtClean="0"/>
              <a:t>7/ Remplissez ensuite les différentes pages de la déclaration et cliquez sur « enregistrer »</a:t>
            </a:r>
          </a:p>
          <a:p>
            <a:r>
              <a:rPr lang="fr-FR" dirty="0" smtClean="0"/>
              <a:t>8/ Suivez ensuite les différentes étapes dans le menu à                                                       gauche de l’écran</a:t>
            </a:r>
          </a:p>
          <a:p>
            <a:endParaRPr lang="fr-FR" dirty="0"/>
          </a:p>
          <a:p>
            <a:r>
              <a:rPr lang="fr-FR" dirty="0" smtClean="0"/>
              <a:t>9/ Une fois que vous avez cliqué sur « souscrire », votre                                                     déclaration est terminée. Vous pouvez télécharger les                                                              documents de la déclaration pour vos archives. </a:t>
            </a:r>
            <a:endParaRPr lang="fr-FR" dirty="0"/>
          </a:p>
        </p:txBody>
      </p:sp>
      <p:pic>
        <p:nvPicPr>
          <p:cNvPr id="2" name="Image 1"/>
          <p:cNvPicPr>
            <a:picLocks noChangeAspect="1"/>
          </p:cNvPicPr>
          <p:nvPr/>
        </p:nvPicPr>
        <p:blipFill rotWithShape="1">
          <a:blip r:embed="rId3"/>
          <a:srcRect l="19401" t="12098" r="66988" b="49590"/>
          <a:stretch/>
        </p:blipFill>
        <p:spPr>
          <a:xfrm>
            <a:off x="6372200" y="3700650"/>
            <a:ext cx="1994114" cy="3157350"/>
          </a:xfrm>
          <a:prstGeom prst="rect">
            <a:avLst/>
          </a:prstGeom>
        </p:spPr>
      </p:pic>
      <p:sp>
        <p:nvSpPr>
          <p:cNvPr id="15" name="Flèche droite 14"/>
          <p:cNvSpPr/>
          <p:nvPr/>
        </p:nvSpPr>
        <p:spPr>
          <a:xfrm>
            <a:off x="6175132" y="5833866"/>
            <a:ext cx="504056" cy="10876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 name="Flèche droite 15"/>
          <p:cNvSpPr/>
          <p:nvPr/>
        </p:nvSpPr>
        <p:spPr>
          <a:xfrm>
            <a:off x="6034831" y="5514244"/>
            <a:ext cx="504056" cy="10876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Flèche droite 16"/>
          <p:cNvSpPr/>
          <p:nvPr/>
        </p:nvSpPr>
        <p:spPr>
          <a:xfrm>
            <a:off x="6120172" y="5674055"/>
            <a:ext cx="504056" cy="10876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10055709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t 1">
            <a:hlinkClick r:id="" action="ppaction://ole?verb=0"/>
          </p:cNvPr>
          <p:cNvGraphicFramePr>
            <a:graphicFrameLocks noChangeAspect="1"/>
          </p:cNvGraphicFramePr>
          <p:nvPr>
            <p:extLst>
              <p:ext uri="{D42A27DB-BD31-4B8C-83A1-F6EECF244321}">
                <p14:modId xmlns:p14="http://schemas.microsoft.com/office/powerpoint/2010/main" val="1854496088"/>
              </p:ext>
            </p:extLst>
          </p:nvPr>
        </p:nvGraphicFramePr>
        <p:xfrm>
          <a:off x="611560" y="692696"/>
          <a:ext cx="7920880" cy="5892800"/>
        </p:xfrm>
        <a:graphic>
          <a:graphicData uri="http://schemas.openxmlformats.org/presentationml/2006/ole">
            <mc:AlternateContent xmlns:mc="http://schemas.openxmlformats.org/markup-compatibility/2006">
              <mc:Choice xmlns:v="urn:schemas-microsoft-com:vml" Requires="v">
                <p:oleObj spid="_x0000_s10246" name="Présentation" r:id="rId3" imgW="748408" imgH="560693" progId="PowerPoint.Show.12">
                  <p:embed/>
                </p:oleObj>
              </mc:Choice>
              <mc:Fallback>
                <p:oleObj name="Présentation" r:id="rId3" imgW="748408" imgH="560693" progId="PowerPoint.Show.12">
                  <p:embed/>
                  <p:pic>
                    <p:nvPicPr>
                      <p:cNvPr id="2" name="Objet 1">
                        <a:hlinkClick r:id="" action="ppaction://ole?verb=0"/>
                      </p:cNvPr>
                      <p:cNvPicPr/>
                      <p:nvPr/>
                    </p:nvPicPr>
                    <p:blipFill>
                      <a:blip r:embed="rId4"/>
                      <a:stretch>
                        <a:fillRect/>
                      </a:stretch>
                    </p:blipFill>
                    <p:spPr>
                      <a:xfrm>
                        <a:off x="611560" y="692696"/>
                        <a:ext cx="7920880" cy="5892800"/>
                      </a:xfrm>
                      <a:prstGeom prst="rect">
                        <a:avLst/>
                      </a:prstGeom>
                    </p:spPr>
                  </p:pic>
                </p:oleObj>
              </mc:Fallback>
            </mc:AlternateContent>
          </a:graphicData>
        </a:graphic>
      </p:graphicFrame>
      <p:sp>
        <p:nvSpPr>
          <p:cNvPr id="3" name="Espace réservé du numéro de diapositive 2"/>
          <p:cNvSpPr>
            <a:spLocks noGrp="1"/>
          </p:cNvSpPr>
          <p:nvPr>
            <p:ph type="sldNum" sz="quarter" idx="12"/>
          </p:nvPr>
        </p:nvSpPr>
        <p:spPr/>
        <p:txBody>
          <a:bodyPr/>
          <a:lstStyle/>
          <a:p>
            <a:fld id="{B7FCFC4F-0CC0-42F6-9F8B-A144D7558766}" type="slidenum">
              <a:rPr lang="fr-FR" smtClean="0"/>
              <a:pPr/>
              <a:t>65</a:t>
            </a:fld>
            <a:endParaRPr lang="fr-FR" dirty="0"/>
          </a:p>
        </p:txBody>
      </p:sp>
      <p:sp>
        <p:nvSpPr>
          <p:cNvPr id="5" name="Titre 1"/>
          <p:cNvSpPr txBox="1">
            <a:spLocks/>
          </p:cNvSpPr>
          <p:nvPr/>
        </p:nvSpPr>
        <p:spPr>
          <a:xfrm>
            <a:off x="2195736" y="1052736"/>
            <a:ext cx="6051866" cy="1224136"/>
          </a:xfrm>
          <a:prstGeom prst="rect">
            <a:avLst/>
          </a:prstGeom>
          <a:solidFill>
            <a:srgbClr val="FFC000"/>
          </a:solidFill>
        </p:spPr>
        <p:txBody>
          <a:bodyPr>
            <a:normAutofit fontScale="90000" lnSpcReduction="10000"/>
          </a:bodyPr>
          <a:lstStyle>
            <a:lvl1pPr algn="l" defTabSz="914400" rtl="0" eaLnBrk="1" latinLnBrk="0" hangingPunct="1">
              <a:spcBef>
                <a:spcPct val="0"/>
              </a:spcBef>
              <a:buNone/>
              <a:defRPr sz="4000" kern="1200" spc="-100" baseline="0">
                <a:solidFill>
                  <a:schemeClr val="tx2"/>
                </a:solidFill>
                <a:latin typeface="Constantia" panose="02030602050306030303" pitchFamily="18" charset="0"/>
                <a:ea typeface="+mj-ea"/>
                <a:cs typeface="+mj-cs"/>
              </a:defRPr>
            </a:lvl1pPr>
          </a:lstStyle>
          <a:p>
            <a:pPr algn="ctr"/>
            <a:r>
              <a:rPr lang="fr-BE" sz="2200" b="1" dirty="0" smtClean="0"/>
              <a:t>Formation        S.A.G.E.P</a:t>
            </a:r>
            <a:br>
              <a:rPr lang="fr-BE" sz="2200" b="1" dirty="0" smtClean="0"/>
            </a:br>
            <a:r>
              <a:rPr lang="fr-BE" sz="3200" b="1" dirty="0" smtClean="0">
                <a:solidFill>
                  <a:srgbClr val="002060"/>
                </a:solidFill>
              </a:rPr>
              <a:t>ASBL</a:t>
            </a:r>
            <a:br>
              <a:rPr lang="fr-BE" sz="3200" b="1" dirty="0" smtClean="0">
                <a:solidFill>
                  <a:srgbClr val="002060"/>
                </a:solidFill>
              </a:rPr>
            </a:br>
            <a:r>
              <a:rPr lang="fr-BE" sz="2000" b="1" dirty="0" smtClean="0">
                <a:solidFill>
                  <a:srgbClr val="002060"/>
                </a:solidFill>
              </a:rPr>
              <a:t>15</a:t>
            </a:r>
            <a:r>
              <a:rPr lang="fr-BE" sz="3200" b="1" dirty="0" smtClean="0">
                <a:solidFill>
                  <a:srgbClr val="002060"/>
                </a:solidFill>
              </a:rPr>
              <a:t> </a:t>
            </a:r>
            <a:r>
              <a:rPr lang="fr-BE" sz="2000" b="1" dirty="0" smtClean="0">
                <a:solidFill>
                  <a:srgbClr val="002060"/>
                </a:solidFill>
                <a:latin typeface="Times New Roman" panose="02020603050405020304" pitchFamily="18" charset="0"/>
                <a:cs typeface="Times New Roman" panose="02020603050405020304" pitchFamily="18" charset="0"/>
              </a:rPr>
              <a:t>mai  2023</a:t>
            </a:r>
            <a:endParaRPr lang="fr-FR" sz="2000" b="1" dirty="0">
              <a:solidFill>
                <a:srgbClr val="002060"/>
              </a:solidFill>
              <a:latin typeface="Times New Roman" panose="02020603050405020304" pitchFamily="18" charset="0"/>
              <a:cs typeface="Times New Roman" panose="02020603050405020304" pitchFamily="18" charset="0"/>
            </a:endParaRPr>
          </a:p>
        </p:txBody>
      </p:sp>
      <p:sp>
        <p:nvSpPr>
          <p:cNvPr id="6" name="ZoneTexte 5"/>
          <p:cNvSpPr txBox="1"/>
          <p:nvPr/>
        </p:nvSpPr>
        <p:spPr>
          <a:xfrm>
            <a:off x="1403648" y="2564904"/>
            <a:ext cx="6552728" cy="2893100"/>
          </a:xfrm>
          <a:prstGeom prst="rect">
            <a:avLst/>
          </a:prstGeom>
          <a:solidFill>
            <a:schemeClr val="bg1"/>
          </a:solidFill>
        </p:spPr>
        <p:txBody>
          <a:bodyPr wrap="square" rtlCol="0">
            <a:spAutoFit/>
          </a:bodyPr>
          <a:lstStyle/>
          <a:p>
            <a:pPr algn="ctr"/>
            <a:r>
              <a:rPr lang="fr-BE" sz="3600" b="1" dirty="0" smtClean="0">
                <a:solidFill>
                  <a:srgbClr val="FF0000"/>
                </a:solidFill>
                <a:effectLst>
                  <a:outerShdw blurRad="38100" dist="38100" dir="2700000" algn="tl">
                    <a:srgbClr val="000000">
                      <a:alpha val="43137"/>
                    </a:srgbClr>
                  </a:outerShdw>
                </a:effectLst>
                <a:latin typeface="Times" pitchFamily="18" charset="0"/>
              </a:rPr>
              <a:t>PARTIE II</a:t>
            </a:r>
          </a:p>
          <a:p>
            <a:pPr algn="ctr"/>
            <a:endParaRPr lang="fr-BE" sz="1000" b="1" dirty="0" smtClean="0">
              <a:solidFill>
                <a:srgbClr val="002060"/>
              </a:solidFill>
              <a:effectLst>
                <a:outerShdw blurRad="38100" dist="38100" dir="2700000" algn="tl">
                  <a:srgbClr val="000000">
                    <a:alpha val="43137"/>
                  </a:srgbClr>
                </a:outerShdw>
              </a:effectLst>
              <a:latin typeface="Times" pitchFamily="18" charset="0"/>
            </a:endParaRPr>
          </a:p>
          <a:p>
            <a:pPr algn="ctr"/>
            <a:r>
              <a:rPr lang="fr-BE" sz="3600" b="1" u="sng" dirty="0" smtClean="0">
                <a:solidFill>
                  <a:srgbClr val="002060"/>
                </a:solidFill>
                <a:effectLst>
                  <a:outerShdw blurRad="38100" dist="38100" dir="2700000" algn="tl">
                    <a:srgbClr val="000000">
                      <a:alpha val="43137"/>
                    </a:srgbClr>
                  </a:outerShdw>
                </a:effectLst>
                <a:latin typeface="Times" pitchFamily="18" charset="0"/>
              </a:rPr>
              <a:t>Les obligations des ASBL</a:t>
            </a:r>
          </a:p>
          <a:p>
            <a:pPr algn="ctr"/>
            <a:endParaRPr lang="fr-BE" sz="500" b="1" dirty="0" smtClean="0">
              <a:solidFill>
                <a:srgbClr val="002060"/>
              </a:solidFill>
              <a:effectLst>
                <a:outerShdw blurRad="38100" dist="38100" dir="2700000" algn="tl">
                  <a:srgbClr val="000000">
                    <a:alpha val="43137"/>
                  </a:srgbClr>
                </a:outerShdw>
              </a:effectLst>
              <a:latin typeface="Times" pitchFamily="18" charset="0"/>
            </a:endParaRPr>
          </a:p>
          <a:p>
            <a:pPr algn="ctr"/>
            <a:r>
              <a:rPr lang="fr-BE" sz="2400" b="1" dirty="0" smtClean="0">
                <a:latin typeface="Times" pitchFamily="18" charset="0"/>
              </a:rPr>
              <a:t>Rappel des obligations et des évolutions légales</a:t>
            </a:r>
          </a:p>
          <a:p>
            <a:pPr algn="ctr"/>
            <a:endParaRPr lang="fr-BE" sz="1500" b="1" dirty="0">
              <a:solidFill>
                <a:srgbClr val="002060"/>
              </a:solidFill>
              <a:effectLst>
                <a:outerShdw blurRad="38100" dist="38100" dir="2700000" algn="tl">
                  <a:srgbClr val="000000">
                    <a:alpha val="43137"/>
                  </a:srgbClr>
                </a:outerShdw>
              </a:effectLst>
              <a:latin typeface="Times" pitchFamily="18" charset="0"/>
            </a:endParaRPr>
          </a:p>
          <a:p>
            <a:pPr algn="ctr"/>
            <a:r>
              <a:rPr lang="fr-BE" sz="2800" b="1" i="1" dirty="0" smtClean="0">
                <a:solidFill>
                  <a:srgbClr val="002060"/>
                </a:solidFill>
                <a:effectLst>
                  <a:outerShdw blurRad="38100" dist="38100" dir="2700000" algn="tl">
                    <a:srgbClr val="000000">
                      <a:alpha val="43137"/>
                    </a:srgbClr>
                  </a:outerShdw>
                </a:effectLst>
                <a:latin typeface="Times" pitchFamily="18" charset="0"/>
              </a:rPr>
              <a:t>Par  Loris Resinelli, responsable du SAGEP</a:t>
            </a:r>
            <a:endParaRPr lang="fr-BE" sz="2400" b="1" i="1" dirty="0">
              <a:solidFill>
                <a:srgbClr val="002060"/>
              </a:solidFill>
              <a:effectLst>
                <a:outerShdw blurRad="38100" dist="38100" dir="2700000" algn="tl">
                  <a:srgbClr val="000000">
                    <a:alpha val="43137"/>
                  </a:srgbClr>
                </a:outerShdw>
              </a:effectLst>
              <a:latin typeface="Times" pitchFamily="18" charset="0"/>
            </a:endParaRPr>
          </a:p>
        </p:txBody>
      </p:sp>
      <p:sp>
        <p:nvSpPr>
          <p:cNvPr id="4" name="Rectangle 3"/>
          <p:cNvSpPr/>
          <p:nvPr/>
        </p:nvSpPr>
        <p:spPr>
          <a:xfrm>
            <a:off x="3419872" y="5589240"/>
            <a:ext cx="2376264"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ZoneTexte 6"/>
          <p:cNvSpPr txBox="1"/>
          <p:nvPr/>
        </p:nvSpPr>
        <p:spPr>
          <a:xfrm>
            <a:off x="1259632" y="6165304"/>
            <a:ext cx="6987970" cy="584775"/>
          </a:xfrm>
          <a:prstGeom prst="rect">
            <a:avLst/>
          </a:prstGeom>
          <a:noFill/>
        </p:spPr>
        <p:txBody>
          <a:bodyPr wrap="square" rtlCol="0">
            <a:spAutoFit/>
          </a:bodyPr>
          <a:lstStyle/>
          <a:p>
            <a:pPr algn="ctr"/>
            <a:r>
              <a:rPr lang="fr-BE" sz="3200" b="1" dirty="0" smtClean="0">
                <a:solidFill>
                  <a:srgbClr val="00B050"/>
                </a:solidFill>
                <a:effectLst>
                  <a:outerShdw blurRad="38100" dist="38100" dir="2700000" algn="tl">
                    <a:srgbClr val="000000">
                      <a:alpha val="43137"/>
                    </a:srgbClr>
                  </a:outerShdw>
                </a:effectLst>
              </a:rPr>
              <a:t>QUESTIONS / RÉPONSES</a:t>
            </a:r>
            <a:endParaRPr lang="fr-BE" sz="3200" b="1" dirty="0">
              <a:solidFill>
                <a:srgbClr val="00B05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2962468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t 1">
            <a:hlinkClick r:id="" action="ppaction://ole?verb=0"/>
          </p:cNvPr>
          <p:cNvGraphicFramePr>
            <a:graphicFrameLocks noChangeAspect="1"/>
          </p:cNvGraphicFramePr>
          <p:nvPr>
            <p:extLst/>
          </p:nvPr>
        </p:nvGraphicFramePr>
        <p:xfrm>
          <a:off x="611560" y="692696"/>
          <a:ext cx="7920880" cy="5892800"/>
        </p:xfrm>
        <a:graphic>
          <a:graphicData uri="http://schemas.openxmlformats.org/presentationml/2006/ole">
            <mc:AlternateContent xmlns:mc="http://schemas.openxmlformats.org/markup-compatibility/2006">
              <mc:Choice xmlns:v="urn:schemas-microsoft-com:vml" Requires="v">
                <p:oleObj spid="_x0000_s8200" name="Présentation" r:id="rId3" imgW="748408" imgH="560693" progId="PowerPoint.Show.12">
                  <p:embed/>
                </p:oleObj>
              </mc:Choice>
              <mc:Fallback>
                <p:oleObj name="Présentation" r:id="rId3" imgW="748408" imgH="560693" progId="PowerPoint.Show.12">
                  <p:embed/>
                  <p:pic>
                    <p:nvPicPr>
                      <p:cNvPr id="2" name="Objet 1">
                        <a:hlinkClick r:id="" action="ppaction://ole?verb=0"/>
                      </p:cNvPr>
                      <p:cNvPicPr/>
                      <p:nvPr/>
                    </p:nvPicPr>
                    <p:blipFill>
                      <a:blip r:embed="rId4"/>
                      <a:stretch>
                        <a:fillRect/>
                      </a:stretch>
                    </p:blipFill>
                    <p:spPr>
                      <a:xfrm>
                        <a:off x="611560" y="692696"/>
                        <a:ext cx="7920880" cy="5892800"/>
                      </a:xfrm>
                      <a:prstGeom prst="rect">
                        <a:avLst/>
                      </a:prstGeom>
                    </p:spPr>
                  </p:pic>
                </p:oleObj>
              </mc:Fallback>
            </mc:AlternateContent>
          </a:graphicData>
        </a:graphic>
      </p:graphicFrame>
      <p:sp>
        <p:nvSpPr>
          <p:cNvPr id="3" name="Espace réservé du numéro de diapositive 2"/>
          <p:cNvSpPr>
            <a:spLocks noGrp="1"/>
          </p:cNvSpPr>
          <p:nvPr>
            <p:ph type="sldNum" sz="quarter" idx="12"/>
          </p:nvPr>
        </p:nvSpPr>
        <p:spPr/>
        <p:txBody>
          <a:bodyPr/>
          <a:lstStyle/>
          <a:p>
            <a:fld id="{B7FCFC4F-0CC0-42F6-9F8B-A144D7558766}" type="slidenum">
              <a:rPr lang="fr-FR" smtClean="0"/>
              <a:pPr/>
              <a:t>66</a:t>
            </a:fld>
            <a:endParaRPr lang="fr-FR" dirty="0"/>
          </a:p>
        </p:txBody>
      </p:sp>
      <p:sp>
        <p:nvSpPr>
          <p:cNvPr id="5" name="Titre 1"/>
          <p:cNvSpPr txBox="1">
            <a:spLocks/>
          </p:cNvSpPr>
          <p:nvPr/>
        </p:nvSpPr>
        <p:spPr>
          <a:xfrm>
            <a:off x="2195736" y="1052736"/>
            <a:ext cx="6051866" cy="1224136"/>
          </a:xfrm>
          <a:prstGeom prst="rect">
            <a:avLst/>
          </a:prstGeom>
          <a:solidFill>
            <a:srgbClr val="FFC000"/>
          </a:solidFill>
        </p:spPr>
        <p:txBody>
          <a:bodyPr>
            <a:normAutofit fontScale="90000" lnSpcReduction="10000"/>
          </a:bodyPr>
          <a:lstStyle>
            <a:lvl1pPr algn="l" defTabSz="914400" rtl="0" eaLnBrk="1" latinLnBrk="0" hangingPunct="1">
              <a:spcBef>
                <a:spcPct val="0"/>
              </a:spcBef>
              <a:buNone/>
              <a:defRPr sz="4000" kern="1200" spc="-100" baseline="0">
                <a:solidFill>
                  <a:schemeClr val="tx2"/>
                </a:solidFill>
                <a:latin typeface="Constantia" panose="02030602050306030303" pitchFamily="18" charset="0"/>
                <a:ea typeface="+mj-ea"/>
                <a:cs typeface="+mj-cs"/>
              </a:defRPr>
            </a:lvl1pPr>
          </a:lstStyle>
          <a:p>
            <a:pPr algn="ctr"/>
            <a:r>
              <a:rPr lang="fr-BE" sz="2200" b="1" dirty="0" smtClean="0"/>
              <a:t>Formation        S.A.G.E.P</a:t>
            </a:r>
            <a:br>
              <a:rPr lang="fr-BE" sz="2200" b="1" dirty="0" smtClean="0"/>
            </a:br>
            <a:r>
              <a:rPr lang="fr-BE" sz="3200" b="1" dirty="0" smtClean="0">
                <a:solidFill>
                  <a:srgbClr val="002060"/>
                </a:solidFill>
              </a:rPr>
              <a:t>ASBL</a:t>
            </a:r>
            <a:br>
              <a:rPr lang="fr-BE" sz="3200" b="1" dirty="0" smtClean="0">
                <a:solidFill>
                  <a:srgbClr val="002060"/>
                </a:solidFill>
              </a:rPr>
            </a:br>
            <a:r>
              <a:rPr lang="fr-BE" sz="2000" b="1" dirty="0" smtClean="0">
                <a:solidFill>
                  <a:srgbClr val="002060"/>
                </a:solidFill>
              </a:rPr>
              <a:t>15</a:t>
            </a:r>
            <a:r>
              <a:rPr lang="fr-BE" sz="3200" b="1" dirty="0" smtClean="0">
                <a:solidFill>
                  <a:srgbClr val="002060"/>
                </a:solidFill>
              </a:rPr>
              <a:t> </a:t>
            </a:r>
            <a:r>
              <a:rPr lang="fr-BE" sz="2000" b="1" dirty="0" smtClean="0">
                <a:solidFill>
                  <a:srgbClr val="002060"/>
                </a:solidFill>
                <a:latin typeface="Times New Roman" panose="02020603050405020304" pitchFamily="18" charset="0"/>
                <a:cs typeface="Times New Roman" panose="02020603050405020304" pitchFamily="18" charset="0"/>
              </a:rPr>
              <a:t>mai  2023</a:t>
            </a:r>
            <a:endParaRPr lang="fr-FR" sz="2000" b="1" dirty="0">
              <a:solidFill>
                <a:srgbClr val="002060"/>
              </a:solidFill>
              <a:latin typeface="Times New Roman" panose="02020603050405020304" pitchFamily="18" charset="0"/>
              <a:cs typeface="Times New Roman" panose="02020603050405020304" pitchFamily="18" charset="0"/>
            </a:endParaRPr>
          </a:p>
        </p:txBody>
      </p:sp>
      <p:sp>
        <p:nvSpPr>
          <p:cNvPr id="6" name="ZoneTexte 5"/>
          <p:cNvSpPr txBox="1"/>
          <p:nvPr/>
        </p:nvSpPr>
        <p:spPr>
          <a:xfrm>
            <a:off x="1403648" y="2564904"/>
            <a:ext cx="6552728" cy="2893100"/>
          </a:xfrm>
          <a:prstGeom prst="rect">
            <a:avLst/>
          </a:prstGeom>
          <a:solidFill>
            <a:schemeClr val="bg1"/>
          </a:solidFill>
        </p:spPr>
        <p:txBody>
          <a:bodyPr wrap="square" rtlCol="0">
            <a:spAutoFit/>
          </a:bodyPr>
          <a:lstStyle/>
          <a:p>
            <a:pPr algn="ctr"/>
            <a:r>
              <a:rPr lang="fr-BE" sz="3600" b="1" dirty="0" smtClean="0">
                <a:solidFill>
                  <a:srgbClr val="FF0000"/>
                </a:solidFill>
                <a:effectLst>
                  <a:outerShdw blurRad="38100" dist="38100" dir="2700000" algn="tl">
                    <a:srgbClr val="000000">
                      <a:alpha val="43137"/>
                    </a:srgbClr>
                  </a:outerShdw>
                </a:effectLst>
                <a:latin typeface="Times" pitchFamily="18" charset="0"/>
              </a:rPr>
              <a:t>PARTIE III</a:t>
            </a:r>
          </a:p>
          <a:p>
            <a:pPr algn="ctr"/>
            <a:endParaRPr lang="fr-BE" sz="1000" b="1" dirty="0" smtClean="0">
              <a:solidFill>
                <a:srgbClr val="002060"/>
              </a:solidFill>
              <a:effectLst>
                <a:outerShdw blurRad="38100" dist="38100" dir="2700000" algn="tl">
                  <a:srgbClr val="000000">
                    <a:alpha val="43137"/>
                  </a:srgbClr>
                </a:outerShdw>
              </a:effectLst>
              <a:latin typeface="Times" pitchFamily="18" charset="0"/>
            </a:endParaRPr>
          </a:p>
          <a:p>
            <a:pPr algn="ctr"/>
            <a:r>
              <a:rPr lang="fr-BE" sz="3600" b="1" u="sng" dirty="0" smtClean="0">
                <a:solidFill>
                  <a:srgbClr val="002060"/>
                </a:solidFill>
                <a:effectLst>
                  <a:outerShdw blurRad="38100" dist="38100" dir="2700000" algn="tl">
                    <a:srgbClr val="000000">
                      <a:alpha val="43137"/>
                    </a:srgbClr>
                  </a:outerShdw>
                </a:effectLst>
                <a:latin typeface="Times" pitchFamily="18" charset="0"/>
              </a:rPr>
              <a:t>Les obligations des ASBL</a:t>
            </a:r>
          </a:p>
          <a:p>
            <a:pPr algn="ctr"/>
            <a:endParaRPr lang="fr-BE" sz="500" b="1" dirty="0" smtClean="0">
              <a:solidFill>
                <a:srgbClr val="002060"/>
              </a:solidFill>
              <a:effectLst>
                <a:outerShdw blurRad="38100" dist="38100" dir="2700000" algn="tl">
                  <a:srgbClr val="000000">
                    <a:alpha val="43137"/>
                  </a:srgbClr>
                </a:outerShdw>
              </a:effectLst>
              <a:latin typeface="Times" pitchFamily="18" charset="0"/>
            </a:endParaRPr>
          </a:p>
          <a:p>
            <a:pPr algn="ctr"/>
            <a:r>
              <a:rPr lang="fr-BE" sz="2400" b="1" dirty="0" smtClean="0">
                <a:latin typeface="Times" pitchFamily="18" charset="0"/>
              </a:rPr>
              <a:t>Références au droit canonique</a:t>
            </a:r>
          </a:p>
          <a:p>
            <a:pPr algn="ctr"/>
            <a:endParaRPr lang="fr-BE" sz="1500" b="1" dirty="0">
              <a:solidFill>
                <a:srgbClr val="002060"/>
              </a:solidFill>
              <a:effectLst>
                <a:outerShdw blurRad="38100" dist="38100" dir="2700000" algn="tl">
                  <a:srgbClr val="000000">
                    <a:alpha val="43137"/>
                  </a:srgbClr>
                </a:outerShdw>
              </a:effectLst>
              <a:latin typeface="Times" pitchFamily="18" charset="0"/>
            </a:endParaRPr>
          </a:p>
          <a:p>
            <a:pPr algn="ctr"/>
            <a:r>
              <a:rPr lang="fr-BE" sz="2800" b="1" i="1" dirty="0" smtClean="0">
                <a:solidFill>
                  <a:srgbClr val="002060"/>
                </a:solidFill>
                <a:effectLst>
                  <a:outerShdw blurRad="38100" dist="38100" dir="2700000" algn="tl">
                    <a:srgbClr val="000000">
                      <a:alpha val="43137"/>
                    </a:srgbClr>
                  </a:outerShdw>
                </a:effectLst>
                <a:latin typeface="Times" pitchFamily="18" charset="0"/>
              </a:rPr>
              <a:t>Par  Angelo Macchia, conseiller du SAGEP</a:t>
            </a:r>
            <a:endParaRPr lang="fr-BE" sz="2400" b="1" i="1" dirty="0">
              <a:solidFill>
                <a:srgbClr val="002060"/>
              </a:solidFill>
              <a:effectLst>
                <a:outerShdw blurRad="38100" dist="38100" dir="2700000" algn="tl">
                  <a:srgbClr val="000000">
                    <a:alpha val="43137"/>
                  </a:srgbClr>
                </a:outerShdw>
              </a:effectLst>
              <a:latin typeface="Times" pitchFamily="18" charset="0"/>
            </a:endParaRPr>
          </a:p>
        </p:txBody>
      </p:sp>
      <p:sp>
        <p:nvSpPr>
          <p:cNvPr id="4" name="Rectangle 3"/>
          <p:cNvSpPr/>
          <p:nvPr/>
        </p:nvSpPr>
        <p:spPr>
          <a:xfrm>
            <a:off x="3419872" y="5589240"/>
            <a:ext cx="2376264"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107705123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476672"/>
            <a:ext cx="8229600" cy="990600"/>
          </a:xfrm>
        </p:spPr>
        <p:txBody>
          <a:bodyPr/>
          <a:lstStyle/>
          <a:p>
            <a:pPr algn="ctr"/>
            <a:r>
              <a:rPr lang="fr-BE" dirty="0" smtClean="0"/>
              <a:t>Le droit canonique</a:t>
            </a:r>
            <a:endParaRPr lang="fr-BE" dirty="0"/>
          </a:p>
        </p:txBody>
      </p:sp>
      <p:sp>
        <p:nvSpPr>
          <p:cNvPr id="3" name="Espace réservé du contenu 2"/>
          <p:cNvSpPr>
            <a:spLocks noGrp="1"/>
          </p:cNvSpPr>
          <p:nvPr>
            <p:ph idx="1"/>
          </p:nvPr>
        </p:nvSpPr>
        <p:spPr>
          <a:xfrm>
            <a:off x="457200" y="1600200"/>
            <a:ext cx="8401080" cy="4876800"/>
          </a:xfrm>
        </p:spPr>
        <p:txBody>
          <a:bodyPr>
            <a:normAutofit fontScale="25000" lnSpcReduction="20000"/>
          </a:bodyPr>
          <a:lstStyle/>
          <a:p>
            <a:endParaRPr lang="fr-BE" sz="5900" dirty="0" smtClean="0">
              <a:hlinkClick r:id="rId2"/>
            </a:endParaRPr>
          </a:p>
          <a:p>
            <a:pPr>
              <a:buNone/>
            </a:pPr>
            <a:r>
              <a:rPr lang="fr-FR" sz="9600" b="1" i="1" dirty="0" smtClean="0">
                <a:hlinkClick r:id="rId3"/>
              </a:rPr>
              <a:t>Définition : </a:t>
            </a:r>
            <a:endParaRPr lang="fr-FR" sz="9600" b="1" i="1" dirty="0" smtClean="0"/>
          </a:p>
          <a:p>
            <a:pPr>
              <a:buNone/>
            </a:pPr>
            <a:endParaRPr lang="fr-FR" sz="9600" b="1" i="1" dirty="0" smtClean="0"/>
          </a:p>
          <a:p>
            <a:pPr algn="ctr">
              <a:buNone/>
            </a:pPr>
            <a:r>
              <a:rPr lang="fr-FR" sz="9600" b="1" dirty="0" smtClean="0">
                <a:hlinkClick r:id="rId4"/>
              </a:rPr>
              <a:t>Ensemble</a:t>
            </a:r>
            <a:r>
              <a:rPr lang="fr-FR" sz="9600" b="1" dirty="0" smtClean="0"/>
              <a:t> des </a:t>
            </a:r>
            <a:r>
              <a:rPr lang="fr-FR" sz="9600" b="1" dirty="0" smtClean="0">
                <a:hlinkClick r:id="rId5"/>
              </a:rPr>
              <a:t>règles</a:t>
            </a:r>
            <a:r>
              <a:rPr lang="fr-FR" sz="9600" b="1" dirty="0" smtClean="0"/>
              <a:t> </a:t>
            </a:r>
            <a:r>
              <a:rPr lang="fr-FR" sz="9600" b="1" dirty="0" smtClean="0">
                <a:hlinkClick r:id="rId6"/>
              </a:rPr>
              <a:t>fixées</a:t>
            </a:r>
            <a:r>
              <a:rPr lang="fr-FR" sz="9600" b="1" dirty="0" smtClean="0"/>
              <a:t> ou </a:t>
            </a:r>
            <a:r>
              <a:rPr lang="fr-FR" sz="9600" b="1" dirty="0" smtClean="0">
                <a:hlinkClick r:id="rId7"/>
              </a:rPr>
              <a:t>agréées</a:t>
            </a:r>
            <a:r>
              <a:rPr lang="fr-FR" sz="9600" b="1" dirty="0" smtClean="0"/>
              <a:t> par les </a:t>
            </a:r>
            <a:r>
              <a:rPr lang="fr-FR" sz="9600" b="1" dirty="0" smtClean="0">
                <a:hlinkClick r:id="rId8"/>
              </a:rPr>
              <a:t>autorités</a:t>
            </a:r>
            <a:r>
              <a:rPr lang="fr-FR" sz="9600" b="1" dirty="0" smtClean="0"/>
              <a:t> </a:t>
            </a:r>
          </a:p>
          <a:p>
            <a:pPr algn="ctr">
              <a:buNone/>
            </a:pPr>
            <a:r>
              <a:rPr lang="fr-FR" sz="9600" b="1" dirty="0" smtClean="0"/>
              <a:t>de la </a:t>
            </a:r>
            <a:r>
              <a:rPr lang="fr-FR" sz="9600" b="1" dirty="0" smtClean="0">
                <a:hlinkClick r:id="rId9"/>
              </a:rPr>
              <a:t>religion</a:t>
            </a:r>
            <a:r>
              <a:rPr lang="fr-FR" sz="9600" b="1" dirty="0" smtClean="0"/>
              <a:t> </a:t>
            </a:r>
            <a:r>
              <a:rPr lang="fr-FR" sz="9600" b="1" dirty="0" smtClean="0">
                <a:hlinkClick r:id="rId10"/>
              </a:rPr>
              <a:t>catholique</a:t>
            </a:r>
            <a:r>
              <a:rPr lang="fr-FR" sz="9600" b="1" dirty="0" smtClean="0"/>
              <a:t> pour le </a:t>
            </a:r>
            <a:r>
              <a:rPr lang="fr-FR" sz="9600" b="1" dirty="0" smtClean="0">
                <a:hlinkClick r:id="rId11"/>
              </a:rPr>
              <a:t>fonctionnement</a:t>
            </a:r>
            <a:r>
              <a:rPr lang="fr-FR" sz="9600" b="1" dirty="0" smtClean="0"/>
              <a:t> de </a:t>
            </a:r>
          </a:p>
          <a:p>
            <a:pPr algn="ctr">
              <a:buNone/>
            </a:pPr>
            <a:r>
              <a:rPr lang="fr-FR" sz="9600" b="1" dirty="0" smtClean="0"/>
              <a:t>l'</a:t>
            </a:r>
            <a:r>
              <a:rPr lang="fr-FR" sz="9600" b="1" dirty="0" smtClean="0">
                <a:hlinkClick r:id="rId12"/>
              </a:rPr>
              <a:t>Eglise</a:t>
            </a:r>
            <a:r>
              <a:rPr lang="fr-FR" sz="9600" b="1" dirty="0" smtClean="0"/>
              <a:t>.</a:t>
            </a:r>
          </a:p>
          <a:p>
            <a:endParaRPr lang="fr-FR" sz="5900" b="1" dirty="0" smtClean="0"/>
          </a:p>
          <a:p>
            <a:r>
              <a:rPr lang="fr-FR" sz="5900" b="1" dirty="0" smtClean="0"/>
              <a:t>Can. 22</a:t>
            </a:r>
            <a:r>
              <a:rPr lang="fr-FR" sz="5900" dirty="0" smtClean="0"/>
              <a:t> - Les lois civiles auxquelles renvoie le droit de l'Église doivent être observées en droit canonique avec les mêmes effets, dans la mesure où elles ne sont pas contraires au droit divin et sauf disposition autre du droit canonique.</a:t>
            </a:r>
            <a:endParaRPr lang="fr-BE" sz="5900" dirty="0" smtClean="0">
              <a:hlinkClick r:id=""/>
            </a:endParaRPr>
          </a:p>
          <a:p>
            <a:endParaRPr lang="fr-BE" sz="5900" dirty="0" smtClean="0">
              <a:hlinkClick r:id=""/>
            </a:endParaRPr>
          </a:p>
          <a:p>
            <a:r>
              <a:rPr lang="fr-FR" sz="5900" b="1" dirty="0" smtClean="0"/>
              <a:t>Can. 1752</a:t>
            </a:r>
            <a:r>
              <a:rPr lang="fr-FR" sz="5900" dirty="0" smtClean="0"/>
              <a:t> - Dans les causes de transfert, les dispositions du </a:t>
            </a:r>
            <a:r>
              <a:rPr lang="fr-FR" sz="5900" dirty="0" err="1" smtClean="0"/>
              <a:t>can</a:t>
            </a:r>
            <a:r>
              <a:rPr lang="fr-FR" sz="5900" dirty="0" smtClean="0"/>
              <a:t>. 1747 seront appliquées, en observant l'équité canonique et sans perdre de vue le salut des âmes qui doit toujours être dans l'Église la loi suprême.</a:t>
            </a:r>
          </a:p>
          <a:p>
            <a:pPr>
              <a:buNone/>
            </a:pPr>
            <a:r>
              <a:rPr lang="fr-FR" sz="5900" dirty="0" smtClean="0"/>
              <a:t>         </a:t>
            </a:r>
            <a:r>
              <a:rPr lang="fr-BE" sz="7400" dirty="0" smtClean="0">
                <a:hlinkClick r:id="rId2"/>
              </a:rPr>
              <a:t>https://www.vatican.va/archive/cod-iuris-canonici/cic_index_fr.html</a:t>
            </a:r>
            <a:endParaRPr lang="fr-BE" sz="7400" dirty="0" smtClean="0"/>
          </a:p>
          <a:p>
            <a:endParaRPr lang="fr-BE" dirty="0"/>
          </a:p>
        </p:txBody>
      </p:sp>
      <p:sp>
        <p:nvSpPr>
          <p:cNvPr id="4" name="Espace réservé du pied de page 3"/>
          <p:cNvSpPr>
            <a:spLocks noGrp="1"/>
          </p:cNvSpPr>
          <p:nvPr>
            <p:ph type="ftr" sz="quarter" idx="11"/>
          </p:nvPr>
        </p:nvSpPr>
        <p:spPr/>
        <p:txBody>
          <a:bodyPr/>
          <a:lstStyle/>
          <a:p>
            <a:r>
              <a:rPr lang="fr-FR" smtClean="0"/>
              <a:t>Formation FE 2023              Les  ASBL  et   le Droit canon</a:t>
            </a:r>
            <a:endParaRPr lang="fr-FR" dirty="0"/>
          </a:p>
        </p:txBody>
      </p:sp>
      <p:sp>
        <p:nvSpPr>
          <p:cNvPr id="5" name="Espace réservé du numéro de diapositive 4"/>
          <p:cNvSpPr>
            <a:spLocks noGrp="1"/>
          </p:cNvSpPr>
          <p:nvPr>
            <p:ph type="sldNum" sz="quarter" idx="12"/>
          </p:nvPr>
        </p:nvSpPr>
        <p:spPr/>
        <p:txBody>
          <a:bodyPr/>
          <a:lstStyle/>
          <a:p>
            <a:fld id="{B7FCFC4F-0CC0-42F6-9F8B-A144D7558766}" type="slidenum">
              <a:rPr lang="fr-FR" smtClean="0"/>
              <a:pPr/>
              <a:t>67</a:t>
            </a:fld>
            <a:endParaRPr lang="fr-FR" dirty="0"/>
          </a:p>
        </p:txBody>
      </p:sp>
    </p:spTree>
    <p:extLst>
      <p:ext uri="{BB962C8B-B14F-4D97-AF65-F5344CB8AC3E}">
        <p14:creationId xmlns:p14="http://schemas.microsoft.com/office/powerpoint/2010/main" val="3470243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1000"/>
                                        <p:tgtEl>
                                          <p:spTgt spid="3">
                                            <p:txEl>
                                              <p:pRg st="9" end="9"/>
                                            </p:txEl>
                                          </p:spTgt>
                                        </p:tgtEl>
                                      </p:cBhvr>
                                    </p:animEffect>
                                    <p:anim calcmode="lin" valueType="num">
                                      <p:cBhvr>
                                        <p:cTn id="43"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animEffect transition="in" filter="fade">
                                      <p:cBhvr>
                                        <p:cTn id="49" dur="1000"/>
                                        <p:tgtEl>
                                          <p:spTgt spid="3">
                                            <p:txEl>
                                              <p:pRg st="10" end="10"/>
                                            </p:txEl>
                                          </p:spTgt>
                                        </p:tgtEl>
                                      </p:cBhvr>
                                    </p:animEffect>
                                    <p:anim calcmode="lin" valueType="num">
                                      <p:cBhvr>
                                        <p:cTn id="50"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BE" dirty="0" smtClean="0"/>
              <a:t>En Belgique </a:t>
            </a:r>
            <a:endParaRPr lang="fr-BE" dirty="0"/>
          </a:p>
        </p:txBody>
      </p:sp>
      <p:sp>
        <p:nvSpPr>
          <p:cNvPr id="3" name="Espace réservé du contenu 2"/>
          <p:cNvSpPr>
            <a:spLocks noGrp="1"/>
          </p:cNvSpPr>
          <p:nvPr>
            <p:ph idx="1"/>
          </p:nvPr>
        </p:nvSpPr>
        <p:spPr>
          <a:xfrm>
            <a:off x="285720" y="857232"/>
            <a:ext cx="8229600" cy="4876800"/>
          </a:xfrm>
        </p:spPr>
        <p:txBody>
          <a:bodyPr>
            <a:normAutofit/>
          </a:bodyPr>
          <a:lstStyle/>
          <a:p>
            <a:endParaRPr lang="fr-BE" dirty="0" smtClean="0"/>
          </a:p>
          <a:p>
            <a:endParaRPr lang="fr-BE" dirty="0" smtClean="0"/>
          </a:p>
          <a:p>
            <a:endParaRPr lang="fr-BE" dirty="0"/>
          </a:p>
        </p:txBody>
      </p:sp>
      <p:sp>
        <p:nvSpPr>
          <p:cNvPr id="4" name="Rectangle 3"/>
          <p:cNvSpPr/>
          <p:nvPr/>
        </p:nvSpPr>
        <p:spPr>
          <a:xfrm>
            <a:off x="571472" y="142852"/>
            <a:ext cx="8572528" cy="6709529"/>
          </a:xfrm>
          <a:prstGeom prst="rect">
            <a:avLst/>
          </a:prstGeom>
        </p:spPr>
        <p:txBody>
          <a:bodyPr wrap="square">
            <a:spAutoFit/>
          </a:bodyPr>
          <a:lstStyle/>
          <a:p>
            <a:endParaRPr lang="fr-FR" b="1" i="1" dirty="0" smtClean="0">
              <a:latin typeface="Times New Roman" pitchFamily="18" charset="0"/>
              <a:cs typeface="Times New Roman" pitchFamily="18" charset="0"/>
            </a:endParaRPr>
          </a:p>
          <a:p>
            <a:endParaRPr lang="fr-FR" b="1" i="1" dirty="0" smtClean="0">
              <a:latin typeface="Times New Roman" pitchFamily="18" charset="0"/>
              <a:cs typeface="Times New Roman" pitchFamily="18" charset="0"/>
            </a:endParaRPr>
          </a:p>
          <a:p>
            <a:endParaRPr lang="fr-FR" b="1" i="1" dirty="0" smtClean="0">
              <a:latin typeface="Times New Roman" pitchFamily="18" charset="0"/>
              <a:cs typeface="Times New Roman" pitchFamily="18" charset="0"/>
            </a:endParaRPr>
          </a:p>
          <a:p>
            <a:endParaRPr lang="fr-FR" b="1" i="1" dirty="0" smtClean="0">
              <a:latin typeface="Times New Roman" pitchFamily="18" charset="0"/>
              <a:cs typeface="Times New Roman" pitchFamily="18" charset="0"/>
            </a:endParaRPr>
          </a:p>
          <a:p>
            <a:endParaRPr lang="fr-FR" b="1" i="1" dirty="0" smtClean="0">
              <a:latin typeface="Times New Roman" pitchFamily="18" charset="0"/>
              <a:cs typeface="Times New Roman" pitchFamily="18" charset="0"/>
            </a:endParaRPr>
          </a:p>
          <a:p>
            <a:r>
              <a:rPr lang="fr-FR" sz="2400" b="1" dirty="0" smtClean="0">
                <a:latin typeface="Times New Roman" pitchFamily="18" charset="0"/>
                <a:cs typeface="Times New Roman" pitchFamily="18" charset="0"/>
              </a:rPr>
              <a:t>En complément du Code de Droit canonique de l’Eglise universelle, chaque province ecclésiastique a la possibilité d’émettre ses propres décrets complémentaires. </a:t>
            </a:r>
          </a:p>
          <a:p>
            <a:r>
              <a:rPr lang="fr-FR" sz="2400" b="1" dirty="0" smtClean="0">
                <a:latin typeface="Times New Roman" pitchFamily="18" charset="0"/>
                <a:cs typeface="Times New Roman" pitchFamily="18" charset="0"/>
              </a:rPr>
              <a:t>Ces décrets sont promulgués par</a:t>
            </a:r>
            <a:r>
              <a:rPr lang="fr-FR" sz="2400" b="1" i="1" dirty="0" smtClean="0">
                <a:latin typeface="Times New Roman" pitchFamily="18" charset="0"/>
                <a:cs typeface="Times New Roman" pitchFamily="18" charset="0"/>
              </a:rPr>
              <a:t>                                                </a:t>
            </a:r>
          </a:p>
          <a:p>
            <a:pPr algn="ctr"/>
            <a:r>
              <a:rPr lang="fr-FR" sz="2400" b="1" i="1" dirty="0" smtClean="0">
                <a:solidFill>
                  <a:srgbClr val="C00000"/>
                </a:solidFill>
                <a:latin typeface="Times New Roman" pitchFamily="18" charset="0"/>
                <a:cs typeface="Times New Roman" pitchFamily="18" charset="0"/>
              </a:rPr>
              <a:t>         la Conférence des évêques de Belgique </a:t>
            </a:r>
          </a:p>
          <a:p>
            <a:pPr algn="ctr"/>
            <a:r>
              <a:rPr lang="fr-FR" sz="2400" b="1" dirty="0" smtClean="0">
                <a:solidFill>
                  <a:srgbClr val="C00000"/>
                </a:solidFill>
                <a:latin typeface="Times New Roman" pitchFamily="18" charset="0"/>
                <a:cs typeface="Times New Roman" pitchFamily="18" charset="0"/>
              </a:rPr>
              <a:t>( CEB )</a:t>
            </a:r>
          </a:p>
          <a:p>
            <a:r>
              <a:rPr lang="fr-FR" sz="2000" b="1" i="1" dirty="0" smtClean="0">
                <a:latin typeface="Times New Roman" pitchFamily="18" charset="0"/>
                <a:cs typeface="Times New Roman" pitchFamily="18" charset="0"/>
              </a:rPr>
              <a:t>par leur publication dans la revue du Centre Interdiocésain </a:t>
            </a:r>
            <a:r>
              <a:rPr lang="fr-FR" sz="2000" b="1" i="1" dirty="0" err="1" smtClean="0">
                <a:latin typeface="Times New Roman" pitchFamily="18" charset="0"/>
                <a:cs typeface="Times New Roman" pitchFamily="18" charset="0"/>
              </a:rPr>
              <a:t>Intercontact</a:t>
            </a:r>
            <a:r>
              <a:rPr lang="fr-FR" sz="2000" b="1" i="1" dirty="0" smtClean="0">
                <a:latin typeface="Times New Roman" pitchFamily="18" charset="0"/>
                <a:cs typeface="Times New Roman" pitchFamily="18" charset="0"/>
              </a:rPr>
              <a:t>.</a:t>
            </a:r>
            <a:r>
              <a:rPr lang="fr-FR" sz="2000" dirty="0" smtClean="0">
                <a:latin typeface="Times New Roman" pitchFamily="18" charset="0"/>
                <a:cs typeface="Times New Roman" pitchFamily="18" charset="0"/>
              </a:rPr>
              <a:t> </a:t>
            </a:r>
          </a:p>
          <a:p>
            <a:endParaRPr lang="fr-FR" sz="2000" dirty="0" smtClean="0">
              <a:latin typeface="Times New Roman" pitchFamily="18" charset="0"/>
              <a:cs typeface="Times New Roman" pitchFamily="18" charset="0"/>
            </a:endParaRPr>
          </a:p>
          <a:p>
            <a:r>
              <a:rPr lang="fr-FR" sz="2000" dirty="0" smtClean="0">
                <a:latin typeface="Times New Roman" pitchFamily="18" charset="0"/>
                <a:cs typeface="Times New Roman" pitchFamily="18" charset="0"/>
              </a:rPr>
              <a:t>Ils seront également publiés sur les sites internet officiels de l’Eglise catholique </a:t>
            </a:r>
          </a:p>
          <a:p>
            <a:r>
              <a:rPr lang="fr-FR" sz="2000" dirty="0" smtClean="0">
                <a:latin typeface="Times New Roman" pitchFamily="18" charset="0"/>
                <a:cs typeface="Times New Roman" pitchFamily="18" charset="0"/>
              </a:rPr>
              <a:t>en Belgique, à savoir actuellement </a:t>
            </a:r>
          </a:p>
          <a:p>
            <a:pPr algn="ctr"/>
            <a:endParaRPr lang="fr-FR" sz="2000" dirty="0" smtClean="0">
              <a:latin typeface="Times New Roman" pitchFamily="18" charset="0"/>
              <a:cs typeface="Times New Roman" pitchFamily="18" charset="0"/>
              <a:hlinkClick r:id="rId2"/>
            </a:endParaRPr>
          </a:p>
          <a:p>
            <a:pPr algn="ctr"/>
            <a:r>
              <a:rPr lang="fr-FR" sz="3600" dirty="0" smtClean="0">
                <a:latin typeface="Times New Roman" pitchFamily="18" charset="0"/>
                <a:cs typeface="Times New Roman" pitchFamily="18" charset="0"/>
                <a:hlinkClick r:id="rId2"/>
              </a:rPr>
              <a:t>www.cathobel.be</a:t>
            </a:r>
            <a:r>
              <a:rPr lang="fr-FR" sz="3600" dirty="0" smtClean="0">
                <a:latin typeface="Times New Roman" pitchFamily="18" charset="0"/>
                <a:cs typeface="Times New Roman" pitchFamily="18" charset="0"/>
              </a:rPr>
              <a:t>   et   </a:t>
            </a:r>
            <a:r>
              <a:rPr lang="fr-FR" sz="3600" dirty="0" smtClean="0">
                <a:latin typeface="Times New Roman" pitchFamily="18" charset="0"/>
                <a:cs typeface="Times New Roman" pitchFamily="18" charset="0"/>
                <a:hlinkClick r:id="rId3"/>
              </a:rPr>
              <a:t>www.kerknet.be</a:t>
            </a:r>
            <a:endParaRPr lang="fr-FR" sz="3600" dirty="0" smtClean="0">
              <a:latin typeface="Times New Roman" pitchFamily="18" charset="0"/>
              <a:cs typeface="Times New Roman" pitchFamily="18" charset="0"/>
            </a:endParaRPr>
          </a:p>
          <a:p>
            <a:pPr algn="ctr"/>
            <a:r>
              <a:rPr lang="fr-FR" sz="2000" dirty="0" smtClean="0">
                <a:latin typeface="Times New Roman" pitchFamily="18" charset="0"/>
                <a:cs typeface="Times New Roman" pitchFamily="18" charset="0"/>
              </a:rPr>
              <a:t/>
            </a:r>
            <a:br>
              <a:rPr lang="fr-FR" sz="2000" dirty="0" smtClean="0">
                <a:latin typeface="Times New Roman" pitchFamily="18" charset="0"/>
                <a:cs typeface="Times New Roman" pitchFamily="18" charset="0"/>
              </a:rPr>
            </a:br>
            <a:endParaRPr lang="fr-FR" sz="2000" dirty="0" smtClean="0">
              <a:latin typeface="Times New Roman" pitchFamily="18" charset="0"/>
              <a:cs typeface="Times New Roman" pitchFamily="18" charset="0"/>
            </a:endParaRPr>
          </a:p>
          <a:p>
            <a:endParaRPr lang="fr-FR" sz="2000" b="1" dirty="0" smtClean="0">
              <a:latin typeface="Times New Roman" pitchFamily="18" charset="0"/>
              <a:cs typeface="Times New Roman" pitchFamily="18" charset="0"/>
            </a:endParaRPr>
          </a:p>
        </p:txBody>
      </p:sp>
      <p:sp>
        <p:nvSpPr>
          <p:cNvPr id="5" name="Espace réservé du pied de page 4"/>
          <p:cNvSpPr>
            <a:spLocks noGrp="1"/>
          </p:cNvSpPr>
          <p:nvPr>
            <p:ph type="ftr" sz="quarter" idx="11"/>
          </p:nvPr>
        </p:nvSpPr>
        <p:spPr/>
        <p:txBody>
          <a:bodyPr/>
          <a:lstStyle/>
          <a:p>
            <a:r>
              <a:rPr lang="fr-FR" smtClean="0"/>
              <a:t>Formation FE 2023              Les  ASBL  et   le Droit canon</a:t>
            </a:r>
            <a:endParaRPr lang="fr-FR" dirty="0"/>
          </a:p>
        </p:txBody>
      </p:sp>
      <p:sp>
        <p:nvSpPr>
          <p:cNvPr id="6" name="Espace réservé du numéro de diapositive 5"/>
          <p:cNvSpPr>
            <a:spLocks noGrp="1"/>
          </p:cNvSpPr>
          <p:nvPr>
            <p:ph type="sldNum" sz="quarter" idx="12"/>
          </p:nvPr>
        </p:nvSpPr>
        <p:spPr/>
        <p:txBody>
          <a:bodyPr/>
          <a:lstStyle/>
          <a:p>
            <a:fld id="{B7FCFC4F-0CC0-42F6-9F8B-A144D7558766}" type="slidenum">
              <a:rPr lang="fr-FR" smtClean="0"/>
              <a:pPr/>
              <a:t>68</a:t>
            </a:fld>
            <a:endParaRPr lang="fr-FR" dirty="0"/>
          </a:p>
        </p:txBody>
      </p:sp>
    </p:spTree>
    <p:extLst>
      <p:ext uri="{BB962C8B-B14F-4D97-AF65-F5344CB8AC3E}">
        <p14:creationId xmlns:p14="http://schemas.microsoft.com/office/powerpoint/2010/main" val="62359662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413792"/>
            <a:ext cx="8229600" cy="1143000"/>
          </a:xfrm>
        </p:spPr>
        <p:txBody>
          <a:bodyPr>
            <a:noAutofit/>
          </a:bodyPr>
          <a:lstStyle/>
          <a:p>
            <a:pPr algn="ctr"/>
            <a:r>
              <a:rPr lang="fr-FR" sz="3200" b="1" dirty="0" smtClean="0"/>
              <a:t/>
            </a:r>
            <a:br>
              <a:rPr lang="fr-FR" sz="3200" b="1" dirty="0" smtClean="0"/>
            </a:br>
            <a:r>
              <a:rPr lang="fr-FR" sz="3200" b="1" dirty="0" smtClean="0"/>
              <a:t/>
            </a:r>
            <a:br>
              <a:rPr lang="fr-FR" sz="3200" b="1" dirty="0" smtClean="0"/>
            </a:br>
            <a:r>
              <a:rPr lang="fr-FR" sz="3200" b="1" dirty="0" smtClean="0"/>
              <a:t/>
            </a:r>
            <a:br>
              <a:rPr lang="fr-FR" sz="3200" b="1" dirty="0" smtClean="0"/>
            </a:br>
            <a:r>
              <a:rPr lang="fr-FR" sz="3200" b="1" dirty="0" smtClean="0"/>
              <a:t>LIVRE V :</a:t>
            </a:r>
            <a:r>
              <a:rPr lang="fr-FR" sz="3200" dirty="0" smtClean="0"/>
              <a:t> </a:t>
            </a:r>
            <a:r>
              <a:rPr lang="fr-FR" sz="3200" b="1" dirty="0" smtClean="0"/>
              <a:t>les biens temporels de l’Eglise, l’acquisition des biens, </a:t>
            </a:r>
            <a:br>
              <a:rPr lang="fr-FR" sz="3200" b="1" dirty="0" smtClean="0"/>
            </a:br>
            <a:r>
              <a:rPr lang="fr-FR" sz="3200" b="1" dirty="0" smtClean="0"/>
              <a:t>l’administration des biens.</a:t>
            </a:r>
            <a:br>
              <a:rPr lang="fr-FR" sz="3200" b="1" dirty="0" smtClean="0"/>
            </a:br>
            <a:endParaRPr lang="fr-FR" sz="3200" b="1" i="1" dirty="0"/>
          </a:p>
        </p:txBody>
      </p:sp>
      <p:sp>
        <p:nvSpPr>
          <p:cNvPr id="3" name="Espace réservé du contenu 2"/>
          <p:cNvSpPr>
            <a:spLocks noGrp="1"/>
          </p:cNvSpPr>
          <p:nvPr>
            <p:ph idx="1"/>
          </p:nvPr>
        </p:nvSpPr>
        <p:spPr>
          <a:xfrm>
            <a:off x="395536" y="2132856"/>
            <a:ext cx="8496944" cy="3816424"/>
          </a:xfrm>
        </p:spPr>
        <p:txBody>
          <a:bodyPr>
            <a:noAutofit/>
          </a:bodyPr>
          <a:lstStyle/>
          <a:p>
            <a:endParaRPr lang="fr-FR" sz="2800" b="1" dirty="0" smtClean="0">
              <a:latin typeface="Times New Roman" pitchFamily="18" charset="0"/>
              <a:cs typeface="Times New Roman" pitchFamily="18" charset="0"/>
            </a:endParaRPr>
          </a:p>
          <a:p>
            <a:pPr>
              <a:buNone/>
            </a:pPr>
            <a:r>
              <a:rPr lang="fr-FR" b="1" dirty="0" smtClean="0">
                <a:latin typeface="Times New Roman" pitchFamily="18" charset="0"/>
                <a:cs typeface="Times New Roman" pitchFamily="18" charset="0"/>
              </a:rPr>
              <a:t>Can. 1254</a:t>
            </a:r>
            <a:r>
              <a:rPr lang="fr-FR" dirty="0" smtClean="0">
                <a:latin typeface="Times New Roman" pitchFamily="18" charset="0"/>
                <a:cs typeface="Times New Roman" pitchFamily="18" charset="0"/>
              </a:rPr>
              <a:t>   </a:t>
            </a:r>
          </a:p>
          <a:p>
            <a:pPr>
              <a:buNone/>
            </a:pPr>
            <a:r>
              <a:rPr lang="fr-FR" sz="2800" dirty="0" smtClean="0">
                <a:latin typeface="Times New Roman" pitchFamily="18" charset="0"/>
                <a:cs typeface="Times New Roman" pitchFamily="18" charset="0"/>
              </a:rPr>
              <a:t>L'Eglise catholique peut, en vertu d'un droit inné, </a:t>
            </a:r>
            <a:r>
              <a:rPr lang="fr-FR" sz="2800" b="1" dirty="0" smtClean="0">
                <a:latin typeface="Times New Roman" pitchFamily="18" charset="0"/>
                <a:cs typeface="Times New Roman" pitchFamily="18" charset="0"/>
              </a:rPr>
              <a:t>acquérir, conserver, administrer et aliéner des biens temporels, indépendamment du pouvoir civil, pour la poursuite des fins qui lui sont propres.</a:t>
            </a:r>
          </a:p>
          <a:p>
            <a:endParaRPr lang="fr-BE" sz="2800" dirty="0">
              <a:latin typeface="Times New Roman" pitchFamily="18" charset="0"/>
              <a:cs typeface="Times New Roman" pitchFamily="18" charset="0"/>
            </a:endParaRPr>
          </a:p>
        </p:txBody>
      </p:sp>
      <p:sp>
        <p:nvSpPr>
          <p:cNvPr id="4" name="Espace réservé du pied de page 3"/>
          <p:cNvSpPr>
            <a:spLocks noGrp="1"/>
          </p:cNvSpPr>
          <p:nvPr>
            <p:ph type="ftr" sz="quarter" idx="11"/>
          </p:nvPr>
        </p:nvSpPr>
        <p:spPr/>
        <p:txBody>
          <a:bodyPr/>
          <a:lstStyle/>
          <a:p>
            <a:r>
              <a:rPr lang="fr-FR" smtClean="0"/>
              <a:t>Formation FE 2023              Les  ASBL  et   le Droit canon</a:t>
            </a:r>
            <a:endParaRPr lang="fr-FR" dirty="0"/>
          </a:p>
        </p:txBody>
      </p:sp>
      <p:sp>
        <p:nvSpPr>
          <p:cNvPr id="5" name="Espace réservé du numéro de diapositive 4"/>
          <p:cNvSpPr>
            <a:spLocks noGrp="1"/>
          </p:cNvSpPr>
          <p:nvPr>
            <p:ph type="sldNum" sz="quarter" idx="12"/>
          </p:nvPr>
        </p:nvSpPr>
        <p:spPr/>
        <p:txBody>
          <a:bodyPr/>
          <a:lstStyle/>
          <a:p>
            <a:fld id="{B7FCFC4F-0CC0-42F6-9F8B-A144D7558766}" type="slidenum">
              <a:rPr lang="fr-FR" smtClean="0"/>
              <a:pPr/>
              <a:t>69</a:t>
            </a:fld>
            <a:endParaRPr lang="fr-FR" dirty="0"/>
          </a:p>
        </p:txBody>
      </p:sp>
    </p:spTree>
    <p:extLst>
      <p:ext uri="{BB962C8B-B14F-4D97-AF65-F5344CB8AC3E}">
        <p14:creationId xmlns:p14="http://schemas.microsoft.com/office/powerpoint/2010/main" val="37386666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D52D402-FD57-CE4B-A30E-AF80CE82DB42}"/>
              </a:ext>
            </a:extLst>
          </p:cNvPr>
          <p:cNvSpPr>
            <a:spLocks noGrp="1"/>
          </p:cNvSpPr>
          <p:nvPr>
            <p:ph type="title"/>
          </p:nvPr>
        </p:nvSpPr>
        <p:spPr>
          <a:xfrm>
            <a:off x="628650" y="1131094"/>
            <a:ext cx="7886700" cy="545630"/>
          </a:xfrm>
        </p:spPr>
        <p:txBody>
          <a:bodyPr>
            <a:normAutofit fontScale="90000"/>
          </a:bodyPr>
          <a:lstStyle/>
          <a:p>
            <a:r>
              <a:rPr lang="fr-BE" sz="2100" dirty="0">
                <a:latin typeface="Proxima Nova" panose="02000506030000020004"/>
              </a:rPr>
              <a:t>Déterminer les besoins en assurances de votre ASBL</a:t>
            </a:r>
            <a:r>
              <a:rPr lang="fr-BE" sz="3000" dirty="0">
                <a:solidFill>
                  <a:srgbClr val="0070C0"/>
                </a:solidFill>
                <a:latin typeface="Proxima Nova Cn Lt" panose="02000506030000020004" pitchFamily="50" charset="0"/>
              </a:rPr>
              <a:t/>
            </a:r>
            <a:br>
              <a:rPr lang="fr-BE" sz="3000" dirty="0">
                <a:solidFill>
                  <a:srgbClr val="0070C0"/>
                </a:solidFill>
                <a:latin typeface="Proxima Nova Cn Lt" panose="02000506030000020004" pitchFamily="50" charset="0"/>
              </a:rPr>
            </a:br>
            <a:endParaRPr lang="fr-FR" dirty="0">
              <a:solidFill>
                <a:srgbClr val="0070C0"/>
              </a:solidFill>
              <a:latin typeface="Proxima Nova Cn Lt" panose="02000506030000020004" pitchFamily="50" charset="0"/>
            </a:endParaRPr>
          </a:p>
        </p:txBody>
      </p:sp>
      <p:pic>
        <p:nvPicPr>
          <p:cNvPr id="5" name="Image 4"/>
          <p:cNvPicPr>
            <a:picLocks noChangeAspect="1"/>
          </p:cNvPicPr>
          <p:nvPr/>
        </p:nvPicPr>
        <p:blipFill rotWithShape="1">
          <a:blip r:embed="rId2"/>
          <a:srcRect l="22513" t="18900" r="9322" b="14394"/>
          <a:stretch/>
        </p:blipFill>
        <p:spPr>
          <a:xfrm>
            <a:off x="-23311" y="404664"/>
            <a:ext cx="9157019" cy="5040560"/>
          </a:xfrm>
          <a:prstGeom prst="rect">
            <a:avLst/>
          </a:prstGeom>
        </p:spPr>
      </p:pic>
    </p:spTree>
    <p:extLst>
      <p:ext uri="{BB962C8B-B14F-4D97-AF65-F5344CB8AC3E}">
        <p14:creationId xmlns:p14="http://schemas.microsoft.com/office/powerpoint/2010/main" val="97842076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8596" y="533400"/>
            <a:ext cx="8258204" cy="3538542"/>
          </a:xfrm>
        </p:spPr>
        <p:txBody>
          <a:bodyPr>
            <a:normAutofit fontScale="90000"/>
          </a:bodyPr>
          <a:lstStyle/>
          <a:p>
            <a:r>
              <a:rPr lang="fr-FR" b="1" dirty="0" smtClean="0">
                <a:latin typeface="Times New Roman" pitchFamily="18" charset="0"/>
                <a:cs typeface="Times New Roman" pitchFamily="18" charset="0"/>
              </a:rPr>
              <a:t/>
            </a:r>
            <a:br>
              <a:rPr lang="fr-FR" b="1" dirty="0" smtClean="0">
                <a:latin typeface="Times New Roman" pitchFamily="18" charset="0"/>
                <a:cs typeface="Times New Roman" pitchFamily="18" charset="0"/>
              </a:rPr>
            </a:br>
            <a:r>
              <a:rPr lang="fr-FR" b="1" dirty="0" smtClean="0">
                <a:latin typeface="Times New Roman" pitchFamily="18" charset="0"/>
                <a:cs typeface="Times New Roman" pitchFamily="18" charset="0"/>
              </a:rPr>
              <a:t/>
            </a:r>
            <a:br>
              <a:rPr lang="fr-FR" b="1" dirty="0" smtClean="0">
                <a:latin typeface="Times New Roman" pitchFamily="18" charset="0"/>
                <a:cs typeface="Times New Roman" pitchFamily="18" charset="0"/>
              </a:rPr>
            </a:br>
            <a:r>
              <a:rPr lang="fr-FR" dirty="0" smtClean="0">
                <a:latin typeface="Times New Roman" pitchFamily="18" charset="0"/>
                <a:cs typeface="Times New Roman" pitchFamily="18" charset="0"/>
              </a:rPr>
              <a:t> </a:t>
            </a:r>
            <a:br>
              <a:rPr lang="fr-FR" dirty="0" smtClean="0">
                <a:latin typeface="Times New Roman" pitchFamily="18" charset="0"/>
                <a:cs typeface="Times New Roman" pitchFamily="18" charset="0"/>
              </a:rPr>
            </a:br>
            <a:r>
              <a:rPr lang="fr-FR" sz="4400" dirty="0" smtClean="0">
                <a:solidFill>
                  <a:schemeClr val="tx1"/>
                </a:solidFill>
                <a:latin typeface="Times New Roman" pitchFamily="18" charset="0"/>
                <a:cs typeface="Times New Roman" pitchFamily="18" charset="0"/>
              </a:rPr>
              <a:t>Ces fins propres sont principalement : </a:t>
            </a:r>
            <a:br>
              <a:rPr lang="fr-FR" sz="4400" dirty="0" smtClean="0">
                <a:solidFill>
                  <a:schemeClr val="tx1"/>
                </a:solidFill>
                <a:latin typeface="Times New Roman" pitchFamily="18" charset="0"/>
                <a:cs typeface="Times New Roman" pitchFamily="18" charset="0"/>
              </a:rPr>
            </a:br>
            <a:r>
              <a:rPr lang="fr-FR" sz="3600" dirty="0" smtClean="0">
                <a:solidFill>
                  <a:schemeClr val="tx1"/>
                </a:solidFill>
                <a:latin typeface="Times New Roman" pitchFamily="18" charset="0"/>
                <a:cs typeface="Times New Roman" pitchFamily="18" charset="0"/>
              </a:rPr>
              <a:t/>
            </a:r>
            <a:br>
              <a:rPr lang="fr-FR" sz="3600" dirty="0" smtClean="0">
                <a:solidFill>
                  <a:schemeClr val="tx1"/>
                </a:solidFill>
                <a:latin typeface="Times New Roman" pitchFamily="18" charset="0"/>
                <a:cs typeface="Times New Roman" pitchFamily="18" charset="0"/>
              </a:rPr>
            </a:br>
            <a:r>
              <a:rPr lang="fr-FR" sz="3600" dirty="0" smtClean="0">
                <a:solidFill>
                  <a:schemeClr val="tx1"/>
                </a:solidFill>
                <a:latin typeface="Times New Roman" pitchFamily="18" charset="0"/>
                <a:cs typeface="Times New Roman" pitchFamily="18" charset="0"/>
              </a:rPr>
              <a:t>- organiser le culte public, </a:t>
            </a:r>
            <a:br>
              <a:rPr lang="fr-FR" sz="3600" dirty="0" smtClean="0">
                <a:solidFill>
                  <a:schemeClr val="tx1"/>
                </a:solidFill>
                <a:latin typeface="Times New Roman" pitchFamily="18" charset="0"/>
                <a:cs typeface="Times New Roman" pitchFamily="18" charset="0"/>
              </a:rPr>
            </a:br>
            <a:r>
              <a:rPr lang="fr-FR" sz="3600" dirty="0" smtClean="0">
                <a:solidFill>
                  <a:schemeClr val="tx1"/>
                </a:solidFill>
                <a:latin typeface="Times New Roman" pitchFamily="18" charset="0"/>
                <a:cs typeface="Times New Roman" pitchFamily="18" charset="0"/>
              </a:rPr>
              <a:t/>
            </a:r>
            <a:br>
              <a:rPr lang="fr-FR" sz="3600" dirty="0" smtClean="0">
                <a:solidFill>
                  <a:schemeClr val="tx1"/>
                </a:solidFill>
                <a:latin typeface="Times New Roman" pitchFamily="18" charset="0"/>
                <a:cs typeface="Times New Roman" pitchFamily="18" charset="0"/>
              </a:rPr>
            </a:br>
            <a:r>
              <a:rPr lang="fr-FR" sz="3600" dirty="0" smtClean="0">
                <a:solidFill>
                  <a:schemeClr val="tx1"/>
                </a:solidFill>
                <a:latin typeface="Times New Roman" pitchFamily="18" charset="0"/>
                <a:cs typeface="Times New Roman" pitchFamily="18" charset="0"/>
              </a:rPr>
              <a:t>- procurer l'honnête subsistance du clergé et des   </a:t>
            </a:r>
            <a:br>
              <a:rPr lang="fr-FR" sz="3600" dirty="0" smtClean="0">
                <a:solidFill>
                  <a:schemeClr val="tx1"/>
                </a:solidFill>
                <a:latin typeface="Times New Roman" pitchFamily="18" charset="0"/>
                <a:cs typeface="Times New Roman" pitchFamily="18" charset="0"/>
              </a:rPr>
            </a:br>
            <a:r>
              <a:rPr lang="fr-FR" sz="3600" dirty="0" smtClean="0">
                <a:solidFill>
                  <a:schemeClr val="tx1"/>
                </a:solidFill>
                <a:latin typeface="Times New Roman" pitchFamily="18" charset="0"/>
                <a:cs typeface="Times New Roman" pitchFamily="18" charset="0"/>
              </a:rPr>
              <a:t>  autres ministres, </a:t>
            </a:r>
            <a:br>
              <a:rPr lang="fr-FR" sz="3600" dirty="0" smtClean="0">
                <a:solidFill>
                  <a:schemeClr val="tx1"/>
                </a:solidFill>
                <a:latin typeface="Times New Roman" pitchFamily="18" charset="0"/>
                <a:cs typeface="Times New Roman" pitchFamily="18" charset="0"/>
              </a:rPr>
            </a:br>
            <a:r>
              <a:rPr lang="fr-FR" sz="3600" dirty="0" smtClean="0">
                <a:solidFill>
                  <a:schemeClr val="tx1"/>
                </a:solidFill>
                <a:latin typeface="Times New Roman" pitchFamily="18" charset="0"/>
                <a:cs typeface="Times New Roman" pitchFamily="18" charset="0"/>
              </a:rPr>
              <a:t/>
            </a:r>
            <a:br>
              <a:rPr lang="fr-FR" sz="3600" dirty="0" smtClean="0">
                <a:solidFill>
                  <a:schemeClr val="tx1"/>
                </a:solidFill>
                <a:latin typeface="Times New Roman" pitchFamily="18" charset="0"/>
                <a:cs typeface="Times New Roman" pitchFamily="18" charset="0"/>
              </a:rPr>
            </a:br>
            <a:r>
              <a:rPr lang="fr-FR" sz="3600" dirty="0" smtClean="0">
                <a:solidFill>
                  <a:schemeClr val="tx1"/>
                </a:solidFill>
                <a:latin typeface="Times New Roman" pitchFamily="18" charset="0"/>
                <a:cs typeface="Times New Roman" pitchFamily="18" charset="0"/>
              </a:rPr>
              <a:t>- accomplir les œuvres de l'apostolat sacré </a:t>
            </a:r>
            <a:br>
              <a:rPr lang="fr-FR" sz="3600" dirty="0" smtClean="0">
                <a:solidFill>
                  <a:schemeClr val="tx1"/>
                </a:solidFill>
                <a:latin typeface="Times New Roman" pitchFamily="18" charset="0"/>
                <a:cs typeface="Times New Roman" pitchFamily="18" charset="0"/>
              </a:rPr>
            </a:br>
            <a:r>
              <a:rPr lang="fr-FR" sz="3600" dirty="0" smtClean="0">
                <a:solidFill>
                  <a:schemeClr val="tx1"/>
                </a:solidFill>
                <a:latin typeface="Times New Roman" pitchFamily="18" charset="0"/>
                <a:cs typeface="Times New Roman" pitchFamily="18" charset="0"/>
              </a:rPr>
              <a:t>  et de charité, surtout envers les pauvres.</a:t>
            </a:r>
            <a:br>
              <a:rPr lang="fr-FR" sz="3600" dirty="0" smtClean="0">
                <a:solidFill>
                  <a:schemeClr val="tx1"/>
                </a:solidFill>
                <a:latin typeface="Times New Roman" pitchFamily="18" charset="0"/>
                <a:cs typeface="Times New Roman" pitchFamily="18" charset="0"/>
              </a:rPr>
            </a:br>
            <a:endParaRPr lang="fr-BE" sz="3600" dirty="0">
              <a:solidFill>
                <a:schemeClr val="tx1"/>
              </a:solidFill>
            </a:endParaRPr>
          </a:p>
        </p:txBody>
      </p:sp>
      <p:sp>
        <p:nvSpPr>
          <p:cNvPr id="4" name="Espace réservé du pied de page 3"/>
          <p:cNvSpPr>
            <a:spLocks noGrp="1"/>
          </p:cNvSpPr>
          <p:nvPr>
            <p:ph type="ftr" sz="quarter" idx="11"/>
          </p:nvPr>
        </p:nvSpPr>
        <p:spPr/>
        <p:txBody>
          <a:bodyPr/>
          <a:lstStyle/>
          <a:p>
            <a:r>
              <a:rPr lang="fr-FR" smtClean="0"/>
              <a:t>Formation FE 2023              Les  ASBL  et   le Droit canon</a:t>
            </a:r>
            <a:endParaRPr lang="fr-FR" dirty="0"/>
          </a:p>
        </p:txBody>
      </p:sp>
      <p:sp>
        <p:nvSpPr>
          <p:cNvPr id="6" name="Espace réservé du numéro de diapositive 5"/>
          <p:cNvSpPr>
            <a:spLocks noGrp="1"/>
          </p:cNvSpPr>
          <p:nvPr>
            <p:ph type="sldNum" sz="quarter" idx="12"/>
          </p:nvPr>
        </p:nvSpPr>
        <p:spPr/>
        <p:txBody>
          <a:bodyPr/>
          <a:lstStyle/>
          <a:p>
            <a:fld id="{B7FCFC4F-0CC0-42F6-9F8B-A144D7558766}" type="slidenum">
              <a:rPr lang="fr-FR" smtClean="0"/>
              <a:pPr/>
              <a:t>70</a:t>
            </a:fld>
            <a:endParaRPr lang="fr-FR" dirty="0"/>
          </a:p>
        </p:txBody>
      </p:sp>
    </p:spTree>
    <p:extLst>
      <p:ext uri="{BB962C8B-B14F-4D97-AF65-F5344CB8AC3E}">
        <p14:creationId xmlns:p14="http://schemas.microsoft.com/office/powerpoint/2010/main" val="313402110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a:bodyPr>
          <a:lstStyle/>
          <a:p>
            <a:r>
              <a:rPr lang="fr-FR" dirty="0" smtClean="0"/>
              <a:t>Les paroisses n’ont pas de personnalité juridique. </a:t>
            </a:r>
          </a:p>
          <a:p>
            <a:endParaRPr lang="fr-FR" dirty="0" smtClean="0"/>
          </a:p>
          <a:p>
            <a:r>
              <a:rPr lang="fr-FR" dirty="0" smtClean="0"/>
              <a:t>Le temporel des activités pastorales des paroisses a  été regroupé et constitué sous forme d’ASBL, dotées de la personnalité juridique, conformément aujourd’hui à la </a:t>
            </a:r>
            <a:r>
              <a:rPr lang="fr-FR" u="sng" dirty="0" smtClean="0">
                <a:hlinkClick r:id="rId2"/>
              </a:rPr>
              <a:t>loi du 23 mars 2019</a:t>
            </a:r>
            <a:r>
              <a:rPr lang="fr-FR" dirty="0" smtClean="0"/>
              <a:t>. </a:t>
            </a:r>
          </a:p>
          <a:p>
            <a:endParaRPr lang="fr-FR" dirty="0" smtClean="0"/>
          </a:p>
          <a:p>
            <a:r>
              <a:rPr lang="fr-FR" dirty="0" smtClean="0"/>
              <a:t>Il s’agit des ASBL, AOP, Association des Œuvres paroissiales, au sein desquelles chaque paroisse ou autre entité reconnue canoniquement (comme une Unité pastorale) constitue une section.</a:t>
            </a:r>
          </a:p>
          <a:p>
            <a:r>
              <a:rPr lang="fr-FR" dirty="0" smtClean="0"/>
              <a:t> </a:t>
            </a:r>
          </a:p>
          <a:p>
            <a:pPr>
              <a:buNone/>
            </a:pPr>
            <a:endParaRPr lang="fr-BE" dirty="0"/>
          </a:p>
        </p:txBody>
      </p:sp>
      <p:sp>
        <p:nvSpPr>
          <p:cNvPr id="4" name="Espace réservé du pied de page 3"/>
          <p:cNvSpPr>
            <a:spLocks noGrp="1"/>
          </p:cNvSpPr>
          <p:nvPr>
            <p:ph type="ftr" sz="quarter" idx="11"/>
          </p:nvPr>
        </p:nvSpPr>
        <p:spPr/>
        <p:txBody>
          <a:bodyPr/>
          <a:lstStyle/>
          <a:p>
            <a:r>
              <a:rPr lang="fr-FR" smtClean="0"/>
              <a:t>Formation FE 2023              Les  ASBL  et   le Droit canon</a:t>
            </a:r>
            <a:endParaRPr lang="fr-FR" dirty="0"/>
          </a:p>
        </p:txBody>
      </p:sp>
      <p:sp>
        <p:nvSpPr>
          <p:cNvPr id="5" name="Espace réservé du numéro de diapositive 4"/>
          <p:cNvSpPr>
            <a:spLocks noGrp="1"/>
          </p:cNvSpPr>
          <p:nvPr>
            <p:ph type="sldNum" sz="quarter" idx="12"/>
          </p:nvPr>
        </p:nvSpPr>
        <p:spPr/>
        <p:txBody>
          <a:bodyPr/>
          <a:lstStyle/>
          <a:p>
            <a:fld id="{B7FCFC4F-0CC0-42F6-9F8B-A144D7558766}" type="slidenum">
              <a:rPr lang="fr-FR" smtClean="0"/>
              <a:pPr/>
              <a:t>71</a:t>
            </a:fld>
            <a:endParaRPr lang="fr-FR" dirty="0"/>
          </a:p>
        </p:txBody>
      </p:sp>
      <p:sp>
        <p:nvSpPr>
          <p:cNvPr id="7" name="ZoneTexte 6"/>
          <p:cNvSpPr txBox="1"/>
          <p:nvPr/>
        </p:nvSpPr>
        <p:spPr>
          <a:xfrm>
            <a:off x="1000100" y="714356"/>
            <a:ext cx="5715040" cy="523220"/>
          </a:xfrm>
          <a:prstGeom prst="rect">
            <a:avLst/>
          </a:prstGeom>
          <a:noFill/>
        </p:spPr>
        <p:txBody>
          <a:bodyPr wrap="square" rtlCol="0">
            <a:spAutoFit/>
          </a:bodyPr>
          <a:lstStyle/>
          <a:p>
            <a:pPr algn="ctr"/>
            <a:r>
              <a:rPr lang="fr-FR" sz="2800" dirty="0" smtClean="0">
                <a:solidFill>
                  <a:srgbClr val="C00000"/>
                </a:solidFill>
              </a:rPr>
              <a:t>En pratique, en paroisse </a:t>
            </a:r>
            <a:endParaRPr lang="fr-FR" sz="2800" dirty="0">
              <a:solidFill>
                <a:srgbClr val="C00000"/>
              </a:solidFill>
            </a:endParaRPr>
          </a:p>
        </p:txBody>
      </p:sp>
    </p:spTree>
    <p:extLst>
      <p:ext uri="{BB962C8B-B14F-4D97-AF65-F5344CB8AC3E}">
        <p14:creationId xmlns:p14="http://schemas.microsoft.com/office/powerpoint/2010/main" val="40730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1000"/>
                                        <p:tgtEl>
                                          <p:spTgt spid="3">
                                            <p:txEl>
                                              <p:pRg st="5" end="5"/>
                                            </p:txEl>
                                          </p:spTgt>
                                        </p:tgtEl>
                                      </p:cBhvr>
                                    </p:animEffect>
                                    <p:anim calcmode="lin" valueType="num">
                                      <p:cBhvr>
                                        <p:cTn id="2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ctr"/>
            <a:r>
              <a:rPr lang="fr-FR" dirty="0" smtClean="0"/>
              <a:t/>
            </a:r>
            <a:br>
              <a:rPr lang="fr-FR" dirty="0" smtClean="0"/>
            </a:br>
            <a:r>
              <a:rPr lang="fr-FR" dirty="0" smtClean="0"/>
              <a:t/>
            </a:r>
            <a:br>
              <a:rPr lang="fr-FR" dirty="0" smtClean="0"/>
            </a:br>
            <a:r>
              <a:rPr lang="fr-FR" dirty="0" smtClean="0"/>
              <a:t/>
            </a:r>
            <a:br>
              <a:rPr lang="fr-FR" dirty="0" smtClean="0"/>
            </a:br>
            <a:r>
              <a:rPr lang="fr-FR" dirty="0" smtClean="0"/>
              <a:t/>
            </a:r>
            <a:br>
              <a:rPr lang="fr-FR" dirty="0" smtClean="0"/>
            </a:br>
            <a:r>
              <a:rPr lang="fr-FR" dirty="0" smtClean="0"/>
              <a:t/>
            </a:r>
            <a:br>
              <a:rPr lang="fr-FR" dirty="0" smtClean="0"/>
            </a:br>
            <a:r>
              <a:rPr lang="fr-FR" dirty="0" smtClean="0"/>
              <a:t/>
            </a:r>
            <a:br>
              <a:rPr lang="fr-FR" dirty="0" smtClean="0"/>
            </a:br>
            <a:r>
              <a:rPr lang="fr-FR" dirty="0" smtClean="0"/>
              <a:t/>
            </a:r>
            <a:br>
              <a:rPr lang="fr-FR" dirty="0" smtClean="0"/>
            </a:br>
            <a:r>
              <a:rPr lang="fr-FR" sz="3600" dirty="0" smtClean="0">
                <a:solidFill>
                  <a:schemeClr val="tx1"/>
                </a:solidFill>
              </a:rPr>
              <a:t>Suite à la publication </a:t>
            </a:r>
            <a:br>
              <a:rPr lang="fr-FR" sz="3600" dirty="0" smtClean="0">
                <a:solidFill>
                  <a:schemeClr val="tx1"/>
                </a:solidFill>
              </a:rPr>
            </a:br>
            <a:r>
              <a:rPr lang="fr-FR" sz="3600" dirty="0" smtClean="0">
                <a:solidFill>
                  <a:schemeClr val="tx1"/>
                </a:solidFill>
              </a:rPr>
              <a:t>de la loi du </a:t>
            </a:r>
            <a:r>
              <a:rPr lang="fr-FR" sz="3600" dirty="0" smtClean="0">
                <a:solidFill>
                  <a:schemeClr val="tx1"/>
                </a:solidFill>
                <a:hlinkClick r:id="rId2"/>
              </a:rPr>
              <a:t>23 mars 2019</a:t>
            </a:r>
            <a:r>
              <a:rPr lang="fr-FR" sz="3600" dirty="0" smtClean="0">
                <a:solidFill>
                  <a:schemeClr val="tx1"/>
                </a:solidFill>
              </a:rPr>
              <a:t> </a:t>
            </a:r>
            <a:br>
              <a:rPr lang="fr-FR" sz="3600" dirty="0" smtClean="0">
                <a:solidFill>
                  <a:schemeClr val="tx1"/>
                </a:solidFill>
              </a:rPr>
            </a:br>
            <a:r>
              <a:rPr lang="fr-FR" sz="3600" dirty="0" smtClean="0">
                <a:solidFill>
                  <a:schemeClr val="tx1"/>
                </a:solidFill>
              </a:rPr>
              <a:t>créant le Code des sociétés et associations, </a:t>
            </a:r>
            <a:br>
              <a:rPr lang="fr-FR" sz="3600" dirty="0" smtClean="0">
                <a:solidFill>
                  <a:schemeClr val="tx1"/>
                </a:solidFill>
              </a:rPr>
            </a:br>
            <a:r>
              <a:rPr lang="fr-FR" sz="3600" dirty="0" smtClean="0">
                <a:solidFill>
                  <a:schemeClr val="tx1"/>
                </a:solidFill>
              </a:rPr>
              <a:t/>
            </a:r>
            <a:br>
              <a:rPr lang="fr-FR" sz="3600" dirty="0" smtClean="0">
                <a:solidFill>
                  <a:schemeClr val="tx1"/>
                </a:solidFill>
              </a:rPr>
            </a:br>
            <a:r>
              <a:rPr lang="fr-FR" sz="3600" dirty="0" smtClean="0">
                <a:solidFill>
                  <a:schemeClr val="tx1"/>
                </a:solidFill>
              </a:rPr>
              <a:t>le </a:t>
            </a:r>
            <a:r>
              <a:rPr lang="fr-FR" sz="3600" dirty="0" err="1" smtClean="0">
                <a:solidFill>
                  <a:schemeClr val="tx1"/>
                </a:solidFill>
              </a:rPr>
              <a:t>Sagep</a:t>
            </a:r>
            <a:r>
              <a:rPr lang="fr-FR" sz="3600" dirty="0" smtClean="0">
                <a:solidFill>
                  <a:schemeClr val="tx1"/>
                </a:solidFill>
              </a:rPr>
              <a:t> </a:t>
            </a:r>
            <a:br>
              <a:rPr lang="fr-FR" sz="3600" dirty="0" smtClean="0">
                <a:solidFill>
                  <a:schemeClr val="tx1"/>
                </a:solidFill>
              </a:rPr>
            </a:br>
            <a:r>
              <a:rPr lang="fr-FR" sz="3600" dirty="0" smtClean="0">
                <a:solidFill>
                  <a:schemeClr val="tx1"/>
                </a:solidFill>
              </a:rPr>
              <a:t>a été amené à proposer </a:t>
            </a:r>
            <a:br>
              <a:rPr lang="fr-FR" sz="3600" dirty="0" smtClean="0">
                <a:solidFill>
                  <a:schemeClr val="tx1"/>
                </a:solidFill>
              </a:rPr>
            </a:br>
            <a:r>
              <a:rPr lang="fr-FR" sz="3600" dirty="0" smtClean="0">
                <a:solidFill>
                  <a:schemeClr val="tx1"/>
                </a:solidFill>
              </a:rPr>
              <a:t>aux différentes ASBL-AOP </a:t>
            </a:r>
            <a:br>
              <a:rPr lang="fr-FR" sz="3600" dirty="0" smtClean="0">
                <a:solidFill>
                  <a:schemeClr val="tx1"/>
                </a:solidFill>
              </a:rPr>
            </a:br>
            <a:r>
              <a:rPr lang="fr-FR" sz="3600" dirty="0" smtClean="0">
                <a:solidFill>
                  <a:schemeClr val="tx1"/>
                </a:solidFill>
              </a:rPr>
              <a:t>un </a:t>
            </a:r>
            <a:r>
              <a:rPr lang="fr-FR" sz="3600" dirty="0" smtClean="0">
                <a:solidFill>
                  <a:schemeClr val="tx1"/>
                </a:solidFill>
                <a:hlinkClick r:id="rId3"/>
              </a:rPr>
              <a:t>modèle de statuts</a:t>
            </a:r>
            <a:r>
              <a:rPr lang="fr-FR" sz="3600" dirty="0" smtClean="0">
                <a:solidFill>
                  <a:schemeClr val="tx1"/>
                </a:solidFill>
              </a:rPr>
              <a:t> .</a:t>
            </a:r>
            <a:br>
              <a:rPr lang="fr-FR" sz="3600" dirty="0" smtClean="0">
                <a:solidFill>
                  <a:schemeClr val="tx1"/>
                </a:solidFill>
              </a:rPr>
            </a:br>
            <a:endParaRPr lang="fr-FR" sz="3600" dirty="0">
              <a:solidFill>
                <a:schemeClr val="tx1"/>
              </a:solidFill>
            </a:endParaRPr>
          </a:p>
        </p:txBody>
      </p:sp>
      <p:sp>
        <p:nvSpPr>
          <p:cNvPr id="4" name="Espace réservé du pied de page 3"/>
          <p:cNvSpPr>
            <a:spLocks noGrp="1"/>
          </p:cNvSpPr>
          <p:nvPr>
            <p:ph type="ftr" sz="quarter" idx="11"/>
          </p:nvPr>
        </p:nvSpPr>
        <p:spPr/>
        <p:txBody>
          <a:bodyPr/>
          <a:lstStyle/>
          <a:p>
            <a:r>
              <a:rPr lang="fr-FR" smtClean="0"/>
              <a:t>Formation FE 2023              Les  ASBL  et   le Droit canon</a:t>
            </a:r>
            <a:endParaRPr lang="fr-FR" dirty="0"/>
          </a:p>
        </p:txBody>
      </p:sp>
      <p:sp>
        <p:nvSpPr>
          <p:cNvPr id="5" name="Espace réservé du numéro de diapositive 4"/>
          <p:cNvSpPr>
            <a:spLocks noGrp="1"/>
          </p:cNvSpPr>
          <p:nvPr>
            <p:ph type="sldNum" sz="quarter" idx="12"/>
          </p:nvPr>
        </p:nvSpPr>
        <p:spPr/>
        <p:txBody>
          <a:bodyPr/>
          <a:lstStyle/>
          <a:p>
            <a:fld id="{B7FCFC4F-0CC0-42F6-9F8B-A144D7558766}" type="slidenum">
              <a:rPr lang="fr-FR" smtClean="0"/>
              <a:pPr/>
              <a:t>72</a:t>
            </a:fld>
            <a:endParaRPr lang="fr-FR" dirty="0"/>
          </a:p>
        </p:txBody>
      </p:sp>
    </p:spTree>
    <p:extLst>
      <p:ext uri="{BB962C8B-B14F-4D97-AF65-F5344CB8AC3E}">
        <p14:creationId xmlns:p14="http://schemas.microsoft.com/office/powerpoint/2010/main" val="339507222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ctr"/>
            <a:r>
              <a:rPr lang="fr-FR" b="1" dirty="0" smtClean="0"/>
              <a:t/>
            </a:r>
            <a:br>
              <a:rPr lang="fr-FR" b="1" dirty="0" smtClean="0"/>
            </a:br>
            <a:r>
              <a:rPr lang="fr-FR" sz="3600" b="1" dirty="0" smtClean="0">
                <a:solidFill>
                  <a:srgbClr val="C00000"/>
                </a:solidFill>
                <a:latin typeface="Times New Roman" pitchFamily="18" charset="0"/>
                <a:cs typeface="Times New Roman" pitchFamily="18" charset="0"/>
              </a:rPr>
              <a:t>Charte de bonne gestion des biens d’Eglise </a:t>
            </a:r>
            <a:r>
              <a:rPr lang="fr-FR" dirty="0" smtClean="0"/>
              <a:t/>
            </a:r>
            <a:br>
              <a:rPr lang="fr-FR" dirty="0" smtClean="0"/>
            </a:br>
            <a:r>
              <a:rPr lang="fr-FR" sz="2700" b="1" dirty="0" smtClean="0">
                <a:solidFill>
                  <a:srgbClr val="C00000"/>
                </a:solidFill>
              </a:rPr>
              <a:t>UN   DOCUMENT   DE   LA   CEB</a:t>
            </a:r>
            <a:br>
              <a:rPr lang="fr-FR" sz="2700" b="1" dirty="0" smtClean="0">
                <a:solidFill>
                  <a:srgbClr val="C00000"/>
                </a:solidFill>
              </a:rPr>
            </a:br>
            <a:endParaRPr lang="fr-FR" sz="2700" b="1" dirty="0">
              <a:solidFill>
                <a:srgbClr val="C00000"/>
              </a:solidFill>
            </a:endParaRPr>
          </a:p>
        </p:txBody>
      </p:sp>
      <p:sp>
        <p:nvSpPr>
          <p:cNvPr id="3" name="Espace réservé du contenu 2"/>
          <p:cNvSpPr>
            <a:spLocks noGrp="1"/>
          </p:cNvSpPr>
          <p:nvPr>
            <p:ph idx="1"/>
          </p:nvPr>
        </p:nvSpPr>
        <p:spPr/>
        <p:txBody>
          <a:bodyPr>
            <a:normAutofit fontScale="62500" lnSpcReduction="20000"/>
          </a:bodyPr>
          <a:lstStyle/>
          <a:p>
            <a:r>
              <a:rPr lang="fr-FR" sz="3400" dirty="0" smtClean="0"/>
              <a:t>2017</a:t>
            </a:r>
          </a:p>
          <a:p>
            <a:pPr lvl="0"/>
            <a:r>
              <a:rPr lang="fr-FR" sz="3400" dirty="0" smtClean="0"/>
              <a:t>la philosophie fondamentale : gérer « en bon père de famille », dit le droit canon (c.1284, 1), ou comme une« personne prudente et raisonnable » </a:t>
            </a:r>
          </a:p>
          <a:p>
            <a:pPr lvl="0"/>
            <a:r>
              <a:rPr lang="fr-FR" sz="3400" dirty="0" smtClean="0"/>
              <a:t>dit désormais le droit civil ;</a:t>
            </a:r>
          </a:p>
          <a:p>
            <a:pPr lvl="0"/>
            <a:r>
              <a:rPr lang="fr-FR" sz="3400" dirty="0" smtClean="0"/>
              <a:t>les associations de fait ne conviennent pas à la gestion des biens d’Eglise</a:t>
            </a:r>
          </a:p>
          <a:p>
            <a:endParaRPr lang="fr-FR" dirty="0" smtClean="0"/>
          </a:p>
          <a:p>
            <a:r>
              <a:rPr lang="fr-FR" sz="2900" b="1" dirty="0" smtClean="0"/>
              <a:t>Mise à jour </a:t>
            </a:r>
            <a:r>
              <a:rPr lang="fr-FR" sz="2900" b="1" dirty="0" smtClean="0">
                <a:latin typeface="Times New Roman" pitchFamily="18" charset="0"/>
                <a:cs typeface="Times New Roman" pitchFamily="18" charset="0"/>
              </a:rPr>
              <a:t>2022</a:t>
            </a:r>
            <a:r>
              <a:rPr lang="fr-FR" sz="2900" b="1" dirty="0" smtClean="0"/>
              <a:t> par Olivier FRÖHLICH</a:t>
            </a:r>
            <a:endParaRPr lang="fr-FR" sz="2900" dirty="0" smtClean="0"/>
          </a:p>
          <a:p>
            <a:endParaRPr lang="fr-FR" sz="2900" dirty="0" smtClean="0"/>
          </a:p>
          <a:p>
            <a:pPr lvl="0"/>
            <a:r>
              <a:rPr lang="fr-BE" sz="2900" dirty="0" smtClean="0"/>
              <a:t>le principe des « 4 yeux » doit être impérativement respecté</a:t>
            </a:r>
            <a:endParaRPr lang="fr-FR" sz="2900" dirty="0" smtClean="0"/>
          </a:p>
          <a:p>
            <a:pPr lvl="0"/>
            <a:r>
              <a:rPr lang="fr-BE" sz="2900" dirty="0" smtClean="0"/>
              <a:t>l’aspect éthique des placements, avec des critères plus stricts ;</a:t>
            </a:r>
            <a:endParaRPr lang="fr-FR" sz="2900" dirty="0" smtClean="0"/>
          </a:p>
          <a:p>
            <a:pPr lvl="0"/>
            <a:r>
              <a:rPr lang="fr-BE" sz="2900" dirty="0" smtClean="0"/>
              <a:t>faire appel à des experts pour le contrôle dans les ASBL.</a:t>
            </a:r>
            <a:endParaRPr lang="fr-FR" sz="2900" dirty="0" smtClean="0"/>
          </a:p>
          <a:p>
            <a:pPr lvl="0"/>
            <a:r>
              <a:rPr lang="fr-BE" sz="2900" dirty="0" smtClean="0"/>
              <a:t>intégrer les prescrits du droit canon dans les statuts de nos ASBL,                                afin que ces règles canoniques aient force de loi                                                     au regard de la loi civile belge.</a:t>
            </a:r>
            <a:endParaRPr lang="fr-FR" sz="2900" dirty="0" smtClean="0"/>
          </a:p>
          <a:p>
            <a:r>
              <a:rPr lang="fr-FR" dirty="0" smtClean="0"/>
              <a:t> </a:t>
            </a:r>
          </a:p>
          <a:p>
            <a:endParaRPr lang="fr-FR" dirty="0"/>
          </a:p>
        </p:txBody>
      </p:sp>
      <p:sp>
        <p:nvSpPr>
          <p:cNvPr id="4" name="Espace réservé du pied de page 3"/>
          <p:cNvSpPr>
            <a:spLocks noGrp="1"/>
          </p:cNvSpPr>
          <p:nvPr>
            <p:ph type="ftr" sz="quarter" idx="11"/>
          </p:nvPr>
        </p:nvSpPr>
        <p:spPr/>
        <p:txBody>
          <a:bodyPr/>
          <a:lstStyle/>
          <a:p>
            <a:r>
              <a:rPr lang="fr-FR" smtClean="0"/>
              <a:t>Formation FE 2023              Les  ASBL  et   le Droit canon</a:t>
            </a:r>
            <a:endParaRPr lang="fr-FR" dirty="0"/>
          </a:p>
        </p:txBody>
      </p:sp>
      <p:sp>
        <p:nvSpPr>
          <p:cNvPr id="5" name="Espace réservé du numéro de diapositive 4"/>
          <p:cNvSpPr>
            <a:spLocks noGrp="1"/>
          </p:cNvSpPr>
          <p:nvPr>
            <p:ph type="sldNum" sz="quarter" idx="12"/>
          </p:nvPr>
        </p:nvSpPr>
        <p:spPr/>
        <p:txBody>
          <a:bodyPr/>
          <a:lstStyle/>
          <a:p>
            <a:fld id="{B7FCFC4F-0CC0-42F6-9F8B-A144D7558766}" type="slidenum">
              <a:rPr lang="fr-FR" smtClean="0"/>
              <a:pPr/>
              <a:t>73</a:t>
            </a:fld>
            <a:endParaRPr lang="fr-FR" dirty="0"/>
          </a:p>
        </p:txBody>
      </p:sp>
      <p:pic>
        <p:nvPicPr>
          <p:cNvPr id="1026" name="Picture 2" descr="CHARTE de bonne gestion des biens d'Église [07/09/2022] – Diocèse de Liège  – Diözese Lütti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5846">
            <a:off x="7308304" y="3429000"/>
            <a:ext cx="1533690" cy="2170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08909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ctr"/>
            <a:r>
              <a:rPr lang="fr-BE" dirty="0" smtClean="0"/>
              <a:t/>
            </a:r>
            <a:br>
              <a:rPr lang="fr-BE" dirty="0" smtClean="0"/>
            </a:br>
            <a:r>
              <a:rPr lang="fr-BE" dirty="0" smtClean="0"/>
              <a:t/>
            </a:r>
            <a:br>
              <a:rPr lang="fr-BE" dirty="0" smtClean="0"/>
            </a:br>
            <a:r>
              <a:rPr lang="fr-BE" dirty="0" smtClean="0"/>
              <a:t/>
            </a:r>
            <a:br>
              <a:rPr lang="fr-BE" dirty="0" smtClean="0"/>
            </a:br>
            <a:r>
              <a:rPr lang="fr-BE" dirty="0" smtClean="0"/>
              <a:t/>
            </a:r>
            <a:br>
              <a:rPr lang="fr-BE" dirty="0" smtClean="0"/>
            </a:br>
            <a:r>
              <a:rPr lang="fr-BE" dirty="0" smtClean="0"/>
              <a:t/>
            </a:r>
            <a:br>
              <a:rPr lang="fr-BE" dirty="0" smtClean="0"/>
            </a:br>
            <a:r>
              <a:rPr lang="fr-BE" dirty="0" smtClean="0"/>
              <a:t/>
            </a:r>
            <a:br>
              <a:rPr lang="fr-BE" dirty="0" smtClean="0"/>
            </a:br>
            <a:r>
              <a:rPr lang="fr-BE" dirty="0" smtClean="0"/>
              <a:t/>
            </a:r>
            <a:br>
              <a:rPr lang="fr-BE" dirty="0" smtClean="0"/>
            </a:br>
            <a:r>
              <a:rPr lang="fr-BE" dirty="0" smtClean="0"/>
              <a:t/>
            </a:r>
            <a:br>
              <a:rPr lang="fr-BE" dirty="0" smtClean="0"/>
            </a:br>
            <a:r>
              <a:rPr lang="fr-BE" sz="3100" dirty="0" smtClean="0">
                <a:solidFill>
                  <a:schemeClr val="tx1"/>
                </a:solidFill>
              </a:rPr>
              <a:t>Emission intéressante :</a:t>
            </a:r>
            <a:br>
              <a:rPr lang="fr-BE" sz="3100" dirty="0" smtClean="0">
                <a:solidFill>
                  <a:schemeClr val="tx1"/>
                </a:solidFill>
              </a:rPr>
            </a:br>
            <a:r>
              <a:rPr lang="fr-BE" sz="3100" dirty="0" smtClean="0">
                <a:solidFill>
                  <a:schemeClr val="tx1"/>
                </a:solidFill>
              </a:rPr>
              <a:t>https://www.droitcanonique.be/</a:t>
            </a:r>
            <a:br>
              <a:rPr lang="fr-BE" sz="3100" dirty="0" smtClean="0">
                <a:solidFill>
                  <a:schemeClr val="tx1"/>
                </a:solidFill>
              </a:rPr>
            </a:br>
            <a:r>
              <a:rPr lang="fr-BE" sz="3100" dirty="0" smtClean="0">
                <a:solidFill>
                  <a:schemeClr val="tx1"/>
                </a:solidFill>
              </a:rPr>
              <a:t/>
            </a:r>
            <a:br>
              <a:rPr lang="fr-BE" sz="3100" dirty="0" smtClean="0">
                <a:solidFill>
                  <a:schemeClr val="tx1"/>
                </a:solidFill>
              </a:rPr>
            </a:br>
            <a:r>
              <a:rPr lang="fr-FR" sz="3100" i="1" dirty="0" smtClean="0">
                <a:solidFill>
                  <a:schemeClr val="tx1"/>
                </a:solidFill>
              </a:rPr>
              <a:t>Sur KTO, un débat sur les enjeux du droit canonique, animé par Régis Burnet, avec deux membres du GCF,</a:t>
            </a:r>
            <a:br>
              <a:rPr lang="fr-FR" sz="3100" i="1" dirty="0" smtClean="0">
                <a:solidFill>
                  <a:schemeClr val="tx1"/>
                </a:solidFill>
              </a:rPr>
            </a:br>
            <a:r>
              <a:rPr lang="fr-FR" sz="3100" i="1" dirty="0" smtClean="0">
                <a:solidFill>
                  <a:schemeClr val="tx1"/>
                </a:solidFill>
              </a:rPr>
              <a:t>Groupement des canonistes de Belgique,</a:t>
            </a:r>
            <a:br>
              <a:rPr lang="fr-FR" sz="3100" i="1" dirty="0" smtClean="0">
                <a:solidFill>
                  <a:schemeClr val="tx1"/>
                </a:solidFill>
              </a:rPr>
            </a:br>
            <a:r>
              <a:rPr lang="fr-FR" sz="3100" i="1" dirty="0" smtClean="0">
                <a:solidFill>
                  <a:schemeClr val="tx1"/>
                </a:solidFill>
              </a:rPr>
              <a:t> Alphonse </a:t>
            </a:r>
            <a:r>
              <a:rPr lang="fr-FR" sz="3100" i="1" dirty="0" err="1" smtClean="0">
                <a:solidFill>
                  <a:schemeClr val="tx1"/>
                </a:solidFill>
              </a:rPr>
              <a:t>Borras</a:t>
            </a:r>
            <a:r>
              <a:rPr lang="fr-FR" sz="3100" i="1" dirty="0" smtClean="0">
                <a:solidFill>
                  <a:schemeClr val="tx1"/>
                </a:solidFill>
              </a:rPr>
              <a:t>             et             Louis-</a:t>
            </a:r>
            <a:r>
              <a:rPr lang="fr-FR" sz="3100" i="1" dirty="0" err="1" smtClean="0">
                <a:solidFill>
                  <a:schemeClr val="tx1"/>
                </a:solidFill>
              </a:rPr>
              <a:t>Leon</a:t>
            </a:r>
            <a:r>
              <a:rPr lang="fr-FR" sz="3100" i="1" dirty="0" smtClean="0">
                <a:solidFill>
                  <a:schemeClr val="tx1"/>
                </a:solidFill>
              </a:rPr>
              <a:t> </a:t>
            </a:r>
            <a:r>
              <a:rPr lang="fr-FR" sz="3100" i="1" dirty="0" err="1" smtClean="0">
                <a:solidFill>
                  <a:schemeClr val="tx1"/>
                </a:solidFill>
              </a:rPr>
              <a:t>Christians</a:t>
            </a:r>
            <a:endParaRPr lang="fr-BE" sz="3100" dirty="0">
              <a:solidFill>
                <a:schemeClr val="tx1"/>
              </a:solidFill>
            </a:endParaRPr>
          </a:p>
        </p:txBody>
      </p:sp>
      <p:sp>
        <p:nvSpPr>
          <p:cNvPr id="4" name="Espace réservé du pied de page 3"/>
          <p:cNvSpPr>
            <a:spLocks noGrp="1"/>
          </p:cNvSpPr>
          <p:nvPr>
            <p:ph type="ftr" sz="quarter" idx="11"/>
          </p:nvPr>
        </p:nvSpPr>
        <p:spPr/>
        <p:txBody>
          <a:bodyPr/>
          <a:lstStyle/>
          <a:p>
            <a:r>
              <a:rPr lang="fr-FR" smtClean="0"/>
              <a:t>Formation FE 2023              Les  ASBL  et   le Droit canon</a:t>
            </a:r>
            <a:endParaRPr lang="fr-FR" dirty="0"/>
          </a:p>
        </p:txBody>
      </p:sp>
      <p:sp>
        <p:nvSpPr>
          <p:cNvPr id="5" name="Espace réservé du numéro de diapositive 4"/>
          <p:cNvSpPr>
            <a:spLocks noGrp="1"/>
          </p:cNvSpPr>
          <p:nvPr>
            <p:ph type="sldNum" sz="quarter" idx="12"/>
          </p:nvPr>
        </p:nvSpPr>
        <p:spPr/>
        <p:txBody>
          <a:bodyPr/>
          <a:lstStyle/>
          <a:p>
            <a:fld id="{B7FCFC4F-0CC0-42F6-9F8B-A144D7558766}" type="slidenum">
              <a:rPr lang="fr-FR" smtClean="0"/>
              <a:pPr/>
              <a:t>74</a:t>
            </a:fld>
            <a:endParaRPr lang="fr-FR" dirty="0"/>
          </a:p>
        </p:txBody>
      </p:sp>
      <p:sp>
        <p:nvSpPr>
          <p:cNvPr id="6" name="Rectangle 5"/>
          <p:cNvSpPr/>
          <p:nvPr/>
        </p:nvSpPr>
        <p:spPr>
          <a:xfrm>
            <a:off x="571472" y="4714884"/>
            <a:ext cx="4572000" cy="1354217"/>
          </a:xfrm>
          <a:prstGeom prst="rect">
            <a:avLst/>
          </a:prstGeom>
        </p:spPr>
        <p:txBody>
          <a:bodyPr>
            <a:spAutoFit/>
          </a:bodyPr>
          <a:lstStyle/>
          <a:p>
            <a:r>
              <a:rPr lang="fr-FR" dirty="0" smtClean="0"/>
              <a:t> </a:t>
            </a:r>
            <a:r>
              <a:rPr lang="fr-FR" sz="1600" dirty="0" smtClean="0">
                <a:hlinkClick r:id="rId2" tooltip="Droit canonique"/>
              </a:rPr>
              <a:t>canoniste</a:t>
            </a:r>
            <a:r>
              <a:rPr lang="fr-FR" sz="1600" dirty="0" smtClean="0"/>
              <a:t> et </a:t>
            </a:r>
            <a:r>
              <a:rPr lang="fr-FR" sz="1600" dirty="0" smtClean="0">
                <a:hlinkClick r:id="rId3" tooltip="Théologie"/>
              </a:rPr>
              <a:t>théologien</a:t>
            </a:r>
            <a:r>
              <a:rPr lang="fr-FR" sz="1600" dirty="0" smtClean="0"/>
              <a:t> </a:t>
            </a:r>
            <a:r>
              <a:rPr lang="fr-FR" sz="1600" dirty="0" smtClean="0">
                <a:hlinkClick r:id="rId4" tooltip="Belgique"/>
              </a:rPr>
              <a:t>belge</a:t>
            </a:r>
            <a:r>
              <a:rPr lang="fr-FR" sz="1600" dirty="0" smtClean="0"/>
              <a:t>. </a:t>
            </a:r>
            <a:r>
              <a:rPr lang="fr-FR" sz="1600" dirty="0" smtClean="0">
                <a:hlinkClick r:id="rId5" tooltip="Vicaire général"/>
              </a:rPr>
              <a:t>Vicaire général </a:t>
            </a:r>
            <a:r>
              <a:rPr lang="fr-FR" sz="1600" dirty="0" smtClean="0"/>
              <a:t>de l'</a:t>
            </a:r>
            <a:r>
              <a:rPr lang="fr-FR" sz="1600" dirty="0" smtClean="0">
                <a:hlinkClick r:id="rId6" tooltip="Diocèse de Liège"/>
              </a:rPr>
              <a:t>évêché de Liège</a:t>
            </a:r>
            <a:r>
              <a:rPr lang="fr-FR" sz="1600" dirty="0" smtClean="0"/>
              <a:t> </a:t>
            </a:r>
          </a:p>
          <a:p>
            <a:r>
              <a:rPr lang="fr-FR" sz="1600" dirty="0" smtClean="0"/>
              <a:t>jusqu'en décembre 2020. </a:t>
            </a:r>
          </a:p>
          <a:p>
            <a:r>
              <a:rPr lang="fr-FR" sz="1600" dirty="0" smtClean="0"/>
              <a:t>A enseigné à l</a:t>
            </a:r>
            <a:r>
              <a:rPr lang="fr-FR" sz="1600" dirty="0" smtClean="0">
                <a:hlinkClick r:id="rId7" tooltip="UCLouvain"/>
              </a:rPr>
              <a:t>‘</a:t>
            </a:r>
            <a:r>
              <a:rPr lang="fr-FR" sz="1600" dirty="0" smtClean="0"/>
              <a:t>UCL </a:t>
            </a:r>
          </a:p>
          <a:p>
            <a:r>
              <a:rPr lang="fr-FR" sz="1600" dirty="0" smtClean="0"/>
              <a:t>et à l'</a:t>
            </a:r>
            <a:r>
              <a:rPr lang="fr-FR" sz="1600" dirty="0" smtClean="0">
                <a:hlinkClick r:id="rId8" tooltip="Institut catholique de Paris"/>
              </a:rPr>
              <a:t>Institut catholique de Paris</a:t>
            </a:r>
            <a:r>
              <a:rPr lang="fr-FR" sz="1600" dirty="0" smtClean="0"/>
              <a:t>.</a:t>
            </a:r>
            <a:endParaRPr lang="fr-FR" sz="1600" dirty="0"/>
          </a:p>
        </p:txBody>
      </p:sp>
      <p:sp>
        <p:nvSpPr>
          <p:cNvPr id="7" name="Rectangle 6"/>
          <p:cNvSpPr/>
          <p:nvPr/>
        </p:nvSpPr>
        <p:spPr>
          <a:xfrm>
            <a:off x="4857752" y="4786322"/>
            <a:ext cx="3571868" cy="1354217"/>
          </a:xfrm>
          <a:prstGeom prst="rect">
            <a:avLst/>
          </a:prstGeom>
        </p:spPr>
        <p:txBody>
          <a:bodyPr wrap="square">
            <a:spAutoFit/>
          </a:bodyPr>
          <a:lstStyle/>
          <a:p>
            <a:r>
              <a:rPr lang="fr-FR" sz="1600" i="1" dirty="0" smtClean="0"/>
              <a:t>docteur en droit et docteur en droit canonique, professeur à l’UCL et responsable du groupe de travail des canonistes francophones de Belgique. </a:t>
            </a:r>
            <a:r>
              <a:rPr lang="fr-FR" dirty="0" smtClean="0">
                <a:hlinkClick r:id="rId8" tooltip="Institut catholique de Paris"/>
              </a:rPr>
              <a:t>ris</a:t>
            </a:r>
            <a:r>
              <a:rPr lang="fr-FR" dirty="0" smtClean="0"/>
              <a:t>.</a:t>
            </a:r>
            <a:endParaRPr lang="fr-FR" dirty="0"/>
          </a:p>
        </p:txBody>
      </p:sp>
    </p:spTree>
    <p:extLst>
      <p:ext uri="{BB962C8B-B14F-4D97-AF65-F5344CB8AC3E}">
        <p14:creationId xmlns:p14="http://schemas.microsoft.com/office/powerpoint/2010/main" val="128182576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620688"/>
            <a:ext cx="8229600" cy="2376264"/>
          </a:xfrm>
        </p:spPr>
        <p:txBody>
          <a:bodyPr>
            <a:normAutofit fontScale="90000"/>
          </a:bodyPr>
          <a:lstStyle/>
          <a:p>
            <a:pPr algn="ctr"/>
            <a:r>
              <a:rPr lang="fr-BE" dirty="0" smtClean="0"/>
              <a:t/>
            </a:r>
            <a:br>
              <a:rPr lang="fr-BE" dirty="0" smtClean="0"/>
            </a:br>
            <a:r>
              <a:rPr lang="fr-BE" dirty="0" smtClean="0"/>
              <a:t/>
            </a:r>
            <a:br>
              <a:rPr lang="fr-BE" dirty="0" smtClean="0"/>
            </a:br>
            <a:r>
              <a:rPr lang="fr-BE" sz="3100" dirty="0" smtClean="0">
                <a:solidFill>
                  <a:schemeClr val="tx1"/>
                </a:solidFill>
              </a:rPr>
              <a:t>Je vous remercie pour votre attention,</a:t>
            </a:r>
            <a:br>
              <a:rPr lang="fr-BE" sz="3100" dirty="0" smtClean="0">
                <a:solidFill>
                  <a:schemeClr val="tx1"/>
                </a:solidFill>
              </a:rPr>
            </a:br>
            <a:r>
              <a:rPr lang="fr-BE" dirty="0" smtClean="0"/>
              <a:t> </a:t>
            </a:r>
            <a:r>
              <a:rPr lang="fr-BE" sz="3100" dirty="0" smtClean="0">
                <a:solidFill>
                  <a:schemeClr val="tx1"/>
                </a:solidFill>
              </a:rPr>
              <a:t>Angelo MACCHIA.</a:t>
            </a:r>
            <a:r>
              <a:rPr lang="fr-BE" dirty="0" smtClean="0"/>
              <a:t/>
            </a:r>
            <a:br>
              <a:rPr lang="fr-BE" dirty="0" smtClean="0"/>
            </a:br>
            <a:r>
              <a:rPr lang="fr-BE" dirty="0" smtClean="0"/>
              <a:t>*******************************</a:t>
            </a:r>
            <a:br>
              <a:rPr lang="fr-BE" dirty="0" smtClean="0"/>
            </a:br>
            <a:r>
              <a:rPr lang="fr-BE" dirty="0" smtClean="0"/>
              <a:t>Le  SAGEP </a:t>
            </a:r>
            <a:r>
              <a:rPr lang="fr-BE" sz="3200" dirty="0" smtClean="0"/>
              <a:t>est à votre service.</a:t>
            </a:r>
            <a:endParaRPr lang="fr-FR" sz="3200" dirty="0"/>
          </a:p>
        </p:txBody>
      </p:sp>
      <p:sp>
        <p:nvSpPr>
          <p:cNvPr id="3" name="Espace réservé du contenu 2"/>
          <p:cNvSpPr>
            <a:spLocks noGrp="1"/>
          </p:cNvSpPr>
          <p:nvPr>
            <p:ph idx="1"/>
          </p:nvPr>
        </p:nvSpPr>
        <p:spPr>
          <a:xfrm>
            <a:off x="457200" y="2996952"/>
            <a:ext cx="8229600" cy="2736304"/>
          </a:xfrm>
        </p:spPr>
        <p:txBody>
          <a:bodyPr>
            <a:normAutofit/>
          </a:bodyPr>
          <a:lstStyle/>
          <a:p>
            <a:pPr algn="ctr">
              <a:buNone/>
            </a:pPr>
            <a:endParaRPr lang="fr-BE" sz="3200" dirty="0" smtClean="0"/>
          </a:p>
          <a:p>
            <a:pPr algn="ctr">
              <a:buNone/>
            </a:pPr>
            <a:r>
              <a:rPr lang="fr-BE" sz="3200" dirty="0" smtClean="0"/>
              <a:t>Bon travail </a:t>
            </a:r>
          </a:p>
          <a:p>
            <a:pPr algn="ctr">
              <a:buNone/>
            </a:pPr>
            <a:r>
              <a:rPr lang="fr-BE" sz="3200" dirty="0" smtClean="0"/>
              <a:t>dans vos différents engagements d’Eglise ! </a:t>
            </a:r>
          </a:p>
        </p:txBody>
      </p:sp>
      <p:sp>
        <p:nvSpPr>
          <p:cNvPr id="4" name="Espace réservé du pied de page 3"/>
          <p:cNvSpPr>
            <a:spLocks noGrp="1"/>
          </p:cNvSpPr>
          <p:nvPr>
            <p:ph type="ftr" sz="quarter" idx="11"/>
          </p:nvPr>
        </p:nvSpPr>
        <p:spPr/>
        <p:txBody>
          <a:bodyPr/>
          <a:lstStyle/>
          <a:p>
            <a:r>
              <a:rPr lang="fr-FR" smtClean="0"/>
              <a:t>Formation FE 2023              Les  ASBL  et   le Droit canon</a:t>
            </a:r>
            <a:endParaRPr lang="fr-FR" dirty="0"/>
          </a:p>
        </p:txBody>
      </p:sp>
      <p:pic>
        <p:nvPicPr>
          <p:cNvPr id="5" name="Image 4" descr="Résultat de recherche d'images pour &quot;EMOJIS&quot;">
            <a:hlinkClick r:id="rId2"/>
          </p:cNvPr>
          <p:cNvPicPr/>
          <p:nvPr/>
        </p:nvPicPr>
        <p:blipFill>
          <a:blip r:embed="rId3" cstate="print"/>
          <a:srcRect/>
          <a:stretch>
            <a:fillRect/>
          </a:stretch>
        </p:blipFill>
        <p:spPr bwMode="auto">
          <a:xfrm>
            <a:off x="3214678" y="4786322"/>
            <a:ext cx="2286016" cy="1143008"/>
          </a:xfrm>
          <a:prstGeom prst="rect">
            <a:avLst/>
          </a:prstGeom>
          <a:noFill/>
          <a:ln w="9525">
            <a:noFill/>
            <a:miter lim="800000"/>
            <a:headEnd/>
            <a:tailEnd/>
          </a:ln>
        </p:spPr>
      </p:pic>
      <p:sp>
        <p:nvSpPr>
          <p:cNvPr id="6" name="Espace réservé du numéro de diapositive 5"/>
          <p:cNvSpPr>
            <a:spLocks noGrp="1"/>
          </p:cNvSpPr>
          <p:nvPr>
            <p:ph type="sldNum" sz="quarter" idx="12"/>
          </p:nvPr>
        </p:nvSpPr>
        <p:spPr/>
        <p:txBody>
          <a:bodyPr/>
          <a:lstStyle/>
          <a:p>
            <a:fld id="{B7FCFC4F-0CC0-42F6-9F8B-A144D7558766}" type="slidenum">
              <a:rPr lang="fr-FR" smtClean="0"/>
              <a:pPr/>
              <a:t>75</a:t>
            </a:fld>
            <a:endParaRPr lang="fr-FR" dirty="0"/>
          </a:p>
        </p:txBody>
      </p:sp>
    </p:spTree>
    <p:extLst>
      <p:ext uri="{BB962C8B-B14F-4D97-AF65-F5344CB8AC3E}">
        <p14:creationId xmlns:p14="http://schemas.microsoft.com/office/powerpoint/2010/main" val="31554961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t 1">
            <a:hlinkClick r:id="" action="ppaction://ole?verb=0"/>
          </p:cNvPr>
          <p:cNvGraphicFramePr>
            <a:graphicFrameLocks noChangeAspect="1"/>
          </p:cNvGraphicFramePr>
          <p:nvPr>
            <p:extLst/>
          </p:nvPr>
        </p:nvGraphicFramePr>
        <p:xfrm>
          <a:off x="611560" y="692696"/>
          <a:ext cx="7920880" cy="5892800"/>
        </p:xfrm>
        <a:graphic>
          <a:graphicData uri="http://schemas.openxmlformats.org/presentationml/2006/ole">
            <mc:AlternateContent xmlns:mc="http://schemas.openxmlformats.org/markup-compatibility/2006">
              <mc:Choice xmlns:v="urn:schemas-microsoft-com:vml" Requires="v">
                <p:oleObj spid="_x0000_s11270" name="Présentation" r:id="rId3" imgW="748408" imgH="560693" progId="PowerPoint.Show.12">
                  <p:embed/>
                </p:oleObj>
              </mc:Choice>
              <mc:Fallback>
                <p:oleObj name="Présentation" r:id="rId3" imgW="748408" imgH="560693" progId="PowerPoint.Show.12">
                  <p:embed/>
                  <p:pic>
                    <p:nvPicPr>
                      <p:cNvPr id="2" name="Objet 1">
                        <a:hlinkClick r:id="" action="ppaction://ole?verb=0"/>
                      </p:cNvPr>
                      <p:cNvPicPr/>
                      <p:nvPr/>
                    </p:nvPicPr>
                    <p:blipFill>
                      <a:blip r:embed="rId4"/>
                      <a:stretch>
                        <a:fillRect/>
                      </a:stretch>
                    </p:blipFill>
                    <p:spPr>
                      <a:xfrm>
                        <a:off x="611560" y="692696"/>
                        <a:ext cx="7920880" cy="5892800"/>
                      </a:xfrm>
                      <a:prstGeom prst="rect">
                        <a:avLst/>
                      </a:prstGeom>
                    </p:spPr>
                  </p:pic>
                </p:oleObj>
              </mc:Fallback>
            </mc:AlternateContent>
          </a:graphicData>
        </a:graphic>
      </p:graphicFrame>
      <p:sp>
        <p:nvSpPr>
          <p:cNvPr id="3" name="Espace réservé du numéro de diapositive 2"/>
          <p:cNvSpPr>
            <a:spLocks noGrp="1"/>
          </p:cNvSpPr>
          <p:nvPr>
            <p:ph type="sldNum" sz="quarter" idx="12"/>
          </p:nvPr>
        </p:nvSpPr>
        <p:spPr/>
        <p:txBody>
          <a:bodyPr/>
          <a:lstStyle/>
          <a:p>
            <a:fld id="{B7FCFC4F-0CC0-42F6-9F8B-A144D7558766}" type="slidenum">
              <a:rPr lang="fr-FR" smtClean="0"/>
              <a:pPr/>
              <a:t>76</a:t>
            </a:fld>
            <a:endParaRPr lang="fr-FR" dirty="0"/>
          </a:p>
        </p:txBody>
      </p:sp>
      <p:sp>
        <p:nvSpPr>
          <p:cNvPr id="5" name="Titre 1"/>
          <p:cNvSpPr txBox="1">
            <a:spLocks/>
          </p:cNvSpPr>
          <p:nvPr/>
        </p:nvSpPr>
        <p:spPr>
          <a:xfrm>
            <a:off x="2195736" y="1052736"/>
            <a:ext cx="6051866" cy="1224136"/>
          </a:xfrm>
          <a:prstGeom prst="rect">
            <a:avLst/>
          </a:prstGeom>
          <a:solidFill>
            <a:srgbClr val="FFC000"/>
          </a:solidFill>
        </p:spPr>
        <p:txBody>
          <a:bodyPr>
            <a:normAutofit fontScale="90000" lnSpcReduction="10000"/>
          </a:bodyPr>
          <a:lstStyle>
            <a:lvl1pPr algn="l" defTabSz="914400" rtl="0" eaLnBrk="1" latinLnBrk="0" hangingPunct="1">
              <a:spcBef>
                <a:spcPct val="0"/>
              </a:spcBef>
              <a:buNone/>
              <a:defRPr sz="4000" kern="1200" spc="-100" baseline="0">
                <a:solidFill>
                  <a:schemeClr val="tx2"/>
                </a:solidFill>
                <a:latin typeface="Constantia" panose="02030602050306030303" pitchFamily="18" charset="0"/>
                <a:ea typeface="+mj-ea"/>
                <a:cs typeface="+mj-cs"/>
              </a:defRPr>
            </a:lvl1pPr>
          </a:lstStyle>
          <a:p>
            <a:pPr algn="ctr"/>
            <a:r>
              <a:rPr lang="fr-BE" sz="2200" b="1" dirty="0" smtClean="0"/>
              <a:t>Formation        S.A.G.E.P</a:t>
            </a:r>
            <a:br>
              <a:rPr lang="fr-BE" sz="2200" b="1" dirty="0" smtClean="0"/>
            </a:br>
            <a:r>
              <a:rPr lang="fr-BE" sz="3200" b="1" dirty="0" smtClean="0">
                <a:solidFill>
                  <a:srgbClr val="002060"/>
                </a:solidFill>
              </a:rPr>
              <a:t>ASBL</a:t>
            </a:r>
            <a:br>
              <a:rPr lang="fr-BE" sz="3200" b="1" dirty="0" smtClean="0">
                <a:solidFill>
                  <a:srgbClr val="002060"/>
                </a:solidFill>
              </a:rPr>
            </a:br>
            <a:r>
              <a:rPr lang="fr-BE" sz="2000" b="1" dirty="0" smtClean="0">
                <a:solidFill>
                  <a:srgbClr val="002060"/>
                </a:solidFill>
              </a:rPr>
              <a:t>15</a:t>
            </a:r>
            <a:r>
              <a:rPr lang="fr-BE" sz="3200" b="1" dirty="0" smtClean="0">
                <a:solidFill>
                  <a:srgbClr val="002060"/>
                </a:solidFill>
              </a:rPr>
              <a:t> </a:t>
            </a:r>
            <a:r>
              <a:rPr lang="fr-BE" sz="2000" b="1" dirty="0" smtClean="0">
                <a:solidFill>
                  <a:srgbClr val="002060"/>
                </a:solidFill>
                <a:latin typeface="Times New Roman" panose="02020603050405020304" pitchFamily="18" charset="0"/>
                <a:cs typeface="Times New Roman" panose="02020603050405020304" pitchFamily="18" charset="0"/>
              </a:rPr>
              <a:t>mai  2023</a:t>
            </a:r>
            <a:endParaRPr lang="fr-FR" sz="2000" b="1" dirty="0">
              <a:solidFill>
                <a:srgbClr val="002060"/>
              </a:solidFill>
              <a:latin typeface="Times New Roman" panose="02020603050405020304" pitchFamily="18" charset="0"/>
              <a:cs typeface="Times New Roman" panose="02020603050405020304" pitchFamily="18" charset="0"/>
            </a:endParaRPr>
          </a:p>
        </p:txBody>
      </p:sp>
      <p:sp>
        <p:nvSpPr>
          <p:cNvPr id="6" name="ZoneTexte 5"/>
          <p:cNvSpPr txBox="1"/>
          <p:nvPr/>
        </p:nvSpPr>
        <p:spPr>
          <a:xfrm>
            <a:off x="1403648" y="2564904"/>
            <a:ext cx="6552728" cy="2893100"/>
          </a:xfrm>
          <a:prstGeom prst="rect">
            <a:avLst/>
          </a:prstGeom>
          <a:solidFill>
            <a:schemeClr val="bg1"/>
          </a:solidFill>
        </p:spPr>
        <p:txBody>
          <a:bodyPr wrap="square" rtlCol="0">
            <a:spAutoFit/>
          </a:bodyPr>
          <a:lstStyle/>
          <a:p>
            <a:pPr algn="ctr"/>
            <a:r>
              <a:rPr lang="fr-BE" sz="3600" b="1" dirty="0" smtClean="0">
                <a:solidFill>
                  <a:srgbClr val="FF0000"/>
                </a:solidFill>
                <a:effectLst>
                  <a:outerShdw blurRad="38100" dist="38100" dir="2700000" algn="tl">
                    <a:srgbClr val="000000">
                      <a:alpha val="43137"/>
                    </a:srgbClr>
                  </a:outerShdw>
                </a:effectLst>
                <a:latin typeface="Times" pitchFamily="18" charset="0"/>
              </a:rPr>
              <a:t>PARTIE III</a:t>
            </a:r>
          </a:p>
          <a:p>
            <a:pPr algn="ctr"/>
            <a:endParaRPr lang="fr-BE" sz="1000" b="1" dirty="0" smtClean="0">
              <a:solidFill>
                <a:srgbClr val="002060"/>
              </a:solidFill>
              <a:effectLst>
                <a:outerShdw blurRad="38100" dist="38100" dir="2700000" algn="tl">
                  <a:srgbClr val="000000">
                    <a:alpha val="43137"/>
                  </a:srgbClr>
                </a:outerShdw>
              </a:effectLst>
              <a:latin typeface="Times" pitchFamily="18" charset="0"/>
            </a:endParaRPr>
          </a:p>
          <a:p>
            <a:pPr algn="ctr"/>
            <a:r>
              <a:rPr lang="fr-BE" sz="3600" b="1" u="sng" dirty="0" smtClean="0">
                <a:solidFill>
                  <a:srgbClr val="002060"/>
                </a:solidFill>
                <a:effectLst>
                  <a:outerShdw blurRad="38100" dist="38100" dir="2700000" algn="tl">
                    <a:srgbClr val="000000">
                      <a:alpha val="43137"/>
                    </a:srgbClr>
                  </a:outerShdw>
                </a:effectLst>
                <a:latin typeface="Times" pitchFamily="18" charset="0"/>
              </a:rPr>
              <a:t>Les obligations des ASBL</a:t>
            </a:r>
          </a:p>
          <a:p>
            <a:pPr algn="ctr"/>
            <a:endParaRPr lang="fr-BE" sz="500" b="1" dirty="0" smtClean="0">
              <a:solidFill>
                <a:srgbClr val="002060"/>
              </a:solidFill>
              <a:effectLst>
                <a:outerShdw blurRad="38100" dist="38100" dir="2700000" algn="tl">
                  <a:srgbClr val="000000">
                    <a:alpha val="43137"/>
                  </a:srgbClr>
                </a:outerShdw>
              </a:effectLst>
              <a:latin typeface="Times" pitchFamily="18" charset="0"/>
            </a:endParaRPr>
          </a:p>
          <a:p>
            <a:pPr algn="ctr"/>
            <a:r>
              <a:rPr lang="fr-BE" sz="2400" b="1" dirty="0" smtClean="0">
                <a:latin typeface="Times" pitchFamily="18" charset="0"/>
              </a:rPr>
              <a:t>Références au droit canonique</a:t>
            </a:r>
          </a:p>
          <a:p>
            <a:pPr algn="ctr"/>
            <a:endParaRPr lang="fr-BE" sz="1500" b="1" dirty="0">
              <a:solidFill>
                <a:srgbClr val="002060"/>
              </a:solidFill>
              <a:effectLst>
                <a:outerShdw blurRad="38100" dist="38100" dir="2700000" algn="tl">
                  <a:srgbClr val="000000">
                    <a:alpha val="43137"/>
                  </a:srgbClr>
                </a:outerShdw>
              </a:effectLst>
              <a:latin typeface="Times" pitchFamily="18" charset="0"/>
            </a:endParaRPr>
          </a:p>
          <a:p>
            <a:pPr algn="ctr"/>
            <a:r>
              <a:rPr lang="fr-BE" sz="2800" b="1" i="1" dirty="0" smtClean="0">
                <a:solidFill>
                  <a:srgbClr val="002060"/>
                </a:solidFill>
                <a:effectLst>
                  <a:outerShdw blurRad="38100" dist="38100" dir="2700000" algn="tl">
                    <a:srgbClr val="000000">
                      <a:alpha val="43137"/>
                    </a:srgbClr>
                  </a:outerShdw>
                </a:effectLst>
                <a:latin typeface="Times" pitchFamily="18" charset="0"/>
              </a:rPr>
              <a:t>Par  Angelo Macchia, conseiller du SAGEP</a:t>
            </a:r>
            <a:endParaRPr lang="fr-BE" sz="2400" b="1" i="1" dirty="0">
              <a:solidFill>
                <a:srgbClr val="002060"/>
              </a:solidFill>
              <a:effectLst>
                <a:outerShdw blurRad="38100" dist="38100" dir="2700000" algn="tl">
                  <a:srgbClr val="000000">
                    <a:alpha val="43137"/>
                  </a:srgbClr>
                </a:outerShdw>
              </a:effectLst>
              <a:latin typeface="Times" pitchFamily="18" charset="0"/>
            </a:endParaRPr>
          </a:p>
        </p:txBody>
      </p:sp>
      <p:sp>
        <p:nvSpPr>
          <p:cNvPr id="4" name="Rectangle 3"/>
          <p:cNvSpPr/>
          <p:nvPr/>
        </p:nvSpPr>
        <p:spPr>
          <a:xfrm>
            <a:off x="3419872" y="5589240"/>
            <a:ext cx="2376264"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ZoneTexte 6"/>
          <p:cNvSpPr txBox="1"/>
          <p:nvPr/>
        </p:nvSpPr>
        <p:spPr>
          <a:xfrm>
            <a:off x="1259632" y="6165304"/>
            <a:ext cx="6987970" cy="584775"/>
          </a:xfrm>
          <a:prstGeom prst="rect">
            <a:avLst/>
          </a:prstGeom>
          <a:noFill/>
        </p:spPr>
        <p:txBody>
          <a:bodyPr wrap="square" rtlCol="0">
            <a:spAutoFit/>
          </a:bodyPr>
          <a:lstStyle/>
          <a:p>
            <a:pPr algn="ctr"/>
            <a:r>
              <a:rPr lang="fr-BE" sz="3200" b="1" dirty="0" smtClean="0">
                <a:solidFill>
                  <a:srgbClr val="00B050"/>
                </a:solidFill>
                <a:effectLst>
                  <a:outerShdw blurRad="38100" dist="38100" dir="2700000" algn="tl">
                    <a:srgbClr val="000000">
                      <a:alpha val="43137"/>
                    </a:srgbClr>
                  </a:outerShdw>
                </a:effectLst>
              </a:rPr>
              <a:t>QUESTIONS / RÉPONSES</a:t>
            </a:r>
            <a:endParaRPr lang="fr-BE" sz="3200" b="1" dirty="0">
              <a:solidFill>
                <a:srgbClr val="00B05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8353066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t 1">
            <a:hlinkClick r:id="" action="ppaction://ole?verb=0"/>
          </p:cNvPr>
          <p:cNvGraphicFramePr>
            <a:graphicFrameLocks noChangeAspect="1"/>
          </p:cNvGraphicFramePr>
          <p:nvPr>
            <p:extLst/>
          </p:nvPr>
        </p:nvGraphicFramePr>
        <p:xfrm>
          <a:off x="611560" y="692696"/>
          <a:ext cx="7920880" cy="5892800"/>
        </p:xfrm>
        <a:graphic>
          <a:graphicData uri="http://schemas.openxmlformats.org/presentationml/2006/ole">
            <mc:AlternateContent xmlns:mc="http://schemas.openxmlformats.org/markup-compatibility/2006">
              <mc:Choice xmlns:v="urn:schemas-microsoft-com:vml" Requires="v">
                <p:oleObj spid="_x0000_s12294" name="Présentation" r:id="rId3" imgW="748408" imgH="560693" progId="PowerPoint.Show.12">
                  <p:embed/>
                </p:oleObj>
              </mc:Choice>
              <mc:Fallback>
                <p:oleObj name="Présentation" r:id="rId3" imgW="748408" imgH="560693" progId="PowerPoint.Show.12">
                  <p:embed/>
                  <p:pic>
                    <p:nvPicPr>
                      <p:cNvPr id="2" name="Objet 1">
                        <a:hlinkClick r:id="" action="ppaction://ole?verb=0"/>
                      </p:cNvPr>
                      <p:cNvPicPr/>
                      <p:nvPr/>
                    </p:nvPicPr>
                    <p:blipFill>
                      <a:blip r:embed="rId4"/>
                      <a:stretch>
                        <a:fillRect/>
                      </a:stretch>
                    </p:blipFill>
                    <p:spPr>
                      <a:xfrm>
                        <a:off x="611560" y="692696"/>
                        <a:ext cx="7920880" cy="5892800"/>
                      </a:xfrm>
                      <a:prstGeom prst="rect">
                        <a:avLst/>
                      </a:prstGeom>
                    </p:spPr>
                  </p:pic>
                </p:oleObj>
              </mc:Fallback>
            </mc:AlternateContent>
          </a:graphicData>
        </a:graphic>
      </p:graphicFrame>
      <p:sp>
        <p:nvSpPr>
          <p:cNvPr id="3" name="Espace réservé du numéro de diapositive 2"/>
          <p:cNvSpPr>
            <a:spLocks noGrp="1"/>
          </p:cNvSpPr>
          <p:nvPr>
            <p:ph type="sldNum" sz="quarter" idx="12"/>
          </p:nvPr>
        </p:nvSpPr>
        <p:spPr/>
        <p:txBody>
          <a:bodyPr/>
          <a:lstStyle/>
          <a:p>
            <a:fld id="{B7FCFC4F-0CC0-42F6-9F8B-A144D7558766}" type="slidenum">
              <a:rPr lang="fr-FR" smtClean="0"/>
              <a:pPr/>
              <a:t>77</a:t>
            </a:fld>
            <a:endParaRPr lang="fr-FR" dirty="0"/>
          </a:p>
        </p:txBody>
      </p:sp>
      <p:sp>
        <p:nvSpPr>
          <p:cNvPr id="5" name="Titre 1"/>
          <p:cNvSpPr txBox="1">
            <a:spLocks/>
          </p:cNvSpPr>
          <p:nvPr/>
        </p:nvSpPr>
        <p:spPr>
          <a:xfrm>
            <a:off x="2195736" y="1052736"/>
            <a:ext cx="6051866" cy="1224136"/>
          </a:xfrm>
          <a:prstGeom prst="rect">
            <a:avLst/>
          </a:prstGeom>
          <a:solidFill>
            <a:srgbClr val="FFC000"/>
          </a:solidFill>
        </p:spPr>
        <p:txBody>
          <a:bodyPr>
            <a:normAutofit fontScale="90000" lnSpcReduction="10000"/>
          </a:bodyPr>
          <a:lstStyle>
            <a:lvl1pPr algn="l" defTabSz="914400" rtl="0" eaLnBrk="1" latinLnBrk="0" hangingPunct="1">
              <a:spcBef>
                <a:spcPct val="0"/>
              </a:spcBef>
              <a:buNone/>
              <a:defRPr sz="4000" kern="1200" spc="-100" baseline="0">
                <a:solidFill>
                  <a:schemeClr val="tx2"/>
                </a:solidFill>
                <a:latin typeface="Constantia" panose="02030602050306030303" pitchFamily="18" charset="0"/>
                <a:ea typeface="+mj-ea"/>
                <a:cs typeface="+mj-cs"/>
              </a:defRPr>
            </a:lvl1pPr>
          </a:lstStyle>
          <a:p>
            <a:pPr algn="ctr"/>
            <a:r>
              <a:rPr lang="fr-BE" sz="2200" b="1" dirty="0" smtClean="0"/>
              <a:t>Formation        S.A.G.E.P</a:t>
            </a:r>
            <a:br>
              <a:rPr lang="fr-BE" sz="2200" b="1" dirty="0" smtClean="0"/>
            </a:br>
            <a:r>
              <a:rPr lang="fr-BE" sz="3200" b="1" dirty="0" smtClean="0">
                <a:solidFill>
                  <a:srgbClr val="002060"/>
                </a:solidFill>
              </a:rPr>
              <a:t>ASBL</a:t>
            </a:r>
            <a:br>
              <a:rPr lang="fr-BE" sz="3200" b="1" dirty="0" smtClean="0">
                <a:solidFill>
                  <a:srgbClr val="002060"/>
                </a:solidFill>
              </a:rPr>
            </a:br>
            <a:r>
              <a:rPr lang="fr-BE" sz="2000" b="1" dirty="0" smtClean="0">
                <a:solidFill>
                  <a:srgbClr val="002060"/>
                </a:solidFill>
              </a:rPr>
              <a:t>15</a:t>
            </a:r>
            <a:r>
              <a:rPr lang="fr-BE" sz="3200" b="1" dirty="0" smtClean="0">
                <a:solidFill>
                  <a:srgbClr val="002060"/>
                </a:solidFill>
              </a:rPr>
              <a:t> </a:t>
            </a:r>
            <a:r>
              <a:rPr lang="fr-BE" sz="2000" b="1" dirty="0" smtClean="0">
                <a:solidFill>
                  <a:srgbClr val="002060"/>
                </a:solidFill>
                <a:latin typeface="Times New Roman" panose="02020603050405020304" pitchFamily="18" charset="0"/>
                <a:cs typeface="Times New Roman" panose="02020603050405020304" pitchFamily="18" charset="0"/>
              </a:rPr>
              <a:t>mai  2023</a:t>
            </a:r>
            <a:endParaRPr lang="fr-FR" sz="2000" b="1" dirty="0">
              <a:solidFill>
                <a:srgbClr val="002060"/>
              </a:solidFill>
              <a:latin typeface="Times New Roman" panose="02020603050405020304" pitchFamily="18" charset="0"/>
              <a:cs typeface="Times New Roman" panose="02020603050405020304" pitchFamily="18" charset="0"/>
            </a:endParaRPr>
          </a:p>
        </p:txBody>
      </p:sp>
      <p:sp>
        <p:nvSpPr>
          <p:cNvPr id="6" name="ZoneTexte 5"/>
          <p:cNvSpPr txBox="1"/>
          <p:nvPr/>
        </p:nvSpPr>
        <p:spPr>
          <a:xfrm>
            <a:off x="1403648" y="2564904"/>
            <a:ext cx="6552728" cy="2893100"/>
          </a:xfrm>
          <a:prstGeom prst="rect">
            <a:avLst/>
          </a:prstGeom>
          <a:solidFill>
            <a:schemeClr val="bg1"/>
          </a:solidFill>
        </p:spPr>
        <p:txBody>
          <a:bodyPr wrap="square" rtlCol="0">
            <a:spAutoFit/>
          </a:bodyPr>
          <a:lstStyle/>
          <a:p>
            <a:pPr algn="ctr"/>
            <a:r>
              <a:rPr lang="fr-BE" sz="3600" b="1" dirty="0" smtClean="0">
                <a:solidFill>
                  <a:srgbClr val="FF0000"/>
                </a:solidFill>
                <a:effectLst>
                  <a:outerShdw blurRad="38100" dist="38100" dir="2700000" algn="tl">
                    <a:srgbClr val="000000">
                      <a:alpha val="43137"/>
                    </a:srgbClr>
                  </a:outerShdw>
                </a:effectLst>
                <a:latin typeface="Times" pitchFamily="18" charset="0"/>
              </a:rPr>
              <a:t>PARTIE IV</a:t>
            </a:r>
          </a:p>
          <a:p>
            <a:pPr algn="ctr"/>
            <a:endParaRPr lang="fr-BE" sz="1000" b="1" dirty="0" smtClean="0">
              <a:solidFill>
                <a:srgbClr val="002060"/>
              </a:solidFill>
              <a:effectLst>
                <a:outerShdw blurRad="38100" dist="38100" dir="2700000" algn="tl">
                  <a:srgbClr val="000000">
                    <a:alpha val="43137"/>
                  </a:srgbClr>
                </a:outerShdw>
              </a:effectLst>
              <a:latin typeface="Times" pitchFamily="18" charset="0"/>
            </a:endParaRPr>
          </a:p>
          <a:p>
            <a:pPr algn="ctr"/>
            <a:r>
              <a:rPr lang="fr-BE" sz="3600" b="1" u="sng" dirty="0" smtClean="0">
                <a:solidFill>
                  <a:srgbClr val="002060"/>
                </a:solidFill>
                <a:effectLst>
                  <a:outerShdw blurRad="38100" dist="38100" dir="2700000" algn="tl">
                    <a:srgbClr val="000000">
                      <a:alpha val="43137"/>
                    </a:srgbClr>
                  </a:outerShdw>
                </a:effectLst>
                <a:latin typeface="Times" pitchFamily="18" charset="0"/>
              </a:rPr>
              <a:t>L’ASBL unique</a:t>
            </a:r>
          </a:p>
          <a:p>
            <a:pPr algn="ctr"/>
            <a:endParaRPr lang="fr-BE" sz="500" b="1" dirty="0" smtClean="0">
              <a:solidFill>
                <a:srgbClr val="002060"/>
              </a:solidFill>
              <a:effectLst>
                <a:outerShdw blurRad="38100" dist="38100" dir="2700000" algn="tl">
                  <a:srgbClr val="000000">
                    <a:alpha val="43137"/>
                  </a:srgbClr>
                </a:outerShdw>
              </a:effectLst>
              <a:latin typeface="Times" pitchFamily="18" charset="0"/>
            </a:endParaRPr>
          </a:p>
          <a:p>
            <a:pPr algn="ctr"/>
            <a:r>
              <a:rPr lang="fr-BE" sz="2400" b="1" dirty="0" smtClean="0">
                <a:latin typeface="Times" pitchFamily="18" charset="0"/>
              </a:rPr>
              <a:t>Un chemin parfois compliqué mais bien utile</a:t>
            </a:r>
          </a:p>
          <a:p>
            <a:pPr algn="ctr"/>
            <a:endParaRPr lang="fr-BE" sz="1500" b="1" dirty="0">
              <a:solidFill>
                <a:srgbClr val="002060"/>
              </a:solidFill>
              <a:effectLst>
                <a:outerShdw blurRad="38100" dist="38100" dir="2700000" algn="tl">
                  <a:srgbClr val="000000">
                    <a:alpha val="43137"/>
                  </a:srgbClr>
                </a:outerShdw>
              </a:effectLst>
              <a:latin typeface="Times" pitchFamily="18" charset="0"/>
            </a:endParaRPr>
          </a:p>
          <a:p>
            <a:pPr algn="ctr"/>
            <a:r>
              <a:rPr lang="fr-BE" sz="2800" b="1" i="1" dirty="0" smtClean="0">
                <a:solidFill>
                  <a:srgbClr val="002060"/>
                </a:solidFill>
                <a:effectLst>
                  <a:outerShdw blurRad="38100" dist="38100" dir="2700000" algn="tl">
                    <a:srgbClr val="000000">
                      <a:alpha val="43137"/>
                    </a:srgbClr>
                  </a:outerShdw>
                </a:effectLst>
                <a:latin typeface="Times" pitchFamily="18" charset="0"/>
              </a:rPr>
              <a:t>Par  Etienne Van Quickelberghe, conseiller du SAGEP</a:t>
            </a:r>
            <a:endParaRPr lang="fr-BE" sz="2400" b="1" i="1" dirty="0">
              <a:solidFill>
                <a:srgbClr val="002060"/>
              </a:solidFill>
              <a:effectLst>
                <a:outerShdw blurRad="38100" dist="38100" dir="2700000" algn="tl">
                  <a:srgbClr val="000000">
                    <a:alpha val="43137"/>
                  </a:srgbClr>
                </a:outerShdw>
              </a:effectLst>
              <a:latin typeface="Times" pitchFamily="18" charset="0"/>
            </a:endParaRPr>
          </a:p>
        </p:txBody>
      </p:sp>
      <p:sp>
        <p:nvSpPr>
          <p:cNvPr id="4" name="Rectangle 3"/>
          <p:cNvSpPr/>
          <p:nvPr/>
        </p:nvSpPr>
        <p:spPr>
          <a:xfrm>
            <a:off x="3419872" y="5589240"/>
            <a:ext cx="2376264"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320871690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FCFC4F-0CC0-42F6-9F8B-A144D7558766}" type="slidenum">
              <a:rPr lang="fr-FR" smtClean="0"/>
              <a:pPr/>
              <a:t>78</a:t>
            </a:fld>
            <a:endParaRPr lang="fr-FR" dirty="0"/>
          </a:p>
        </p:txBody>
      </p:sp>
      <p:pic>
        <p:nvPicPr>
          <p:cNvPr id="3" name="Image 2"/>
          <p:cNvPicPr>
            <a:picLocks noChangeAspect="1"/>
          </p:cNvPicPr>
          <p:nvPr/>
        </p:nvPicPr>
        <p:blipFill>
          <a:blip r:embed="rId2"/>
          <a:stretch>
            <a:fillRect/>
          </a:stretch>
        </p:blipFill>
        <p:spPr>
          <a:xfrm>
            <a:off x="323528" y="1844824"/>
            <a:ext cx="8541825" cy="3679648"/>
          </a:xfrm>
          <a:prstGeom prst="rect">
            <a:avLst/>
          </a:prstGeom>
        </p:spPr>
      </p:pic>
      <p:sp>
        <p:nvSpPr>
          <p:cNvPr id="4" name="ZoneTexte 3"/>
          <p:cNvSpPr txBox="1"/>
          <p:nvPr/>
        </p:nvSpPr>
        <p:spPr>
          <a:xfrm>
            <a:off x="1979712" y="1052736"/>
            <a:ext cx="4752528" cy="369332"/>
          </a:xfrm>
          <a:prstGeom prst="rect">
            <a:avLst/>
          </a:prstGeom>
          <a:noFill/>
        </p:spPr>
        <p:txBody>
          <a:bodyPr wrap="square" rtlCol="0">
            <a:spAutoFit/>
          </a:bodyPr>
          <a:lstStyle/>
          <a:p>
            <a:r>
              <a:rPr lang="fr-FR" dirty="0" smtClean="0">
                <a:hlinkClick r:id="rId3"/>
              </a:rPr>
              <a:t>https://wwww.diocese-tournai.be</a:t>
            </a:r>
            <a:r>
              <a:rPr lang="fr-FR" dirty="0" smtClean="0"/>
              <a:t>	</a:t>
            </a:r>
            <a:endParaRPr lang="fr-BE" dirty="0"/>
          </a:p>
        </p:txBody>
      </p:sp>
    </p:spTree>
    <p:extLst>
      <p:ext uri="{BB962C8B-B14F-4D97-AF65-F5344CB8AC3E}">
        <p14:creationId xmlns:p14="http://schemas.microsoft.com/office/powerpoint/2010/main" val="251401200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FCFC4F-0CC0-42F6-9F8B-A144D7558766}" type="slidenum">
              <a:rPr lang="fr-FR" smtClean="0"/>
              <a:pPr/>
              <a:t>79</a:t>
            </a:fld>
            <a:endParaRPr lang="fr-FR" dirty="0"/>
          </a:p>
        </p:txBody>
      </p:sp>
      <p:pic>
        <p:nvPicPr>
          <p:cNvPr id="3" name="Image 2"/>
          <p:cNvPicPr>
            <a:picLocks noChangeAspect="1"/>
          </p:cNvPicPr>
          <p:nvPr/>
        </p:nvPicPr>
        <p:blipFill>
          <a:blip r:embed="rId2"/>
          <a:stretch>
            <a:fillRect/>
          </a:stretch>
        </p:blipFill>
        <p:spPr>
          <a:xfrm>
            <a:off x="683568" y="1268760"/>
            <a:ext cx="8346901" cy="4341670"/>
          </a:xfrm>
          <a:prstGeom prst="rect">
            <a:avLst/>
          </a:prstGeom>
        </p:spPr>
      </p:pic>
    </p:spTree>
    <p:extLst>
      <p:ext uri="{BB962C8B-B14F-4D97-AF65-F5344CB8AC3E}">
        <p14:creationId xmlns:p14="http://schemas.microsoft.com/office/powerpoint/2010/main" val="5694554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D52D402-FD57-CE4B-A30E-AF80CE82DB42}"/>
              </a:ext>
            </a:extLst>
          </p:cNvPr>
          <p:cNvSpPr>
            <a:spLocks noGrp="1"/>
          </p:cNvSpPr>
          <p:nvPr>
            <p:ph type="title"/>
          </p:nvPr>
        </p:nvSpPr>
        <p:spPr>
          <a:xfrm>
            <a:off x="628650" y="1131094"/>
            <a:ext cx="7886700" cy="545630"/>
          </a:xfrm>
        </p:spPr>
        <p:txBody>
          <a:bodyPr>
            <a:normAutofit fontScale="90000"/>
          </a:bodyPr>
          <a:lstStyle/>
          <a:p>
            <a:r>
              <a:rPr lang="fr-BE" sz="2100" dirty="0">
                <a:latin typeface="Proxima Nova" panose="02000506030000020004"/>
              </a:rPr>
              <a:t>Déterminer les besoins en assurances de votre ASBL</a:t>
            </a:r>
            <a:r>
              <a:rPr lang="fr-BE" sz="3000" dirty="0">
                <a:solidFill>
                  <a:srgbClr val="0070C0"/>
                </a:solidFill>
                <a:latin typeface="Proxima Nova Cn Lt" panose="02000506030000020004" pitchFamily="50" charset="0"/>
              </a:rPr>
              <a:t/>
            </a:r>
            <a:br>
              <a:rPr lang="fr-BE" sz="3000" dirty="0">
                <a:solidFill>
                  <a:srgbClr val="0070C0"/>
                </a:solidFill>
                <a:latin typeface="Proxima Nova Cn Lt" panose="02000506030000020004" pitchFamily="50" charset="0"/>
              </a:rPr>
            </a:br>
            <a:endParaRPr lang="fr-FR" dirty="0">
              <a:solidFill>
                <a:srgbClr val="0070C0"/>
              </a:solidFill>
              <a:latin typeface="Proxima Nova Cn Lt" panose="02000506030000020004" pitchFamily="50" charset="0"/>
            </a:endParaRPr>
          </a:p>
        </p:txBody>
      </p:sp>
      <p:pic>
        <p:nvPicPr>
          <p:cNvPr id="3" name="Image 2"/>
          <p:cNvPicPr>
            <a:picLocks noChangeAspect="1"/>
          </p:cNvPicPr>
          <p:nvPr/>
        </p:nvPicPr>
        <p:blipFill rotWithShape="1">
          <a:blip r:embed="rId2"/>
          <a:srcRect l="22805" t="17981" r="10006" b="13947"/>
          <a:stretch/>
        </p:blipFill>
        <p:spPr>
          <a:xfrm>
            <a:off x="6818" y="476671"/>
            <a:ext cx="9029677" cy="5145945"/>
          </a:xfrm>
          <a:prstGeom prst="rect">
            <a:avLst/>
          </a:prstGeom>
        </p:spPr>
      </p:pic>
    </p:spTree>
    <p:extLst>
      <p:ext uri="{BB962C8B-B14F-4D97-AF65-F5344CB8AC3E}">
        <p14:creationId xmlns:p14="http://schemas.microsoft.com/office/powerpoint/2010/main" val="389289425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B7FCFC4F-0CC0-42F6-9F8B-A144D7558766}" type="slidenum">
              <a:rPr lang="fr-FR" smtClean="0"/>
              <a:pPr/>
              <a:t>80</a:t>
            </a:fld>
            <a:endParaRPr lang="fr-FR" dirty="0"/>
          </a:p>
        </p:txBody>
      </p:sp>
      <p:sp>
        <p:nvSpPr>
          <p:cNvPr id="5" name="Titre 1"/>
          <p:cNvSpPr txBox="1">
            <a:spLocks/>
          </p:cNvSpPr>
          <p:nvPr/>
        </p:nvSpPr>
        <p:spPr>
          <a:xfrm>
            <a:off x="2192542" y="903827"/>
            <a:ext cx="6051866" cy="1224136"/>
          </a:xfrm>
          <a:prstGeom prst="rect">
            <a:avLst/>
          </a:prstGeom>
          <a:solidFill>
            <a:srgbClr val="FFC000"/>
          </a:solidFill>
        </p:spPr>
        <p:txBody>
          <a:bodyPr>
            <a:normAutofit fontScale="90000" lnSpcReduction="10000"/>
          </a:bodyPr>
          <a:lstStyle>
            <a:lvl1pPr algn="l" defTabSz="914400" rtl="0" eaLnBrk="1" latinLnBrk="0" hangingPunct="1">
              <a:spcBef>
                <a:spcPct val="0"/>
              </a:spcBef>
              <a:buNone/>
              <a:defRPr sz="4000" kern="1200" spc="-100" baseline="0">
                <a:solidFill>
                  <a:schemeClr val="tx2"/>
                </a:solidFill>
                <a:latin typeface="Constantia" panose="02030602050306030303" pitchFamily="18" charset="0"/>
                <a:ea typeface="+mj-ea"/>
                <a:cs typeface="+mj-cs"/>
              </a:defRPr>
            </a:lvl1pPr>
          </a:lstStyle>
          <a:p>
            <a:pPr algn="ctr"/>
            <a:r>
              <a:rPr lang="fr-BE" sz="2200" b="1" dirty="0" smtClean="0"/>
              <a:t>Formation SAGEP</a:t>
            </a:r>
            <a:br>
              <a:rPr lang="fr-BE" sz="2200" b="1" dirty="0" smtClean="0"/>
            </a:br>
            <a:r>
              <a:rPr lang="fr-BE" sz="3200" b="1" dirty="0" smtClean="0">
                <a:solidFill>
                  <a:srgbClr val="002060"/>
                </a:solidFill>
              </a:rPr>
              <a:t>Les  ASBL</a:t>
            </a:r>
            <a:br>
              <a:rPr lang="fr-BE" sz="3200" b="1" dirty="0" smtClean="0">
                <a:solidFill>
                  <a:srgbClr val="002060"/>
                </a:solidFill>
              </a:rPr>
            </a:br>
            <a:r>
              <a:rPr lang="fr-BE" sz="2000" b="1" dirty="0" smtClean="0">
                <a:solidFill>
                  <a:srgbClr val="002060"/>
                </a:solidFill>
              </a:rPr>
              <a:t>15</a:t>
            </a:r>
            <a:r>
              <a:rPr lang="fr-BE" sz="3200" b="1" dirty="0" smtClean="0">
                <a:solidFill>
                  <a:srgbClr val="002060"/>
                </a:solidFill>
              </a:rPr>
              <a:t>  </a:t>
            </a:r>
            <a:r>
              <a:rPr lang="fr-BE" sz="2000" b="1" dirty="0" smtClean="0">
                <a:solidFill>
                  <a:srgbClr val="002060"/>
                </a:solidFill>
                <a:latin typeface="Times New Roman" panose="02020603050405020304" pitchFamily="18" charset="0"/>
                <a:cs typeface="Times New Roman" panose="02020603050405020304" pitchFamily="18" charset="0"/>
              </a:rPr>
              <a:t>mai   2023</a:t>
            </a:r>
            <a:endParaRPr lang="fr-FR" sz="2000" b="1" dirty="0">
              <a:solidFill>
                <a:srgbClr val="002060"/>
              </a:solidFill>
              <a:latin typeface="Times New Roman" panose="02020603050405020304" pitchFamily="18" charset="0"/>
              <a:cs typeface="Times New Roman" panose="02020603050405020304" pitchFamily="18" charset="0"/>
            </a:endParaRPr>
          </a:p>
        </p:txBody>
      </p:sp>
      <p:sp>
        <p:nvSpPr>
          <p:cNvPr id="6" name="ZoneTexte 5"/>
          <p:cNvSpPr txBox="1"/>
          <p:nvPr/>
        </p:nvSpPr>
        <p:spPr>
          <a:xfrm>
            <a:off x="1112422" y="2636912"/>
            <a:ext cx="7131986" cy="400110"/>
          </a:xfrm>
          <a:prstGeom prst="rect">
            <a:avLst/>
          </a:prstGeom>
          <a:solidFill>
            <a:schemeClr val="bg1"/>
          </a:solidFill>
        </p:spPr>
        <p:txBody>
          <a:bodyPr wrap="square" rtlCol="0">
            <a:spAutoFit/>
          </a:bodyPr>
          <a:lstStyle/>
          <a:p>
            <a:pPr algn="ctr"/>
            <a:endParaRPr lang="fr-BE" sz="2000" b="1" i="1" dirty="0">
              <a:solidFill>
                <a:srgbClr val="002060"/>
              </a:solidFill>
              <a:effectLst>
                <a:outerShdw blurRad="38100" dist="38100" dir="2700000" algn="tl">
                  <a:srgbClr val="000000">
                    <a:alpha val="43137"/>
                  </a:srgbClr>
                </a:outerShdw>
              </a:effectLst>
              <a:latin typeface="Times" pitchFamily="18" charset="0"/>
            </a:endParaRPr>
          </a:p>
        </p:txBody>
      </p:sp>
      <p:pic>
        <p:nvPicPr>
          <p:cNvPr id="7" name="Picture 3" descr="C:\$DATA05 EVECHE\1 MAILS-REUNIONS-RAPPORTS\2014 12 08 Formation SAGEP\Base\EVECHE_LOGO_FIN_2007_redimensionner_redimensionn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37" y="747881"/>
            <a:ext cx="2171299" cy="153602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79512" y="2296366"/>
            <a:ext cx="8784976" cy="384721"/>
          </a:xfrm>
          <a:prstGeom prst="rect">
            <a:avLst/>
          </a:prstGeom>
          <a:solidFill>
            <a:srgbClr val="33CCCC"/>
          </a:solidFill>
        </p:spPr>
        <p:txBody>
          <a:bodyPr wrap="square">
            <a:spAutoFit/>
          </a:bodyPr>
          <a:lstStyle/>
          <a:p>
            <a:r>
              <a:rPr lang="fr-BE" sz="1900" b="1" u="sng" dirty="0" smtClean="0"/>
              <a:t>L’ORGANISATION DES ASBL PAROISSIALES</a:t>
            </a:r>
            <a:endParaRPr lang="fr-BE" sz="1900" b="1" u="sng" dirty="0"/>
          </a:p>
        </p:txBody>
      </p:sp>
      <p:sp>
        <p:nvSpPr>
          <p:cNvPr id="2" name="ZoneTexte 1"/>
          <p:cNvSpPr txBox="1"/>
          <p:nvPr/>
        </p:nvSpPr>
        <p:spPr>
          <a:xfrm>
            <a:off x="179512" y="2836967"/>
            <a:ext cx="8784976" cy="3847207"/>
          </a:xfrm>
          <a:prstGeom prst="rect">
            <a:avLst/>
          </a:prstGeom>
          <a:noFill/>
        </p:spPr>
        <p:txBody>
          <a:bodyPr wrap="square" rtlCol="0">
            <a:spAutoFit/>
          </a:bodyPr>
          <a:lstStyle/>
          <a:p>
            <a:r>
              <a:rPr lang="fr-BE" sz="2000" i="1" dirty="0" smtClean="0"/>
              <a:t>Au départ, les décrets synodaux publiés le 30/11/2013 par notre Evêque…</a:t>
            </a:r>
          </a:p>
          <a:p>
            <a:endParaRPr lang="fr-BE" sz="2800" b="1" dirty="0" smtClean="0"/>
          </a:p>
          <a:p>
            <a:r>
              <a:rPr lang="fr-BE" sz="2800" b="1" dirty="0" smtClean="0"/>
              <a:t>Article 12 : </a:t>
            </a:r>
            <a:endParaRPr lang="fr-BE" sz="2800" b="1" dirty="0"/>
          </a:p>
          <a:p>
            <a:r>
              <a:rPr lang="fr-BE" sz="2400" dirty="0" smtClean="0">
                <a:solidFill>
                  <a:srgbClr val="FF0000"/>
                </a:solidFill>
              </a:rPr>
              <a:t>« Pour </a:t>
            </a:r>
            <a:r>
              <a:rPr lang="fr-BE" sz="2400" dirty="0">
                <a:solidFill>
                  <a:srgbClr val="FF0000"/>
                </a:solidFill>
              </a:rPr>
              <a:t>assurer sa vie matérielle, au plan financier et immobilier, chaque paroisse aura une seule </a:t>
            </a:r>
            <a:r>
              <a:rPr lang="fr-BE" sz="2400" dirty="0" err="1">
                <a:solidFill>
                  <a:srgbClr val="FF0000"/>
                </a:solidFill>
              </a:rPr>
              <a:t>asbl</a:t>
            </a:r>
            <a:r>
              <a:rPr lang="fr-BE" sz="2400" dirty="0">
                <a:solidFill>
                  <a:srgbClr val="FF0000"/>
                </a:solidFill>
              </a:rPr>
              <a:t> paroissiale. </a:t>
            </a:r>
            <a:r>
              <a:rPr lang="fr-BE" sz="2400" dirty="0"/>
              <a:t>Les fabriques d’église se concerteront au sein d’un « groupement fabriques d’église » par commune, dans le respect de la législation civile qui les régit. </a:t>
            </a:r>
            <a:r>
              <a:rPr lang="fr-BE" sz="2400" dirty="0">
                <a:solidFill>
                  <a:srgbClr val="00B050"/>
                </a:solidFill>
              </a:rPr>
              <a:t>Le SAGEP continuera d’exercer, au nom de l’évêque, la vigilance et l’accompagnement requis dans ces domaines</a:t>
            </a:r>
            <a:r>
              <a:rPr lang="fr-BE" sz="2400" dirty="0" smtClean="0">
                <a:solidFill>
                  <a:srgbClr val="00B050"/>
                </a:solidFill>
              </a:rPr>
              <a:t>. »  </a:t>
            </a:r>
            <a:endParaRPr lang="fr-BE" sz="2400" dirty="0">
              <a:solidFill>
                <a:srgbClr val="00B050"/>
              </a:solidFill>
            </a:endParaRPr>
          </a:p>
        </p:txBody>
      </p:sp>
    </p:spTree>
    <p:extLst>
      <p:ext uri="{BB962C8B-B14F-4D97-AF65-F5344CB8AC3E}">
        <p14:creationId xmlns:p14="http://schemas.microsoft.com/office/powerpoint/2010/main" val="282499928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B7FCFC4F-0CC0-42F6-9F8B-A144D7558766}" type="slidenum">
              <a:rPr lang="fr-FR" smtClean="0"/>
              <a:pPr/>
              <a:t>81</a:t>
            </a:fld>
            <a:endParaRPr lang="fr-FR" dirty="0"/>
          </a:p>
        </p:txBody>
      </p:sp>
      <p:sp>
        <p:nvSpPr>
          <p:cNvPr id="5" name="Titre 1"/>
          <p:cNvSpPr txBox="1">
            <a:spLocks/>
          </p:cNvSpPr>
          <p:nvPr/>
        </p:nvSpPr>
        <p:spPr>
          <a:xfrm>
            <a:off x="2192542" y="903827"/>
            <a:ext cx="6051866" cy="1224136"/>
          </a:xfrm>
          <a:prstGeom prst="rect">
            <a:avLst/>
          </a:prstGeom>
          <a:solidFill>
            <a:srgbClr val="FFC000"/>
          </a:solidFill>
        </p:spPr>
        <p:txBody>
          <a:bodyPr>
            <a:normAutofit fontScale="90000" lnSpcReduction="10000"/>
          </a:bodyPr>
          <a:lstStyle>
            <a:lvl1pPr algn="l" defTabSz="914400" rtl="0" eaLnBrk="1" latinLnBrk="0" hangingPunct="1">
              <a:spcBef>
                <a:spcPct val="0"/>
              </a:spcBef>
              <a:buNone/>
              <a:defRPr sz="4000" kern="1200" spc="-100" baseline="0">
                <a:solidFill>
                  <a:schemeClr val="tx2"/>
                </a:solidFill>
                <a:latin typeface="Constantia" panose="02030602050306030303" pitchFamily="18" charset="0"/>
                <a:ea typeface="+mj-ea"/>
                <a:cs typeface="+mj-cs"/>
              </a:defRPr>
            </a:lvl1pPr>
          </a:lstStyle>
          <a:p>
            <a:pPr algn="ctr"/>
            <a:r>
              <a:rPr lang="fr-BE" sz="2200" b="1" dirty="0" smtClean="0"/>
              <a:t>Formation SAGEP</a:t>
            </a:r>
            <a:br>
              <a:rPr lang="fr-BE" sz="2200" b="1" dirty="0" smtClean="0"/>
            </a:br>
            <a:r>
              <a:rPr lang="fr-BE" sz="3200" b="1" dirty="0" smtClean="0">
                <a:solidFill>
                  <a:srgbClr val="002060"/>
                </a:solidFill>
              </a:rPr>
              <a:t>Les  ASBL</a:t>
            </a:r>
            <a:br>
              <a:rPr lang="fr-BE" sz="3200" b="1" dirty="0" smtClean="0">
                <a:solidFill>
                  <a:srgbClr val="002060"/>
                </a:solidFill>
              </a:rPr>
            </a:br>
            <a:r>
              <a:rPr lang="fr-BE" sz="2000" b="1" dirty="0" smtClean="0">
                <a:solidFill>
                  <a:srgbClr val="002060"/>
                </a:solidFill>
              </a:rPr>
              <a:t>8</a:t>
            </a:r>
            <a:r>
              <a:rPr lang="fr-BE" sz="3200" b="1" dirty="0" smtClean="0">
                <a:solidFill>
                  <a:srgbClr val="002060"/>
                </a:solidFill>
              </a:rPr>
              <a:t>  </a:t>
            </a:r>
            <a:r>
              <a:rPr lang="fr-BE" sz="2000" b="1" dirty="0" smtClean="0">
                <a:solidFill>
                  <a:srgbClr val="002060"/>
                </a:solidFill>
                <a:latin typeface="Times New Roman" panose="02020603050405020304" pitchFamily="18" charset="0"/>
                <a:cs typeface="Times New Roman" panose="02020603050405020304" pitchFamily="18" charset="0"/>
              </a:rPr>
              <a:t>mai   2019</a:t>
            </a:r>
            <a:endParaRPr lang="fr-FR" sz="2000" b="1" dirty="0">
              <a:solidFill>
                <a:srgbClr val="002060"/>
              </a:solidFill>
              <a:latin typeface="Times New Roman" panose="02020603050405020304" pitchFamily="18" charset="0"/>
              <a:cs typeface="Times New Roman" panose="02020603050405020304" pitchFamily="18" charset="0"/>
            </a:endParaRPr>
          </a:p>
        </p:txBody>
      </p:sp>
      <p:sp>
        <p:nvSpPr>
          <p:cNvPr id="6" name="ZoneTexte 5"/>
          <p:cNvSpPr txBox="1"/>
          <p:nvPr/>
        </p:nvSpPr>
        <p:spPr>
          <a:xfrm>
            <a:off x="1112422" y="2636912"/>
            <a:ext cx="7131986" cy="400110"/>
          </a:xfrm>
          <a:prstGeom prst="rect">
            <a:avLst/>
          </a:prstGeom>
          <a:solidFill>
            <a:schemeClr val="bg1"/>
          </a:solidFill>
        </p:spPr>
        <p:txBody>
          <a:bodyPr wrap="square" rtlCol="0">
            <a:spAutoFit/>
          </a:bodyPr>
          <a:lstStyle/>
          <a:p>
            <a:pPr algn="ctr"/>
            <a:endParaRPr lang="fr-BE" sz="2000" b="1" i="1" dirty="0">
              <a:solidFill>
                <a:srgbClr val="002060"/>
              </a:solidFill>
              <a:effectLst>
                <a:outerShdw blurRad="38100" dist="38100" dir="2700000" algn="tl">
                  <a:srgbClr val="000000">
                    <a:alpha val="43137"/>
                  </a:srgbClr>
                </a:outerShdw>
              </a:effectLst>
              <a:latin typeface="Times" pitchFamily="18" charset="0"/>
            </a:endParaRPr>
          </a:p>
        </p:txBody>
      </p:sp>
      <p:pic>
        <p:nvPicPr>
          <p:cNvPr id="7" name="Picture 3" descr="C:\$DATA05 EVECHE\1 MAILS-REUNIONS-RAPPORTS\2014 12 08 Formation SAGEP\Base\EVECHE_LOGO_FIN_2007_redimensionner_redimensionn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37" y="747881"/>
            <a:ext cx="2171299" cy="153602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79512" y="2296366"/>
            <a:ext cx="8784976" cy="384721"/>
          </a:xfrm>
          <a:prstGeom prst="rect">
            <a:avLst/>
          </a:prstGeom>
          <a:solidFill>
            <a:srgbClr val="33CCCC"/>
          </a:solidFill>
        </p:spPr>
        <p:txBody>
          <a:bodyPr wrap="square">
            <a:spAutoFit/>
          </a:bodyPr>
          <a:lstStyle/>
          <a:p>
            <a:r>
              <a:rPr lang="fr-BE" sz="1900" b="1" u="sng" dirty="0" smtClean="0"/>
              <a:t>L’ORGANISATION DES ASBL PAROISSIALES</a:t>
            </a:r>
            <a:endParaRPr lang="fr-BE" sz="1900" b="1" u="sng" dirty="0"/>
          </a:p>
        </p:txBody>
      </p:sp>
      <p:sp>
        <p:nvSpPr>
          <p:cNvPr id="2" name="ZoneTexte 1"/>
          <p:cNvSpPr txBox="1"/>
          <p:nvPr/>
        </p:nvSpPr>
        <p:spPr>
          <a:xfrm>
            <a:off x="179512" y="4077072"/>
            <a:ext cx="8784976" cy="830997"/>
          </a:xfrm>
          <a:prstGeom prst="rect">
            <a:avLst/>
          </a:prstGeom>
          <a:noFill/>
        </p:spPr>
        <p:txBody>
          <a:bodyPr wrap="square" rtlCol="0">
            <a:spAutoFit/>
          </a:bodyPr>
          <a:lstStyle/>
          <a:p>
            <a:r>
              <a:rPr lang="fr-BE" sz="4800" dirty="0" smtClean="0"/>
              <a:t>Une ASBL unique : pourquoi ?</a:t>
            </a:r>
            <a:endParaRPr lang="fr-BE" sz="5400" dirty="0">
              <a:solidFill>
                <a:srgbClr val="00B050"/>
              </a:solidFill>
            </a:endParaRPr>
          </a:p>
        </p:txBody>
      </p:sp>
    </p:spTree>
    <p:extLst>
      <p:ext uri="{BB962C8B-B14F-4D97-AF65-F5344CB8AC3E}">
        <p14:creationId xmlns:p14="http://schemas.microsoft.com/office/powerpoint/2010/main" val="10621632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B7FCFC4F-0CC0-42F6-9F8B-A144D7558766}" type="slidenum">
              <a:rPr lang="fr-FR" smtClean="0"/>
              <a:pPr/>
              <a:t>82</a:t>
            </a:fld>
            <a:endParaRPr lang="fr-FR" dirty="0"/>
          </a:p>
        </p:txBody>
      </p:sp>
      <p:sp>
        <p:nvSpPr>
          <p:cNvPr id="5" name="Titre 1"/>
          <p:cNvSpPr txBox="1">
            <a:spLocks/>
          </p:cNvSpPr>
          <p:nvPr/>
        </p:nvSpPr>
        <p:spPr>
          <a:xfrm>
            <a:off x="2192542" y="903827"/>
            <a:ext cx="6051866" cy="1224136"/>
          </a:xfrm>
          <a:prstGeom prst="rect">
            <a:avLst/>
          </a:prstGeom>
          <a:solidFill>
            <a:srgbClr val="FFC000"/>
          </a:solidFill>
        </p:spPr>
        <p:txBody>
          <a:bodyPr>
            <a:normAutofit fontScale="90000" lnSpcReduction="10000"/>
          </a:bodyPr>
          <a:lstStyle>
            <a:lvl1pPr algn="l" defTabSz="914400" rtl="0" eaLnBrk="1" latinLnBrk="0" hangingPunct="1">
              <a:spcBef>
                <a:spcPct val="0"/>
              </a:spcBef>
              <a:buNone/>
              <a:defRPr sz="4000" kern="1200" spc="-100" baseline="0">
                <a:solidFill>
                  <a:schemeClr val="tx2"/>
                </a:solidFill>
                <a:latin typeface="Constantia" panose="02030602050306030303" pitchFamily="18" charset="0"/>
                <a:ea typeface="+mj-ea"/>
                <a:cs typeface="+mj-cs"/>
              </a:defRPr>
            </a:lvl1pPr>
          </a:lstStyle>
          <a:p>
            <a:pPr algn="ctr"/>
            <a:r>
              <a:rPr lang="fr-BE" sz="2200" b="1" dirty="0" smtClean="0"/>
              <a:t>Formation SAGEP</a:t>
            </a:r>
            <a:br>
              <a:rPr lang="fr-BE" sz="2200" b="1" dirty="0" smtClean="0"/>
            </a:br>
            <a:r>
              <a:rPr lang="fr-BE" sz="3200" b="1" dirty="0" smtClean="0">
                <a:solidFill>
                  <a:srgbClr val="002060"/>
                </a:solidFill>
              </a:rPr>
              <a:t>Les  ASBL</a:t>
            </a:r>
            <a:br>
              <a:rPr lang="fr-BE" sz="3200" b="1" dirty="0" smtClean="0">
                <a:solidFill>
                  <a:srgbClr val="002060"/>
                </a:solidFill>
              </a:rPr>
            </a:br>
            <a:r>
              <a:rPr lang="fr-BE" sz="2000" b="1" dirty="0" smtClean="0">
                <a:solidFill>
                  <a:srgbClr val="002060"/>
                </a:solidFill>
              </a:rPr>
              <a:t>8</a:t>
            </a:r>
            <a:r>
              <a:rPr lang="fr-BE" sz="3200" b="1" dirty="0" smtClean="0">
                <a:solidFill>
                  <a:srgbClr val="002060"/>
                </a:solidFill>
              </a:rPr>
              <a:t>  </a:t>
            </a:r>
            <a:r>
              <a:rPr lang="fr-BE" sz="2000" b="1" dirty="0" smtClean="0">
                <a:solidFill>
                  <a:srgbClr val="002060"/>
                </a:solidFill>
                <a:latin typeface="Times New Roman" panose="02020603050405020304" pitchFamily="18" charset="0"/>
                <a:cs typeface="Times New Roman" panose="02020603050405020304" pitchFamily="18" charset="0"/>
              </a:rPr>
              <a:t>mai   2019</a:t>
            </a:r>
            <a:endParaRPr lang="fr-FR" sz="2000" b="1" dirty="0">
              <a:solidFill>
                <a:srgbClr val="002060"/>
              </a:solidFill>
              <a:latin typeface="Times New Roman" panose="02020603050405020304" pitchFamily="18" charset="0"/>
              <a:cs typeface="Times New Roman" panose="02020603050405020304" pitchFamily="18" charset="0"/>
            </a:endParaRPr>
          </a:p>
        </p:txBody>
      </p:sp>
      <p:sp>
        <p:nvSpPr>
          <p:cNvPr id="6" name="ZoneTexte 5"/>
          <p:cNvSpPr txBox="1"/>
          <p:nvPr/>
        </p:nvSpPr>
        <p:spPr>
          <a:xfrm>
            <a:off x="1112422" y="2636912"/>
            <a:ext cx="7131986" cy="400110"/>
          </a:xfrm>
          <a:prstGeom prst="rect">
            <a:avLst/>
          </a:prstGeom>
          <a:solidFill>
            <a:schemeClr val="bg1"/>
          </a:solidFill>
        </p:spPr>
        <p:txBody>
          <a:bodyPr wrap="square" rtlCol="0">
            <a:spAutoFit/>
          </a:bodyPr>
          <a:lstStyle/>
          <a:p>
            <a:pPr algn="ctr"/>
            <a:endParaRPr lang="fr-BE" sz="2000" b="1" i="1" dirty="0">
              <a:solidFill>
                <a:srgbClr val="002060"/>
              </a:solidFill>
              <a:effectLst>
                <a:outerShdw blurRad="38100" dist="38100" dir="2700000" algn="tl">
                  <a:srgbClr val="000000">
                    <a:alpha val="43137"/>
                  </a:srgbClr>
                </a:outerShdw>
              </a:effectLst>
              <a:latin typeface="Times" pitchFamily="18" charset="0"/>
            </a:endParaRPr>
          </a:p>
        </p:txBody>
      </p:sp>
      <p:pic>
        <p:nvPicPr>
          <p:cNvPr id="7" name="Picture 3" descr="C:\$DATA05 EVECHE\1 MAILS-REUNIONS-RAPPORTS\2014 12 08 Formation SAGEP\Base\EVECHE_LOGO_FIN_2007_redimensionner_redimensionn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37" y="747881"/>
            <a:ext cx="2171299" cy="153602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79512" y="2296366"/>
            <a:ext cx="8784976" cy="384721"/>
          </a:xfrm>
          <a:prstGeom prst="rect">
            <a:avLst/>
          </a:prstGeom>
          <a:solidFill>
            <a:srgbClr val="33CCCC"/>
          </a:solidFill>
        </p:spPr>
        <p:txBody>
          <a:bodyPr wrap="square">
            <a:spAutoFit/>
          </a:bodyPr>
          <a:lstStyle/>
          <a:p>
            <a:r>
              <a:rPr lang="fr-BE" sz="1900" b="1" u="sng" dirty="0" smtClean="0"/>
              <a:t>L’ORGANISATION DES ASBL PAROISSIALES</a:t>
            </a:r>
            <a:endParaRPr lang="fr-BE" sz="1900" b="1" u="sng" dirty="0"/>
          </a:p>
        </p:txBody>
      </p:sp>
      <p:sp>
        <p:nvSpPr>
          <p:cNvPr id="2" name="ZoneTexte 1"/>
          <p:cNvSpPr txBox="1"/>
          <p:nvPr/>
        </p:nvSpPr>
        <p:spPr>
          <a:xfrm>
            <a:off x="179512" y="4077072"/>
            <a:ext cx="8784976" cy="830997"/>
          </a:xfrm>
          <a:prstGeom prst="rect">
            <a:avLst/>
          </a:prstGeom>
          <a:noFill/>
        </p:spPr>
        <p:txBody>
          <a:bodyPr wrap="square" rtlCol="0">
            <a:spAutoFit/>
          </a:bodyPr>
          <a:lstStyle/>
          <a:p>
            <a:r>
              <a:rPr lang="fr-BE" sz="4800" dirty="0" smtClean="0"/>
              <a:t>Une ASBL unique : pour quoi ?</a:t>
            </a:r>
            <a:endParaRPr lang="fr-BE" sz="5400" dirty="0">
              <a:solidFill>
                <a:srgbClr val="00B050"/>
              </a:solidFill>
            </a:endParaRPr>
          </a:p>
        </p:txBody>
      </p:sp>
    </p:spTree>
    <p:extLst>
      <p:ext uri="{BB962C8B-B14F-4D97-AF65-F5344CB8AC3E}">
        <p14:creationId xmlns:p14="http://schemas.microsoft.com/office/powerpoint/2010/main" val="149863818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B7FCFC4F-0CC0-42F6-9F8B-A144D7558766}" type="slidenum">
              <a:rPr lang="fr-FR" smtClean="0"/>
              <a:pPr/>
              <a:t>83</a:t>
            </a:fld>
            <a:endParaRPr lang="fr-FR" dirty="0"/>
          </a:p>
        </p:txBody>
      </p:sp>
      <p:sp>
        <p:nvSpPr>
          <p:cNvPr id="5" name="Titre 1"/>
          <p:cNvSpPr txBox="1">
            <a:spLocks/>
          </p:cNvSpPr>
          <p:nvPr/>
        </p:nvSpPr>
        <p:spPr>
          <a:xfrm>
            <a:off x="2192542" y="903827"/>
            <a:ext cx="6051866" cy="1224136"/>
          </a:xfrm>
          <a:prstGeom prst="rect">
            <a:avLst/>
          </a:prstGeom>
          <a:solidFill>
            <a:srgbClr val="FFC000"/>
          </a:solidFill>
        </p:spPr>
        <p:txBody>
          <a:bodyPr>
            <a:normAutofit fontScale="90000" lnSpcReduction="10000"/>
          </a:bodyPr>
          <a:lstStyle>
            <a:lvl1pPr algn="l" defTabSz="914400" rtl="0" eaLnBrk="1" latinLnBrk="0" hangingPunct="1">
              <a:spcBef>
                <a:spcPct val="0"/>
              </a:spcBef>
              <a:buNone/>
              <a:defRPr sz="4000" kern="1200" spc="-100" baseline="0">
                <a:solidFill>
                  <a:schemeClr val="tx2"/>
                </a:solidFill>
                <a:latin typeface="Constantia" panose="02030602050306030303" pitchFamily="18" charset="0"/>
                <a:ea typeface="+mj-ea"/>
                <a:cs typeface="+mj-cs"/>
              </a:defRPr>
            </a:lvl1pPr>
          </a:lstStyle>
          <a:p>
            <a:pPr algn="ctr"/>
            <a:r>
              <a:rPr lang="fr-BE" sz="2200" b="1" dirty="0" smtClean="0"/>
              <a:t>Formation SAGEP</a:t>
            </a:r>
            <a:br>
              <a:rPr lang="fr-BE" sz="2200" b="1" dirty="0" smtClean="0"/>
            </a:br>
            <a:r>
              <a:rPr lang="fr-BE" sz="3200" b="1" dirty="0" smtClean="0">
                <a:solidFill>
                  <a:srgbClr val="002060"/>
                </a:solidFill>
              </a:rPr>
              <a:t>Les  ASBL</a:t>
            </a:r>
            <a:br>
              <a:rPr lang="fr-BE" sz="3200" b="1" dirty="0" smtClean="0">
                <a:solidFill>
                  <a:srgbClr val="002060"/>
                </a:solidFill>
              </a:rPr>
            </a:br>
            <a:r>
              <a:rPr lang="fr-BE" sz="2000" b="1" dirty="0" smtClean="0">
                <a:solidFill>
                  <a:srgbClr val="002060"/>
                </a:solidFill>
              </a:rPr>
              <a:t>15</a:t>
            </a:r>
            <a:r>
              <a:rPr lang="fr-BE" sz="3200" b="1" dirty="0" smtClean="0">
                <a:solidFill>
                  <a:srgbClr val="002060"/>
                </a:solidFill>
              </a:rPr>
              <a:t> </a:t>
            </a:r>
            <a:r>
              <a:rPr lang="fr-BE" sz="2000" b="1" dirty="0" smtClean="0">
                <a:solidFill>
                  <a:srgbClr val="002060"/>
                </a:solidFill>
                <a:latin typeface="Times New Roman" panose="02020603050405020304" pitchFamily="18" charset="0"/>
                <a:cs typeface="Times New Roman" panose="02020603050405020304" pitchFamily="18" charset="0"/>
              </a:rPr>
              <a:t>mai   2023</a:t>
            </a:r>
            <a:endParaRPr lang="fr-FR" sz="2000" b="1" dirty="0">
              <a:solidFill>
                <a:srgbClr val="002060"/>
              </a:solidFill>
              <a:latin typeface="Times New Roman" panose="02020603050405020304" pitchFamily="18" charset="0"/>
              <a:cs typeface="Times New Roman" panose="02020603050405020304" pitchFamily="18" charset="0"/>
            </a:endParaRPr>
          </a:p>
        </p:txBody>
      </p:sp>
      <p:sp>
        <p:nvSpPr>
          <p:cNvPr id="6" name="ZoneTexte 5"/>
          <p:cNvSpPr txBox="1"/>
          <p:nvPr/>
        </p:nvSpPr>
        <p:spPr>
          <a:xfrm>
            <a:off x="1112422" y="2636912"/>
            <a:ext cx="7131986" cy="400110"/>
          </a:xfrm>
          <a:prstGeom prst="rect">
            <a:avLst/>
          </a:prstGeom>
          <a:solidFill>
            <a:schemeClr val="bg1"/>
          </a:solidFill>
        </p:spPr>
        <p:txBody>
          <a:bodyPr wrap="square" rtlCol="0">
            <a:spAutoFit/>
          </a:bodyPr>
          <a:lstStyle/>
          <a:p>
            <a:pPr algn="ctr"/>
            <a:endParaRPr lang="fr-BE" sz="2000" b="1" i="1" dirty="0">
              <a:solidFill>
                <a:srgbClr val="002060"/>
              </a:solidFill>
              <a:effectLst>
                <a:outerShdw blurRad="38100" dist="38100" dir="2700000" algn="tl">
                  <a:srgbClr val="000000">
                    <a:alpha val="43137"/>
                  </a:srgbClr>
                </a:outerShdw>
              </a:effectLst>
              <a:latin typeface="Times" pitchFamily="18" charset="0"/>
            </a:endParaRPr>
          </a:p>
        </p:txBody>
      </p:sp>
      <p:pic>
        <p:nvPicPr>
          <p:cNvPr id="7" name="Picture 3" descr="C:\$DATA05 EVECHE\1 MAILS-REUNIONS-RAPPORTS\2014 12 08 Formation SAGEP\Base\EVECHE_LOGO_FIN_2007_redimensionner_redimensionn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37" y="747881"/>
            <a:ext cx="2171299" cy="153602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79512" y="2296366"/>
            <a:ext cx="8784976" cy="384721"/>
          </a:xfrm>
          <a:prstGeom prst="rect">
            <a:avLst/>
          </a:prstGeom>
          <a:solidFill>
            <a:srgbClr val="33CCCC"/>
          </a:solidFill>
        </p:spPr>
        <p:txBody>
          <a:bodyPr wrap="square">
            <a:spAutoFit/>
          </a:bodyPr>
          <a:lstStyle/>
          <a:p>
            <a:r>
              <a:rPr lang="fr-BE" sz="1900" b="1" u="sng" dirty="0" smtClean="0"/>
              <a:t>L’ORGANISATION DES ASBL PAROISSIALES</a:t>
            </a:r>
            <a:endParaRPr lang="fr-BE" sz="1900" b="1" u="sng" dirty="0"/>
          </a:p>
        </p:txBody>
      </p:sp>
      <p:sp>
        <p:nvSpPr>
          <p:cNvPr id="2" name="ZoneTexte 1"/>
          <p:cNvSpPr txBox="1"/>
          <p:nvPr/>
        </p:nvSpPr>
        <p:spPr>
          <a:xfrm>
            <a:off x="163524" y="2860654"/>
            <a:ext cx="8784976" cy="461665"/>
          </a:xfrm>
          <a:prstGeom prst="rect">
            <a:avLst/>
          </a:prstGeom>
          <a:noFill/>
        </p:spPr>
        <p:txBody>
          <a:bodyPr wrap="square" rtlCol="0">
            <a:spAutoFit/>
          </a:bodyPr>
          <a:lstStyle/>
          <a:p>
            <a:pPr algn="ctr"/>
            <a:r>
              <a:rPr lang="fr-BE" sz="2400" dirty="0" smtClean="0"/>
              <a:t>Une ASBL unique : pourquoi ?</a:t>
            </a:r>
            <a:endParaRPr lang="fr-BE" sz="2800" dirty="0">
              <a:solidFill>
                <a:srgbClr val="00B050"/>
              </a:solidFill>
            </a:endParaRPr>
          </a:p>
        </p:txBody>
      </p:sp>
      <p:sp>
        <p:nvSpPr>
          <p:cNvPr id="4" name="ZoneTexte 3"/>
          <p:cNvSpPr txBox="1"/>
          <p:nvPr/>
        </p:nvSpPr>
        <p:spPr>
          <a:xfrm>
            <a:off x="467544" y="3645024"/>
            <a:ext cx="8208912" cy="2677656"/>
          </a:xfrm>
          <a:prstGeom prst="rect">
            <a:avLst/>
          </a:prstGeom>
          <a:noFill/>
        </p:spPr>
        <p:txBody>
          <a:bodyPr wrap="square" rtlCol="0">
            <a:spAutoFit/>
          </a:bodyPr>
          <a:lstStyle/>
          <a:p>
            <a:pPr marL="285750" indent="-285750">
              <a:buFont typeface="Arial" panose="020B0604020202020204" pitchFamily="34" charset="0"/>
              <a:buChar char="•"/>
            </a:pPr>
            <a:r>
              <a:rPr lang="fr-BE" sz="2400" b="1" dirty="0" smtClean="0"/>
              <a:t>L’ASBL unique par unité pastorale correspond aux réalités de l’Eglise catholique belge du XXIème siècle</a:t>
            </a:r>
          </a:p>
          <a:p>
            <a:r>
              <a:rPr lang="fr-BE" sz="2400" dirty="0" smtClean="0">
                <a:sym typeface="Wingdings" panose="05000000000000000000" pitchFamily="2" charset="2"/>
              </a:rPr>
              <a:t>Patrimoine rassemblé chez un seul propriétaire</a:t>
            </a:r>
          </a:p>
          <a:p>
            <a:r>
              <a:rPr lang="fr-BE" sz="2400" dirty="0" smtClean="0">
                <a:sym typeface="Wingdings" panose="05000000000000000000" pitchFamily="2" charset="2"/>
              </a:rPr>
              <a:t>Vision globale de la paroisse nouvelle</a:t>
            </a:r>
          </a:p>
          <a:p>
            <a:r>
              <a:rPr lang="fr-BE" sz="2400" dirty="0" smtClean="0">
                <a:sym typeface="Wingdings" panose="05000000000000000000" pitchFamily="2" charset="2"/>
              </a:rPr>
              <a:t>1 seul compte à remettre, 1 seule publication, 1 seule déclaration de patrimoine, 1 seul CA et 1 seule AG…</a:t>
            </a:r>
          </a:p>
          <a:p>
            <a:r>
              <a:rPr lang="fr-BE" sz="2400" dirty="0" smtClean="0">
                <a:sym typeface="Wingdings" panose="05000000000000000000" pitchFamily="2" charset="2"/>
              </a:rPr>
              <a:t>Garantie pour l’avenir des biens d’Eglise</a:t>
            </a:r>
            <a:endParaRPr lang="fr-BE" sz="2400" dirty="0"/>
          </a:p>
        </p:txBody>
      </p:sp>
    </p:spTree>
    <p:extLst>
      <p:ext uri="{BB962C8B-B14F-4D97-AF65-F5344CB8AC3E}">
        <p14:creationId xmlns:p14="http://schemas.microsoft.com/office/powerpoint/2010/main" val="181795264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B7FCFC4F-0CC0-42F6-9F8B-A144D7558766}" type="slidenum">
              <a:rPr lang="fr-FR" smtClean="0"/>
              <a:pPr/>
              <a:t>84</a:t>
            </a:fld>
            <a:endParaRPr lang="fr-FR" dirty="0"/>
          </a:p>
        </p:txBody>
      </p:sp>
      <p:sp>
        <p:nvSpPr>
          <p:cNvPr id="5" name="Titre 1"/>
          <p:cNvSpPr txBox="1">
            <a:spLocks/>
          </p:cNvSpPr>
          <p:nvPr/>
        </p:nvSpPr>
        <p:spPr>
          <a:xfrm>
            <a:off x="2192542" y="903827"/>
            <a:ext cx="6051866" cy="1224136"/>
          </a:xfrm>
          <a:prstGeom prst="rect">
            <a:avLst/>
          </a:prstGeom>
          <a:solidFill>
            <a:srgbClr val="FFC000"/>
          </a:solidFill>
        </p:spPr>
        <p:txBody>
          <a:bodyPr>
            <a:normAutofit fontScale="90000" lnSpcReduction="10000"/>
          </a:bodyPr>
          <a:lstStyle>
            <a:lvl1pPr algn="l" defTabSz="914400" rtl="0" eaLnBrk="1" latinLnBrk="0" hangingPunct="1">
              <a:spcBef>
                <a:spcPct val="0"/>
              </a:spcBef>
              <a:buNone/>
              <a:defRPr sz="4000" kern="1200" spc="-100" baseline="0">
                <a:solidFill>
                  <a:schemeClr val="tx2"/>
                </a:solidFill>
                <a:latin typeface="Constantia" panose="02030602050306030303" pitchFamily="18" charset="0"/>
                <a:ea typeface="+mj-ea"/>
                <a:cs typeface="+mj-cs"/>
              </a:defRPr>
            </a:lvl1pPr>
          </a:lstStyle>
          <a:p>
            <a:pPr algn="ctr"/>
            <a:r>
              <a:rPr lang="fr-BE" sz="2200" b="1" dirty="0" smtClean="0"/>
              <a:t>Formation SAGEP</a:t>
            </a:r>
            <a:br>
              <a:rPr lang="fr-BE" sz="2200" b="1" dirty="0" smtClean="0"/>
            </a:br>
            <a:r>
              <a:rPr lang="fr-BE" sz="3200" b="1" dirty="0" smtClean="0">
                <a:solidFill>
                  <a:srgbClr val="002060"/>
                </a:solidFill>
              </a:rPr>
              <a:t>Les  ASBL</a:t>
            </a:r>
            <a:br>
              <a:rPr lang="fr-BE" sz="3200" b="1" dirty="0" smtClean="0">
                <a:solidFill>
                  <a:srgbClr val="002060"/>
                </a:solidFill>
              </a:rPr>
            </a:br>
            <a:r>
              <a:rPr lang="fr-BE" sz="2000" b="1" dirty="0" smtClean="0">
                <a:solidFill>
                  <a:srgbClr val="002060"/>
                </a:solidFill>
              </a:rPr>
              <a:t>15</a:t>
            </a:r>
            <a:r>
              <a:rPr lang="fr-BE" sz="3200" b="1" dirty="0" smtClean="0">
                <a:solidFill>
                  <a:srgbClr val="002060"/>
                </a:solidFill>
              </a:rPr>
              <a:t> </a:t>
            </a:r>
            <a:r>
              <a:rPr lang="fr-BE" sz="2000" b="1" dirty="0" smtClean="0">
                <a:solidFill>
                  <a:srgbClr val="002060"/>
                </a:solidFill>
                <a:latin typeface="Times New Roman" panose="02020603050405020304" pitchFamily="18" charset="0"/>
                <a:cs typeface="Times New Roman" panose="02020603050405020304" pitchFamily="18" charset="0"/>
              </a:rPr>
              <a:t>mai   2023</a:t>
            </a:r>
            <a:endParaRPr lang="fr-FR" sz="2000" b="1" dirty="0">
              <a:solidFill>
                <a:srgbClr val="002060"/>
              </a:solidFill>
              <a:latin typeface="Times New Roman" panose="02020603050405020304" pitchFamily="18" charset="0"/>
              <a:cs typeface="Times New Roman" panose="02020603050405020304" pitchFamily="18" charset="0"/>
            </a:endParaRPr>
          </a:p>
        </p:txBody>
      </p:sp>
      <p:sp>
        <p:nvSpPr>
          <p:cNvPr id="6" name="ZoneTexte 5"/>
          <p:cNvSpPr txBox="1"/>
          <p:nvPr/>
        </p:nvSpPr>
        <p:spPr>
          <a:xfrm>
            <a:off x="1112422" y="2636912"/>
            <a:ext cx="7131986" cy="400110"/>
          </a:xfrm>
          <a:prstGeom prst="rect">
            <a:avLst/>
          </a:prstGeom>
          <a:solidFill>
            <a:schemeClr val="bg1"/>
          </a:solidFill>
        </p:spPr>
        <p:txBody>
          <a:bodyPr wrap="square" rtlCol="0">
            <a:spAutoFit/>
          </a:bodyPr>
          <a:lstStyle/>
          <a:p>
            <a:pPr algn="ctr"/>
            <a:endParaRPr lang="fr-BE" sz="2000" b="1" i="1" dirty="0">
              <a:solidFill>
                <a:srgbClr val="002060"/>
              </a:solidFill>
              <a:effectLst>
                <a:outerShdw blurRad="38100" dist="38100" dir="2700000" algn="tl">
                  <a:srgbClr val="000000">
                    <a:alpha val="43137"/>
                  </a:srgbClr>
                </a:outerShdw>
              </a:effectLst>
              <a:latin typeface="Times" pitchFamily="18" charset="0"/>
            </a:endParaRPr>
          </a:p>
        </p:txBody>
      </p:sp>
      <p:pic>
        <p:nvPicPr>
          <p:cNvPr id="7" name="Picture 3" descr="C:\$DATA05 EVECHE\1 MAILS-REUNIONS-RAPPORTS\2014 12 08 Formation SAGEP\Base\EVECHE_LOGO_FIN_2007_redimensionner_redimensionn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37" y="747881"/>
            <a:ext cx="2171299" cy="153602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79512" y="2296366"/>
            <a:ext cx="8784976" cy="384721"/>
          </a:xfrm>
          <a:prstGeom prst="rect">
            <a:avLst/>
          </a:prstGeom>
          <a:solidFill>
            <a:srgbClr val="33CCCC"/>
          </a:solidFill>
        </p:spPr>
        <p:txBody>
          <a:bodyPr wrap="square">
            <a:spAutoFit/>
          </a:bodyPr>
          <a:lstStyle/>
          <a:p>
            <a:r>
              <a:rPr lang="fr-BE" sz="1900" b="1" u="sng" dirty="0" smtClean="0"/>
              <a:t>L’ORGANISATION DES ASBL PAROISSIALES</a:t>
            </a:r>
            <a:endParaRPr lang="fr-BE" sz="1900" b="1" u="sng" dirty="0"/>
          </a:p>
        </p:txBody>
      </p:sp>
      <p:sp>
        <p:nvSpPr>
          <p:cNvPr id="2" name="ZoneTexte 1"/>
          <p:cNvSpPr txBox="1"/>
          <p:nvPr/>
        </p:nvSpPr>
        <p:spPr>
          <a:xfrm>
            <a:off x="163524" y="2681087"/>
            <a:ext cx="8784976" cy="461665"/>
          </a:xfrm>
          <a:prstGeom prst="rect">
            <a:avLst/>
          </a:prstGeom>
          <a:noFill/>
        </p:spPr>
        <p:txBody>
          <a:bodyPr wrap="square" rtlCol="0">
            <a:spAutoFit/>
          </a:bodyPr>
          <a:lstStyle/>
          <a:p>
            <a:pPr algn="ctr"/>
            <a:r>
              <a:rPr lang="fr-BE" sz="2400" dirty="0" smtClean="0"/>
              <a:t>Une ASBL unique : pour quoi ?</a:t>
            </a:r>
            <a:endParaRPr lang="fr-BE" sz="2800" dirty="0">
              <a:solidFill>
                <a:srgbClr val="00B050"/>
              </a:solidFill>
            </a:endParaRPr>
          </a:p>
        </p:txBody>
      </p:sp>
      <p:sp>
        <p:nvSpPr>
          <p:cNvPr id="4" name="ZoneTexte 3"/>
          <p:cNvSpPr txBox="1"/>
          <p:nvPr/>
        </p:nvSpPr>
        <p:spPr>
          <a:xfrm>
            <a:off x="467544" y="3072348"/>
            <a:ext cx="8208912" cy="3785652"/>
          </a:xfrm>
          <a:prstGeom prst="rect">
            <a:avLst/>
          </a:prstGeom>
          <a:noFill/>
        </p:spPr>
        <p:txBody>
          <a:bodyPr wrap="square" rtlCol="0">
            <a:spAutoFit/>
          </a:bodyPr>
          <a:lstStyle/>
          <a:p>
            <a:pPr marL="285750" indent="-285750">
              <a:buFont typeface="Arial" panose="020B0604020202020204" pitchFamily="34" charset="0"/>
              <a:buChar char="•"/>
            </a:pPr>
            <a:r>
              <a:rPr lang="fr-BE" sz="2400" b="1" dirty="0" smtClean="0"/>
              <a:t>L’ASBL est le bras financier de l’Unité Pastorale</a:t>
            </a:r>
          </a:p>
          <a:p>
            <a:r>
              <a:rPr lang="fr-BE" sz="2400" dirty="0" smtClean="0">
                <a:sym typeface="Wingdings" panose="05000000000000000000" pitchFamily="2" charset="2"/>
              </a:rPr>
              <a:t>Gérer les recettes (casuel, intentions de messe, collectes, locations…)</a:t>
            </a:r>
          </a:p>
          <a:p>
            <a:r>
              <a:rPr lang="fr-BE" sz="2400" dirty="0" smtClean="0">
                <a:sym typeface="Wingdings" panose="05000000000000000000" pitchFamily="2" charset="2"/>
              </a:rPr>
              <a:t>Financer les activités des différentes pastorales locales (catéchèse, jeunes, migrants, malades, familles…)</a:t>
            </a:r>
          </a:p>
          <a:p>
            <a:r>
              <a:rPr lang="fr-BE" sz="2400" dirty="0" smtClean="0">
                <a:sym typeface="Wingdings" panose="05000000000000000000" pitchFamily="2" charset="2"/>
              </a:rPr>
              <a:t>Financer la réalisation et le fonctionnement d’un Centre Pastoral (article 11 des décrets synodaux)</a:t>
            </a:r>
          </a:p>
          <a:p>
            <a:r>
              <a:rPr lang="fr-BE" sz="2400" dirty="0" smtClean="0">
                <a:sym typeface="Wingdings" panose="05000000000000000000" pitchFamily="2" charset="2"/>
              </a:rPr>
              <a:t>Soutenir, autant que possible, après avoir assuré la faisabilité des missions de l’UP, les organismes satellites (écoles libres, mouvements de jeunesse, charité…)</a:t>
            </a:r>
            <a:endParaRPr lang="fr-BE" sz="2400" dirty="0"/>
          </a:p>
        </p:txBody>
      </p:sp>
    </p:spTree>
    <p:extLst>
      <p:ext uri="{BB962C8B-B14F-4D97-AF65-F5344CB8AC3E}">
        <p14:creationId xmlns:p14="http://schemas.microsoft.com/office/powerpoint/2010/main" val="74326614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B7FCFC4F-0CC0-42F6-9F8B-A144D7558766}" type="slidenum">
              <a:rPr lang="fr-FR" smtClean="0"/>
              <a:pPr/>
              <a:t>85</a:t>
            </a:fld>
            <a:endParaRPr lang="fr-FR" dirty="0"/>
          </a:p>
        </p:txBody>
      </p:sp>
      <p:sp>
        <p:nvSpPr>
          <p:cNvPr id="5" name="Titre 1"/>
          <p:cNvSpPr txBox="1">
            <a:spLocks/>
          </p:cNvSpPr>
          <p:nvPr/>
        </p:nvSpPr>
        <p:spPr>
          <a:xfrm>
            <a:off x="2192542" y="903827"/>
            <a:ext cx="6051866" cy="1224136"/>
          </a:xfrm>
          <a:prstGeom prst="rect">
            <a:avLst/>
          </a:prstGeom>
          <a:solidFill>
            <a:srgbClr val="FFC000"/>
          </a:solidFill>
        </p:spPr>
        <p:txBody>
          <a:bodyPr>
            <a:normAutofit fontScale="90000" lnSpcReduction="10000"/>
          </a:bodyPr>
          <a:lstStyle>
            <a:lvl1pPr algn="l" defTabSz="914400" rtl="0" eaLnBrk="1" latinLnBrk="0" hangingPunct="1">
              <a:spcBef>
                <a:spcPct val="0"/>
              </a:spcBef>
              <a:buNone/>
              <a:defRPr sz="4000" kern="1200" spc="-100" baseline="0">
                <a:solidFill>
                  <a:schemeClr val="tx2"/>
                </a:solidFill>
                <a:latin typeface="Constantia" panose="02030602050306030303" pitchFamily="18" charset="0"/>
                <a:ea typeface="+mj-ea"/>
                <a:cs typeface="+mj-cs"/>
              </a:defRPr>
            </a:lvl1pPr>
          </a:lstStyle>
          <a:p>
            <a:pPr algn="ctr"/>
            <a:r>
              <a:rPr lang="fr-BE" sz="2200" b="1" dirty="0" smtClean="0"/>
              <a:t>Formation SAGEP</a:t>
            </a:r>
            <a:br>
              <a:rPr lang="fr-BE" sz="2200" b="1" dirty="0" smtClean="0"/>
            </a:br>
            <a:r>
              <a:rPr lang="fr-BE" sz="3200" b="1" dirty="0" smtClean="0">
                <a:solidFill>
                  <a:srgbClr val="002060"/>
                </a:solidFill>
              </a:rPr>
              <a:t>Les  ASBL</a:t>
            </a:r>
            <a:br>
              <a:rPr lang="fr-BE" sz="3200" b="1" dirty="0" smtClean="0">
                <a:solidFill>
                  <a:srgbClr val="002060"/>
                </a:solidFill>
              </a:rPr>
            </a:br>
            <a:r>
              <a:rPr lang="fr-BE" sz="2000" b="1" dirty="0" smtClean="0">
                <a:solidFill>
                  <a:srgbClr val="002060"/>
                </a:solidFill>
              </a:rPr>
              <a:t>15</a:t>
            </a:r>
            <a:r>
              <a:rPr lang="fr-BE" sz="3200" b="1" dirty="0" smtClean="0">
                <a:solidFill>
                  <a:srgbClr val="002060"/>
                </a:solidFill>
              </a:rPr>
              <a:t>  </a:t>
            </a:r>
            <a:r>
              <a:rPr lang="fr-BE" sz="2000" b="1" dirty="0" smtClean="0">
                <a:solidFill>
                  <a:srgbClr val="002060"/>
                </a:solidFill>
                <a:latin typeface="Times New Roman" panose="02020603050405020304" pitchFamily="18" charset="0"/>
                <a:cs typeface="Times New Roman" panose="02020603050405020304" pitchFamily="18" charset="0"/>
              </a:rPr>
              <a:t>mai   2023</a:t>
            </a:r>
            <a:endParaRPr lang="fr-FR" sz="2000" b="1" dirty="0">
              <a:solidFill>
                <a:srgbClr val="002060"/>
              </a:solidFill>
              <a:latin typeface="Times New Roman" panose="02020603050405020304" pitchFamily="18" charset="0"/>
              <a:cs typeface="Times New Roman" panose="02020603050405020304" pitchFamily="18" charset="0"/>
            </a:endParaRPr>
          </a:p>
        </p:txBody>
      </p:sp>
      <p:sp>
        <p:nvSpPr>
          <p:cNvPr id="6" name="ZoneTexte 5"/>
          <p:cNvSpPr txBox="1"/>
          <p:nvPr/>
        </p:nvSpPr>
        <p:spPr>
          <a:xfrm>
            <a:off x="1112422" y="2636912"/>
            <a:ext cx="7131986" cy="400110"/>
          </a:xfrm>
          <a:prstGeom prst="rect">
            <a:avLst/>
          </a:prstGeom>
          <a:solidFill>
            <a:schemeClr val="bg1"/>
          </a:solidFill>
        </p:spPr>
        <p:txBody>
          <a:bodyPr wrap="square" rtlCol="0">
            <a:spAutoFit/>
          </a:bodyPr>
          <a:lstStyle/>
          <a:p>
            <a:pPr algn="ctr"/>
            <a:endParaRPr lang="fr-BE" sz="2000" b="1" i="1" dirty="0">
              <a:solidFill>
                <a:srgbClr val="002060"/>
              </a:solidFill>
              <a:effectLst>
                <a:outerShdw blurRad="38100" dist="38100" dir="2700000" algn="tl">
                  <a:srgbClr val="000000">
                    <a:alpha val="43137"/>
                  </a:srgbClr>
                </a:outerShdw>
              </a:effectLst>
              <a:latin typeface="Times" pitchFamily="18" charset="0"/>
            </a:endParaRPr>
          </a:p>
        </p:txBody>
      </p:sp>
      <p:pic>
        <p:nvPicPr>
          <p:cNvPr id="7" name="Picture 3" descr="C:\$DATA05 EVECHE\1 MAILS-REUNIONS-RAPPORTS\2014 12 08 Formation SAGEP\Base\EVECHE_LOGO_FIN_2007_redimensionner_redimensionn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37" y="747881"/>
            <a:ext cx="2171299" cy="153602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79512" y="2296366"/>
            <a:ext cx="8784976" cy="384721"/>
          </a:xfrm>
          <a:prstGeom prst="rect">
            <a:avLst/>
          </a:prstGeom>
          <a:solidFill>
            <a:srgbClr val="33CCCC"/>
          </a:solidFill>
        </p:spPr>
        <p:txBody>
          <a:bodyPr wrap="square">
            <a:spAutoFit/>
          </a:bodyPr>
          <a:lstStyle/>
          <a:p>
            <a:r>
              <a:rPr lang="fr-BE" sz="1900" b="1" u="sng" dirty="0" smtClean="0"/>
              <a:t>L’ORGANISATION DES ASBL PAROISSIALES</a:t>
            </a:r>
            <a:endParaRPr lang="fr-BE" sz="1900" b="1" u="sng" dirty="0"/>
          </a:p>
        </p:txBody>
      </p:sp>
      <p:sp>
        <p:nvSpPr>
          <p:cNvPr id="2" name="ZoneTexte 1"/>
          <p:cNvSpPr txBox="1"/>
          <p:nvPr/>
        </p:nvSpPr>
        <p:spPr>
          <a:xfrm>
            <a:off x="163524" y="2860654"/>
            <a:ext cx="8784976" cy="461665"/>
          </a:xfrm>
          <a:prstGeom prst="rect">
            <a:avLst/>
          </a:prstGeom>
          <a:noFill/>
        </p:spPr>
        <p:txBody>
          <a:bodyPr wrap="square" rtlCol="0">
            <a:spAutoFit/>
          </a:bodyPr>
          <a:lstStyle/>
          <a:p>
            <a:pPr algn="ctr"/>
            <a:r>
              <a:rPr lang="fr-BE" sz="2400" dirty="0" smtClean="0"/>
              <a:t>Une ASBL unique : pour quoi ?</a:t>
            </a:r>
            <a:endParaRPr lang="fr-BE" sz="2800" dirty="0">
              <a:solidFill>
                <a:srgbClr val="00B050"/>
              </a:solidFill>
            </a:endParaRPr>
          </a:p>
        </p:txBody>
      </p:sp>
      <p:sp>
        <p:nvSpPr>
          <p:cNvPr id="4" name="ZoneTexte 3"/>
          <p:cNvSpPr txBox="1"/>
          <p:nvPr/>
        </p:nvSpPr>
        <p:spPr>
          <a:xfrm>
            <a:off x="467544" y="3645024"/>
            <a:ext cx="8208912" cy="2677656"/>
          </a:xfrm>
          <a:prstGeom prst="rect">
            <a:avLst/>
          </a:prstGeom>
          <a:noFill/>
        </p:spPr>
        <p:txBody>
          <a:bodyPr wrap="square" rtlCol="0">
            <a:spAutoFit/>
          </a:bodyPr>
          <a:lstStyle/>
          <a:p>
            <a:pPr marL="285750" indent="-285750">
              <a:buFont typeface="Arial" panose="020B0604020202020204" pitchFamily="34" charset="0"/>
              <a:buChar char="•"/>
            </a:pPr>
            <a:r>
              <a:rPr lang="fr-BE" sz="2400" b="1" dirty="0" smtClean="0"/>
              <a:t>L’ASBL est la personne morale de la paroisse nouvelle</a:t>
            </a:r>
          </a:p>
          <a:p>
            <a:r>
              <a:rPr lang="fr-BE" sz="2400" dirty="0" smtClean="0">
                <a:sym typeface="Wingdings" panose="05000000000000000000" pitchFamily="2" charset="2"/>
              </a:rPr>
              <a:t>Fonctions des administrateurs</a:t>
            </a:r>
          </a:p>
          <a:p>
            <a:r>
              <a:rPr lang="fr-BE" sz="2400" dirty="0" smtClean="0">
                <a:sym typeface="Wingdings" panose="05000000000000000000" pitchFamily="2" charset="2"/>
              </a:rPr>
              <a:t>Conseil économique du curé (budgets)</a:t>
            </a:r>
          </a:p>
          <a:p>
            <a:r>
              <a:rPr lang="fr-BE" sz="2400" dirty="0" smtClean="0">
                <a:sym typeface="Wingdings" panose="05000000000000000000" pitchFamily="2" charset="2"/>
              </a:rPr>
              <a:t>Publication des comptes </a:t>
            </a:r>
          </a:p>
          <a:p>
            <a:r>
              <a:rPr lang="fr-BE" sz="2400" dirty="0">
                <a:sym typeface="Wingdings" panose="05000000000000000000" pitchFamily="2" charset="2"/>
              </a:rPr>
              <a:t>Assurances</a:t>
            </a:r>
          </a:p>
          <a:p>
            <a:r>
              <a:rPr lang="fr-BE" sz="2400" dirty="0" smtClean="0">
                <a:sym typeface="Wingdings" panose="05000000000000000000" pitchFamily="2" charset="2"/>
              </a:rPr>
              <a:t>Organisation en sections</a:t>
            </a:r>
            <a:endParaRPr lang="fr-BE" sz="2400" dirty="0"/>
          </a:p>
        </p:txBody>
      </p:sp>
    </p:spTree>
    <p:extLst>
      <p:ext uri="{BB962C8B-B14F-4D97-AF65-F5344CB8AC3E}">
        <p14:creationId xmlns:p14="http://schemas.microsoft.com/office/powerpoint/2010/main" val="257250776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B7FCFC4F-0CC0-42F6-9F8B-A144D7558766}" type="slidenum">
              <a:rPr lang="fr-FR" smtClean="0"/>
              <a:pPr/>
              <a:t>86</a:t>
            </a:fld>
            <a:endParaRPr lang="fr-FR" dirty="0"/>
          </a:p>
        </p:txBody>
      </p:sp>
      <p:sp>
        <p:nvSpPr>
          <p:cNvPr id="5" name="Titre 1"/>
          <p:cNvSpPr txBox="1">
            <a:spLocks/>
          </p:cNvSpPr>
          <p:nvPr/>
        </p:nvSpPr>
        <p:spPr>
          <a:xfrm>
            <a:off x="2192542" y="903827"/>
            <a:ext cx="6051866" cy="1224136"/>
          </a:xfrm>
          <a:prstGeom prst="rect">
            <a:avLst/>
          </a:prstGeom>
          <a:solidFill>
            <a:srgbClr val="FFC000"/>
          </a:solidFill>
        </p:spPr>
        <p:txBody>
          <a:bodyPr>
            <a:normAutofit fontScale="90000" lnSpcReduction="10000"/>
          </a:bodyPr>
          <a:lstStyle>
            <a:lvl1pPr algn="l" defTabSz="914400" rtl="0" eaLnBrk="1" latinLnBrk="0" hangingPunct="1">
              <a:spcBef>
                <a:spcPct val="0"/>
              </a:spcBef>
              <a:buNone/>
              <a:defRPr sz="4000" kern="1200" spc="-100" baseline="0">
                <a:solidFill>
                  <a:schemeClr val="tx2"/>
                </a:solidFill>
                <a:latin typeface="Constantia" panose="02030602050306030303" pitchFamily="18" charset="0"/>
                <a:ea typeface="+mj-ea"/>
                <a:cs typeface="+mj-cs"/>
              </a:defRPr>
            </a:lvl1pPr>
          </a:lstStyle>
          <a:p>
            <a:pPr algn="ctr"/>
            <a:r>
              <a:rPr lang="fr-BE" sz="2200" b="1" dirty="0" smtClean="0"/>
              <a:t>Formation SAGEP</a:t>
            </a:r>
            <a:br>
              <a:rPr lang="fr-BE" sz="2200" b="1" dirty="0" smtClean="0"/>
            </a:br>
            <a:r>
              <a:rPr lang="fr-BE" sz="3200" b="1" dirty="0" smtClean="0">
                <a:solidFill>
                  <a:srgbClr val="002060"/>
                </a:solidFill>
              </a:rPr>
              <a:t>Les  ASBL</a:t>
            </a:r>
            <a:br>
              <a:rPr lang="fr-BE" sz="3200" b="1" dirty="0" smtClean="0">
                <a:solidFill>
                  <a:srgbClr val="002060"/>
                </a:solidFill>
              </a:rPr>
            </a:br>
            <a:r>
              <a:rPr lang="fr-BE" sz="2000" b="1" dirty="0" smtClean="0">
                <a:solidFill>
                  <a:srgbClr val="002060"/>
                </a:solidFill>
              </a:rPr>
              <a:t>8</a:t>
            </a:r>
            <a:r>
              <a:rPr lang="fr-BE" sz="3200" b="1" dirty="0" smtClean="0">
                <a:solidFill>
                  <a:srgbClr val="002060"/>
                </a:solidFill>
              </a:rPr>
              <a:t>  </a:t>
            </a:r>
            <a:r>
              <a:rPr lang="fr-BE" sz="2000" b="1" dirty="0" smtClean="0">
                <a:solidFill>
                  <a:srgbClr val="002060"/>
                </a:solidFill>
                <a:latin typeface="Times New Roman" panose="02020603050405020304" pitchFamily="18" charset="0"/>
                <a:cs typeface="Times New Roman" panose="02020603050405020304" pitchFamily="18" charset="0"/>
              </a:rPr>
              <a:t>mai   2019</a:t>
            </a:r>
            <a:endParaRPr lang="fr-FR" sz="2000" b="1" dirty="0">
              <a:solidFill>
                <a:srgbClr val="002060"/>
              </a:solidFill>
              <a:latin typeface="Times New Roman" panose="02020603050405020304" pitchFamily="18" charset="0"/>
              <a:cs typeface="Times New Roman" panose="02020603050405020304" pitchFamily="18" charset="0"/>
            </a:endParaRPr>
          </a:p>
        </p:txBody>
      </p:sp>
      <p:sp>
        <p:nvSpPr>
          <p:cNvPr id="6" name="ZoneTexte 5"/>
          <p:cNvSpPr txBox="1"/>
          <p:nvPr/>
        </p:nvSpPr>
        <p:spPr>
          <a:xfrm>
            <a:off x="1112422" y="2636912"/>
            <a:ext cx="7131986" cy="400110"/>
          </a:xfrm>
          <a:prstGeom prst="rect">
            <a:avLst/>
          </a:prstGeom>
          <a:solidFill>
            <a:schemeClr val="bg1"/>
          </a:solidFill>
        </p:spPr>
        <p:txBody>
          <a:bodyPr wrap="square" rtlCol="0">
            <a:spAutoFit/>
          </a:bodyPr>
          <a:lstStyle/>
          <a:p>
            <a:pPr algn="ctr"/>
            <a:endParaRPr lang="fr-BE" sz="2000" b="1" i="1" dirty="0">
              <a:solidFill>
                <a:srgbClr val="002060"/>
              </a:solidFill>
              <a:effectLst>
                <a:outerShdw blurRad="38100" dist="38100" dir="2700000" algn="tl">
                  <a:srgbClr val="000000">
                    <a:alpha val="43137"/>
                  </a:srgbClr>
                </a:outerShdw>
              </a:effectLst>
              <a:latin typeface="Times" pitchFamily="18" charset="0"/>
            </a:endParaRPr>
          </a:p>
        </p:txBody>
      </p:sp>
      <p:pic>
        <p:nvPicPr>
          <p:cNvPr id="7" name="Picture 3" descr="C:\$DATA05 EVECHE\1 MAILS-REUNIONS-RAPPORTS\2014 12 08 Formation SAGEP\Base\EVECHE_LOGO_FIN_2007_redimensionner_redimensionn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37" y="747881"/>
            <a:ext cx="2171299" cy="153602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79512" y="2296366"/>
            <a:ext cx="8784976" cy="384721"/>
          </a:xfrm>
          <a:prstGeom prst="rect">
            <a:avLst/>
          </a:prstGeom>
          <a:solidFill>
            <a:srgbClr val="33CCCC"/>
          </a:solidFill>
        </p:spPr>
        <p:txBody>
          <a:bodyPr wrap="square">
            <a:spAutoFit/>
          </a:bodyPr>
          <a:lstStyle/>
          <a:p>
            <a:r>
              <a:rPr lang="fr-BE" sz="1900" b="1" u="sng" dirty="0" smtClean="0"/>
              <a:t>L’ORGANISATION DES ASBL PAROISSIALES</a:t>
            </a:r>
            <a:endParaRPr lang="fr-BE" sz="1900" b="1" u="sng" dirty="0"/>
          </a:p>
        </p:txBody>
      </p:sp>
      <p:sp>
        <p:nvSpPr>
          <p:cNvPr id="2" name="ZoneTexte 1"/>
          <p:cNvSpPr txBox="1"/>
          <p:nvPr/>
        </p:nvSpPr>
        <p:spPr>
          <a:xfrm>
            <a:off x="179512" y="4077072"/>
            <a:ext cx="8784976" cy="830997"/>
          </a:xfrm>
          <a:prstGeom prst="rect">
            <a:avLst/>
          </a:prstGeom>
          <a:noFill/>
        </p:spPr>
        <p:txBody>
          <a:bodyPr wrap="square" rtlCol="0">
            <a:spAutoFit/>
          </a:bodyPr>
          <a:lstStyle/>
          <a:p>
            <a:r>
              <a:rPr lang="fr-BE" sz="4800" dirty="0" smtClean="0"/>
              <a:t>Une ASBL unique : comment?</a:t>
            </a:r>
            <a:endParaRPr lang="fr-BE" sz="5400" dirty="0">
              <a:solidFill>
                <a:srgbClr val="00B050"/>
              </a:solidFill>
            </a:endParaRPr>
          </a:p>
        </p:txBody>
      </p:sp>
    </p:spTree>
    <p:extLst>
      <p:ext uri="{BB962C8B-B14F-4D97-AF65-F5344CB8AC3E}">
        <p14:creationId xmlns:p14="http://schemas.microsoft.com/office/powerpoint/2010/main" val="126673820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B7FCFC4F-0CC0-42F6-9F8B-A144D7558766}" type="slidenum">
              <a:rPr lang="fr-FR" smtClean="0"/>
              <a:pPr/>
              <a:t>87</a:t>
            </a:fld>
            <a:endParaRPr lang="fr-FR" dirty="0"/>
          </a:p>
        </p:txBody>
      </p:sp>
      <p:sp>
        <p:nvSpPr>
          <p:cNvPr id="5" name="Titre 1"/>
          <p:cNvSpPr txBox="1">
            <a:spLocks/>
          </p:cNvSpPr>
          <p:nvPr/>
        </p:nvSpPr>
        <p:spPr>
          <a:xfrm>
            <a:off x="2192542" y="903827"/>
            <a:ext cx="6051866" cy="1224136"/>
          </a:xfrm>
          <a:prstGeom prst="rect">
            <a:avLst/>
          </a:prstGeom>
          <a:solidFill>
            <a:srgbClr val="FFC000"/>
          </a:solidFill>
        </p:spPr>
        <p:txBody>
          <a:bodyPr>
            <a:normAutofit fontScale="90000" lnSpcReduction="10000"/>
          </a:bodyPr>
          <a:lstStyle>
            <a:lvl1pPr algn="l" defTabSz="914400" rtl="0" eaLnBrk="1" latinLnBrk="0" hangingPunct="1">
              <a:spcBef>
                <a:spcPct val="0"/>
              </a:spcBef>
              <a:buNone/>
              <a:defRPr sz="4000" kern="1200" spc="-100" baseline="0">
                <a:solidFill>
                  <a:schemeClr val="tx2"/>
                </a:solidFill>
                <a:latin typeface="Constantia" panose="02030602050306030303" pitchFamily="18" charset="0"/>
                <a:ea typeface="+mj-ea"/>
                <a:cs typeface="+mj-cs"/>
              </a:defRPr>
            </a:lvl1pPr>
          </a:lstStyle>
          <a:p>
            <a:pPr algn="ctr"/>
            <a:r>
              <a:rPr lang="fr-BE" sz="2200" b="1" dirty="0" smtClean="0"/>
              <a:t>Formation SAGEP</a:t>
            </a:r>
            <a:br>
              <a:rPr lang="fr-BE" sz="2200" b="1" dirty="0" smtClean="0"/>
            </a:br>
            <a:r>
              <a:rPr lang="fr-BE" sz="3200" b="1" dirty="0" smtClean="0">
                <a:solidFill>
                  <a:srgbClr val="002060"/>
                </a:solidFill>
              </a:rPr>
              <a:t>Les  ASBL</a:t>
            </a:r>
            <a:br>
              <a:rPr lang="fr-BE" sz="3200" b="1" dirty="0" smtClean="0">
                <a:solidFill>
                  <a:srgbClr val="002060"/>
                </a:solidFill>
              </a:rPr>
            </a:br>
            <a:r>
              <a:rPr lang="fr-BE" sz="2000" b="1" dirty="0" smtClean="0">
                <a:solidFill>
                  <a:srgbClr val="002060"/>
                </a:solidFill>
              </a:rPr>
              <a:t>8</a:t>
            </a:r>
            <a:r>
              <a:rPr lang="fr-BE" sz="3200" b="1" dirty="0" smtClean="0">
                <a:solidFill>
                  <a:srgbClr val="002060"/>
                </a:solidFill>
              </a:rPr>
              <a:t>  </a:t>
            </a:r>
            <a:r>
              <a:rPr lang="fr-BE" sz="2000" b="1" dirty="0" smtClean="0">
                <a:solidFill>
                  <a:srgbClr val="002060"/>
                </a:solidFill>
                <a:latin typeface="Times New Roman" panose="02020603050405020304" pitchFamily="18" charset="0"/>
                <a:cs typeface="Times New Roman" panose="02020603050405020304" pitchFamily="18" charset="0"/>
              </a:rPr>
              <a:t>mai   2019</a:t>
            </a:r>
            <a:endParaRPr lang="fr-FR" sz="2000" b="1" dirty="0">
              <a:solidFill>
                <a:srgbClr val="002060"/>
              </a:solidFill>
              <a:latin typeface="Times New Roman" panose="02020603050405020304" pitchFamily="18" charset="0"/>
              <a:cs typeface="Times New Roman" panose="02020603050405020304" pitchFamily="18" charset="0"/>
            </a:endParaRPr>
          </a:p>
        </p:txBody>
      </p:sp>
      <p:sp>
        <p:nvSpPr>
          <p:cNvPr id="6" name="ZoneTexte 5"/>
          <p:cNvSpPr txBox="1"/>
          <p:nvPr/>
        </p:nvSpPr>
        <p:spPr>
          <a:xfrm>
            <a:off x="1112422" y="2636912"/>
            <a:ext cx="7131986" cy="400110"/>
          </a:xfrm>
          <a:prstGeom prst="rect">
            <a:avLst/>
          </a:prstGeom>
          <a:solidFill>
            <a:schemeClr val="bg1"/>
          </a:solidFill>
        </p:spPr>
        <p:txBody>
          <a:bodyPr wrap="square" rtlCol="0">
            <a:spAutoFit/>
          </a:bodyPr>
          <a:lstStyle/>
          <a:p>
            <a:pPr algn="ctr"/>
            <a:endParaRPr lang="fr-BE" sz="2000" b="1" i="1" dirty="0">
              <a:solidFill>
                <a:srgbClr val="002060"/>
              </a:solidFill>
              <a:effectLst>
                <a:outerShdw blurRad="38100" dist="38100" dir="2700000" algn="tl">
                  <a:srgbClr val="000000">
                    <a:alpha val="43137"/>
                  </a:srgbClr>
                </a:outerShdw>
              </a:effectLst>
              <a:latin typeface="Times" pitchFamily="18" charset="0"/>
            </a:endParaRPr>
          </a:p>
        </p:txBody>
      </p:sp>
      <p:pic>
        <p:nvPicPr>
          <p:cNvPr id="7" name="Picture 3" descr="C:\$DATA05 EVECHE\1 MAILS-REUNIONS-RAPPORTS\2014 12 08 Formation SAGEP\Base\EVECHE_LOGO_FIN_2007_redimensionner_redimensionn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37" y="747881"/>
            <a:ext cx="2171299" cy="153602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79512" y="2296366"/>
            <a:ext cx="8784976" cy="384721"/>
          </a:xfrm>
          <a:prstGeom prst="rect">
            <a:avLst/>
          </a:prstGeom>
          <a:solidFill>
            <a:srgbClr val="33CCCC"/>
          </a:solidFill>
        </p:spPr>
        <p:txBody>
          <a:bodyPr wrap="square">
            <a:spAutoFit/>
          </a:bodyPr>
          <a:lstStyle/>
          <a:p>
            <a:r>
              <a:rPr lang="fr-BE" sz="1900" b="1" u="sng" dirty="0" smtClean="0"/>
              <a:t>L’ORGANISATION DES ASBL PAROISSIALES</a:t>
            </a:r>
            <a:endParaRPr lang="fr-BE" sz="1900" b="1" u="sng" dirty="0"/>
          </a:p>
        </p:txBody>
      </p:sp>
      <p:sp>
        <p:nvSpPr>
          <p:cNvPr id="2" name="ZoneTexte 1"/>
          <p:cNvSpPr txBox="1"/>
          <p:nvPr/>
        </p:nvSpPr>
        <p:spPr>
          <a:xfrm>
            <a:off x="163524" y="2860654"/>
            <a:ext cx="8784976" cy="461665"/>
          </a:xfrm>
          <a:prstGeom prst="rect">
            <a:avLst/>
          </a:prstGeom>
          <a:noFill/>
        </p:spPr>
        <p:txBody>
          <a:bodyPr wrap="square" rtlCol="0">
            <a:spAutoFit/>
          </a:bodyPr>
          <a:lstStyle/>
          <a:p>
            <a:pPr algn="ctr"/>
            <a:r>
              <a:rPr lang="fr-BE" sz="2400" dirty="0" smtClean="0"/>
              <a:t>Une ASBL unique : comment ?</a:t>
            </a:r>
            <a:endParaRPr lang="fr-BE" sz="2800" dirty="0">
              <a:solidFill>
                <a:srgbClr val="00B050"/>
              </a:solidFill>
            </a:endParaRPr>
          </a:p>
        </p:txBody>
      </p:sp>
      <p:sp>
        <p:nvSpPr>
          <p:cNvPr id="4" name="ZoneTexte 3"/>
          <p:cNvSpPr txBox="1"/>
          <p:nvPr/>
        </p:nvSpPr>
        <p:spPr>
          <a:xfrm>
            <a:off x="467544" y="3645024"/>
            <a:ext cx="8208912" cy="2677656"/>
          </a:xfrm>
          <a:prstGeom prst="rect">
            <a:avLst/>
          </a:prstGeom>
          <a:noFill/>
        </p:spPr>
        <p:txBody>
          <a:bodyPr wrap="square" rtlCol="0">
            <a:spAutoFit/>
          </a:bodyPr>
          <a:lstStyle/>
          <a:p>
            <a:pPr marL="285750" indent="-285750">
              <a:buFont typeface="Arial" panose="020B0604020202020204" pitchFamily="34" charset="0"/>
              <a:buChar char="•"/>
            </a:pPr>
            <a:r>
              <a:rPr lang="fr-BE" sz="2400" b="1" dirty="0" smtClean="0"/>
              <a:t>L’ASBL unique ne supprime pas automatiquement tout ce qui se faisait auparavant dans les clochers…</a:t>
            </a:r>
          </a:p>
          <a:p>
            <a:r>
              <a:rPr lang="fr-BE" sz="2400" b="1" dirty="0"/>
              <a:t>	</a:t>
            </a:r>
            <a:r>
              <a:rPr lang="fr-BE" sz="2400" b="1" dirty="0" smtClean="0">
                <a:sym typeface="Wingdings" panose="05000000000000000000" pitchFamily="2" charset="2"/>
              </a:rPr>
              <a:t></a:t>
            </a:r>
            <a:r>
              <a:rPr lang="fr-BE" sz="2400" dirty="0" smtClean="0">
                <a:sym typeface="Wingdings" panose="05000000000000000000" pitchFamily="2" charset="2"/>
              </a:rPr>
              <a:t>SIMPLIFICATION ADMINISTRATIVE</a:t>
            </a:r>
          </a:p>
          <a:p>
            <a:r>
              <a:rPr lang="fr-BE" sz="2400" dirty="0">
                <a:sym typeface="Wingdings" panose="05000000000000000000" pitchFamily="2" charset="2"/>
              </a:rPr>
              <a:t>	</a:t>
            </a:r>
            <a:r>
              <a:rPr lang="fr-BE" sz="2400" dirty="0" smtClean="0">
                <a:sym typeface="Wingdings" panose="05000000000000000000" pitchFamily="2" charset="2"/>
              </a:rPr>
              <a:t> PROTECTION quant aux responsabilités individuelles</a:t>
            </a:r>
          </a:p>
          <a:p>
            <a:r>
              <a:rPr lang="fr-BE" sz="2400" dirty="0">
                <a:sym typeface="Wingdings" panose="05000000000000000000" pitchFamily="2" charset="2"/>
              </a:rPr>
              <a:t>	</a:t>
            </a:r>
            <a:r>
              <a:rPr lang="fr-BE" sz="2400" dirty="0" smtClean="0">
                <a:sym typeface="Wingdings" panose="05000000000000000000" pitchFamily="2" charset="2"/>
              </a:rPr>
              <a:t>SOLIDARITE entre clochers à l’échelle de l’UP</a:t>
            </a:r>
          </a:p>
          <a:p>
            <a:pPr marL="342900" indent="-342900">
              <a:buFont typeface="Arial" panose="020B0604020202020204" pitchFamily="34" charset="0"/>
              <a:buChar char="•"/>
            </a:pPr>
            <a:r>
              <a:rPr lang="fr-BE" sz="2400" dirty="0" smtClean="0">
                <a:sym typeface="Wingdings" panose="05000000000000000000" pitchFamily="2" charset="2"/>
              </a:rPr>
              <a:t>…</a:t>
            </a:r>
            <a:r>
              <a:rPr lang="fr-BE" sz="2400" b="1" dirty="0" smtClean="0">
                <a:sym typeface="Wingdings" panose="05000000000000000000" pitchFamily="2" charset="2"/>
              </a:rPr>
              <a:t> elle implique une organisation en sections !</a:t>
            </a:r>
            <a:endParaRPr lang="fr-BE" sz="2400" dirty="0"/>
          </a:p>
        </p:txBody>
      </p:sp>
      <p:pic>
        <p:nvPicPr>
          <p:cNvPr id="9218" name="Picture 2" descr="\\serveur2016\privates\loris.resinelli\Documents\Formations\2019\ASBL\Dessin asbl paroissia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88" y="412823"/>
            <a:ext cx="9144000" cy="6464401"/>
          </a:xfrm>
          <a:prstGeom prst="rect">
            <a:avLst/>
          </a:prstGeom>
          <a:noFill/>
          <a:extLst>
            <a:ext uri="{909E8E84-426E-40DD-AFC4-6F175D3DCCD1}">
              <a14:hiddenFill xmlns:a14="http://schemas.microsoft.com/office/drawing/2010/main">
                <a:solidFill>
                  <a:srgbClr val="FFFFFF"/>
                </a:solidFill>
              </a14:hiddenFill>
            </a:ext>
          </a:extLst>
        </p:spPr>
      </p:pic>
      <p:sp>
        <p:nvSpPr>
          <p:cNvPr id="9" name="Ellipse 8"/>
          <p:cNvSpPr/>
          <p:nvPr/>
        </p:nvSpPr>
        <p:spPr>
          <a:xfrm>
            <a:off x="1835696" y="412823"/>
            <a:ext cx="1800200" cy="187108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Ellipse 10"/>
          <p:cNvSpPr/>
          <p:nvPr/>
        </p:nvSpPr>
        <p:spPr>
          <a:xfrm>
            <a:off x="4556012" y="412823"/>
            <a:ext cx="1800200" cy="187108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 name="Ellipse 11"/>
          <p:cNvSpPr/>
          <p:nvPr/>
        </p:nvSpPr>
        <p:spPr>
          <a:xfrm>
            <a:off x="4678415" y="4983852"/>
            <a:ext cx="1800200" cy="187108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 name="Ellipse 12"/>
          <p:cNvSpPr/>
          <p:nvPr/>
        </p:nvSpPr>
        <p:spPr>
          <a:xfrm>
            <a:off x="1839859" y="5006138"/>
            <a:ext cx="1800200" cy="187108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Ellipse 13"/>
          <p:cNvSpPr/>
          <p:nvPr/>
        </p:nvSpPr>
        <p:spPr>
          <a:xfrm>
            <a:off x="6478615" y="2865387"/>
            <a:ext cx="1800200" cy="187108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Ellipse 14"/>
          <p:cNvSpPr/>
          <p:nvPr/>
        </p:nvSpPr>
        <p:spPr>
          <a:xfrm>
            <a:off x="6478614" y="4800203"/>
            <a:ext cx="2197841" cy="1437109"/>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 name="Ellipse 15"/>
          <p:cNvSpPr/>
          <p:nvPr/>
        </p:nvSpPr>
        <p:spPr>
          <a:xfrm>
            <a:off x="6279794" y="1428278"/>
            <a:ext cx="2197841" cy="1437109"/>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Ellipse 16"/>
          <p:cNvSpPr/>
          <p:nvPr/>
        </p:nvSpPr>
        <p:spPr>
          <a:xfrm>
            <a:off x="542118" y="2283909"/>
            <a:ext cx="2197841" cy="2699943"/>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19" name="Connecteur droit avec flèche 18"/>
          <p:cNvCxnSpPr/>
          <p:nvPr/>
        </p:nvCxnSpPr>
        <p:spPr>
          <a:xfrm>
            <a:off x="3203848" y="2146832"/>
            <a:ext cx="288032" cy="34189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Connecteur droit avec flèche 20"/>
          <p:cNvCxnSpPr/>
          <p:nvPr/>
        </p:nvCxnSpPr>
        <p:spPr>
          <a:xfrm flipH="1">
            <a:off x="5292080" y="2283909"/>
            <a:ext cx="284488" cy="34189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Connecteur droit avec flèche 22"/>
          <p:cNvCxnSpPr/>
          <p:nvPr/>
        </p:nvCxnSpPr>
        <p:spPr>
          <a:xfrm flipH="1">
            <a:off x="5578515" y="2436309"/>
            <a:ext cx="701279" cy="60071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Connecteur droit avec flèche 24"/>
          <p:cNvCxnSpPr/>
          <p:nvPr/>
        </p:nvCxnSpPr>
        <p:spPr>
          <a:xfrm flipH="1">
            <a:off x="5777335" y="3654411"/>
            <a:ext cx="701280" cy="14651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Connecteur droit avec flèche 26"/>
          <p:cNvCxnSpPr/>
          <p:nvPr/>
        </p:nvCxnSpPr>
        <p:spPr>
          <a:xfrm flipH="1" flipV="1">
            <a:off x="5576568" y="4221088"/>
            <a:ext cx="1206266" cy="69695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Connecteur droit avec flèche 28"/>
          <p:cNvCxnSpPr/>
          <p:nvPr/>
        </p:nvCxnSpPr>
        <p:spPr>
          <a:xfrm flipH="1" flipV="1">
            <a:off x="4418583" y="4918044"/>
            <a:ext cx="350641" cy="60071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Connecteur droit avec flèche 30"/>
          <p:cNvCxnSpPr/>
          <p:nvPr/>
        </p:nvCxnSpPr>
        <p:spPr>
          <a:xfrm flipV="1">
            <a:off x="3086436" y="4569566"/>
            <a:ext cx="405444" cy="43657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Connecteur droit avec flèche 32"/>
          <p:cNvCxnSpPr/>
          <p:nvPr/>
        </p:nvCxnSpPr>
        <p:spPr>
          <a:xfrm>
            <a:off x="2735797" y="3968853"/>
            <a:ext cx="468051"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7501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4" grpId="0" animBg="1"/>
      <p:bldP spid="15" grpId="0" animBg="1"/>
      <p:bldP spid="16" grpId="0" animBg="1"/>
      <p:bldP spid="17"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à coins arrondis 11"/>
          <p:cNvSpPr/>
          <p:nvPr/>
        </p:nvSpPr>
        <p:spPr>
          <a:xfrm>
            <a:off x="251520" y="476672"/>
            <a:ext cx="8784976" cy="6264696"/>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0244" name="Picture 4" descr="\\serveur2016\privates\loris.resinelli\Documents\Formations\2019\ASBL\Dessin asbl paroissiale 2.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7016" y="646715"/>
            <a:ext cx="8856984" cy="6262356"/>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p:cNvSpPr txBox="1"/>
          <p:nvPr/>
        </p:nvSpPr>
        <p:spPr>
          <a:xfrm>
            <a:off x="1115616" y="260647"/>
            <a:ext cx="7200800" cy="369332"/>
          </a:xfrm>
          <a:prstGeom prst="rect">
            <a:avLst/>
          </a:prstGeom>
          <a:solidFill>
            <a:srgbClr val="00B050"/>
          </a:solidFill>
        </p:spPr>
        <p:txBody>
          <a:bodyPr wrap="square" rtlCol="0">
            <a:spAutoFit/>
          </a:bodyPr>
          <a:lstStyle/>
          <a:p>
            <a:pPr algn="ctr"/>
            <a:r>
              <a:rPr lang="fr-BE" b="1" dirty="0" smtClean="0"/>
              <a:t>ASBL AOP 6 CLOCHERS</a:t>
            </a:r>
            <a:endParaRPr lang="fr-BE" b="1" dirty="0"/>
          </a:p>
        </p:txBody>
      </p:sp>
      <p:sp>
        <p:nvSpPr>
          <p:cNvPr id="15" name="Rectangle 14"/>
          <p:cNvSpPr/>
          <p:nvPr/>
        </p:nvSpPr>
        <p:spPr>
          <a:xfrm>
            <a:off x="3131840" y="2420888"/>
            <a:ext cx="2880320" cy="268726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0246" name="Picture 6" descr="RÃ©sultat de recherche d'images pour &quot;maison dessin&quot;"/>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75856" y="2516948"/>
            <a:ext cx="1296144" cy="1387392"/>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RÃ©sultat de recherche d'images pour &quot;dessin catÃ©chÃ¨se&quo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2040" y="3067784"/>
            <a:ext cx="1296144" cy="815053"/>
          </a:xfrm>
          <a:prstGeom prst="rect">
            <a:avLst/>
          </a:prstGeom>
          <a:noFill/>
          <a:extLst>
            <a:ext uri="{909E8E84-426E-40DD-AFC4-6F175D3DCCD1}">
              <a14:hiddenFill xmlns:a14="http://schemas.microsoft.com/office/drawing/2010/main">
                <a:solidFill>
                  <a:srgbClr val="FFFFFF"/>
                </a:solidFill>
              </a14:hiddenFill>
            </a:ext>
          </a:extLst>
        </p:spPr>
      </p:pic>
      <p:sp>
        <p:nvSpPr>
          <p:cNvPr id="16" name="ZoneTexte 15"/>
          <p:cNvSpPr txBox="1"/>
          <p:nvPr/>
        </p:nvSpPr>
        <p:spPr>
          <a:xfrm>
            <a:off x="2915816" y="4005064"/>
            <a:ext cx="3600400" cy="369332"/>
          </a:xfrm>
          <a:prstGeom prst="rect">
            <a:avLst/>
          </a:prstGeom>
          <a:noFill/>
        </p:spPr>
        <p:txBody>
          <a:bodyPr wrap="square" rtlCol="0">
            <a:spAutoFit/>
          </a:bodyPr>
          <a:lstStyle/>
          <a:p>
            <a:r>
              <a:rPr lang="fr-BE" b="1" dirty="0" smtClean="0"/>
              <a:t>Centre Pastoral, Pastorales…</a:t>
            </a:r>
            <a:endParaRPr lang="fr-BE" b="1" dirty="0"/>
          </a:p>
        </p:txBody>
      </p:sp>
      <p:pic>
        <p:nvPicPr>
          <p:cNvPr id="10251" name="Picture 11" descr="RÃ©sultat de recherche d'images pour &quot;bonhomme noir&quot;"/>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2872" t="-383" r="28352" b="80458"/>
          <a:stretch>
            <a:fillRect/>
          </a:stretch>
        </p:blipFill>
        <p:spPr bwMode="auto">
          <a:xfrm>
            <a:off x="5436542" y="5989523"/>
            <a:ext cx="746125"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Tree>
    <p:extLst>
      <p:ext uri="{BB962C8B-B14F-4D97-AF65-F5344CB8AC3E}">
        <p14:creationId xmlns:p14="http://schemas.microsoft.com/office/powerpoint/2010/main" val="2111599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24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025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02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16"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B7FCFC4F-0CC0-42F6-9F8B-A144D7558766}" type="slidenum">
              <a:rPr lang="fr-FR" smtClean="0"/>
              <a:pPr/>
              <a:t>89</a:t>
            </a:fld>
            <a:endParaRPr lang="fr-FR" dirty="0"/>
          </a:p>
        </p:txBody>
      </p:sp>
      <p:sp>
        <p:nvSpPr>
          <p:cNvPr id="5" name="Titre 1"/>
          <p:cNvSpPr txBox="1">
            <a:spLocks/>
          </p:cNvSpPr>
          <p:nvPr/>
        </p:nvSpPr>
        <p:spPr>
          <a:xfrm>
            <a:off x="2192542" y="903827"/>
            <a:ext cx="6051866" cy="1224136"/>
          </a:xfrm>
          <a:prstGeom prst="rect">
            <a:avLst/>
          </a:prstGeom>
          <a:solidFill>
            <a:srgbClr val="FFC000"/>
          </a:solidFill>
        </p:spPr>
        <p:txBody>
          <a:bodyPr>
            <a:normAutofit fontScale="97500"/>
          </a:bodyPr>
          <a:lstStyle>
            <a:lvl1pPr algn="l" defTabSz="914400" rtl="0" eaLnBrk="1" latinLnBrk="0" hangingPunct="1">
              <a:spcBef>
                <a:spcPct val="0"/>
              </a:spcBef>
              <a:buNone/>
              <a:defRPr sz="4000" kern="1200" spc="-100" baseline="0">
                <a:solidFill>
                  <a:schemeClr val="tx2"/>
                </a:solidFill>
                <a:latin typeface="Constantia" panose="02030602050306030303" pitchFamily="18" charset="0"/>
                <a:ea typeface="+mj-ea"/>
                <a:cs typeface="+mj-cs"/>
              </a:defRPr>
            </a:lvl1pPr>
          </a:lstStyle>
          <a:p>
            <a:pPr algn="ctr"/>
            <a:r>
              <a:rPr lang="fr-BE" sz="2200" b="1" dirty="0" smtClean="0"/>
              <a:t>Formation SAGEP</a:t>
            </a:r>
            <a:br>
              <a:rPr lang="fr-BE" sz="2200" b="1" dirty="0" smtClean="0"/>
            </a:br>
            <a:r>
              <a:rPr lang="fr-BE" sz="3200" b="1" dirty="0" smtClean="0">
                <a:solidFill>
                  <a:srgbClr val="002060"/>
                </a:solidFill>
              </a:rPr>
              <a:t>Les  ASBL</a:t>
            </a:r>
            <a:br>
              <a:rPr lang="fr-BE" sz="3200" b="1" dirty="0" smtClean="0">
                <a:solidFill>
                  <a:srgbClr val="002060"/>
                </a:solidFill>
              </a:rPr>
            </a:br>
            <a:endParaRPr lang="fr-FR" sz="2000" b="1" dirty="0">
              <a:solidFill>
                <a:srgbClr val="002060"/>
              </a:solidFill>
              <a:latin typeface="Times New Roman" panose="02020603050405020304" pitchFamily="18" charset="0"/>
              <a:cs typeface="Times New Roman" panose="02020603050405020304" pitchFamily="18" charset="0"/>
            </a:endParaRPr>
          </a:p>
        </p:txBody>
      </p:sp>
      <p:sp>
        <p:nvSpPr>
          <p:cNvPr id="6" name="ZoneTexte 5"/>
          <p:cNvSpPr txBox="1"/>
          <p:nvPr/>
        </p:nvSpPr>
        <p:spPr>
          <a:xfrm>
            <a:off x="1112422" y="2636912"/>
            <a:ext cx="7131986" cy="400110"/>
          </a:xfrm>
          <a:prstGeom prst="rect">
            <a:avLst/>
          </a:prstGeom>
          <a:solidFill>
            <a:schemeClr val="bg1"/>
          </a:solidFill>
        </p:spPr>
        <p:txBody>
          <a:bodyPr wrap="square" rtlCol="0">
            <a:spAutoFit/>
          </a:bodyPr>
          <a:lstStyle/>
          <a:p>
            <a:pPr algn="ctr"/>
            <a:endParaRPr lang="fr-BE" sz="2000" b="1" i="1" dirty="0">
              <a:solidFill>
                <a:srgbClr val="002060"/>
              </a:solidFill>
              <a:effectLst>
                <a:outerShdw blurRad="38100" dist="38100" dir="2700000" algn="tl">
                  <a:srgbClr val="000000">
                    <a:alpha val="43137"/>
                  </a:srgbClr>
                </a:outerShdw>
              </a:effectLst>
              <a:latin typeface="Times" pitchFamily="18" charset="0"/>
            </a:endParaRPr>
          </a:p>
        </p:txBody>
      </p:sp>
      <p:pic>
        <p:nvPicPr>
          <p:cNvPr id="7" name="Picture 3" descr="C:\$DATA05 EVECHE\1 MAILS-REUNIONS-RAPPORTS\2014 12 08 Formation SAGEP\Base\EVECHE_LOGO_FIN_2007_redimensionner_redimensionn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37" y="747881"/>
            <a:ext cx="2171299" cy="153602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79512" y="2296366"/>
            <a:ext cx="8784976" cy="384721"/>
          </a:xfrm>
          <a:prstGeom prst="rect">
            <a:avLst/>
          </a:prstGeom>
          <a:solidFill>
            <a:srgbClr val="33CCCC"/>
          </a:solidFill>
        </p:spPr>
        <p:txBody>
          <a:bodyPr wrap="square">
            <a:spAutoFit/>
          </a:bodyPr>
          <a:lstStyle/>
          <a:p>
            <a:r>
              <a:rPr lang="fr-BE" sz="1900" b="1" u="sng" dirty="0" smtClean="0"/>
              <a:t>L’ORGANISATION DES ASBL PAROISSIALES</a:t>
            </a:r>
            <a:endParaRPr lang="fr-BE" sz="1900" b="1" u="sng" dirty="0"/>
          </a:p>
        </p:txBody>
      </p:sp>
      <p:sp>
        <p:nvSpPr>
          <p:cNvPr id="2" name="ZoneTexte 1"/>
          <p:cNvSpPr txBox="1"/>
          <p:nvPr/>
        </p:nvSpPr>
        <p:spPr>
          <a:xfrm>
            <a:off x="163524" y="2860654"/>
            <a:ext cx="8784976" cy="461665"/>
          </a:xfrm>
          <a:prstGeom prst="rect">
            <a:avLst/>
          </a:prstGeom>
          <a:noFill/>
        </p:spPr>
        <p:txBody>
          <a:bodyPr wrap="square" rtlCol="0">
            <a:spAutoFit/>
          </a:bodyPr>
          <a:lstStyle/>
          <a:p>
            <a:pPr algn="ctr"/>
            <a:r>
              <a:rPr lang="fr-BE" sz="2400" dirty="0" smtClean="0"/>
              <a:t>Une ASBL unique : comment ?</a:t>
            </a:r>
            <a:endParaRPr lang="fr-BE" sz="2800" dirty="0">
              <a:solidFill>
                <a:srgbClr val="00B050"/>
              </a:solidFill>
            </a:endParaRPr>
          </a:p>
        </p:txBody>
      </p:sp>
      <p:sp>
        <p:nvSpPr>
          <p:cNvPr id="4" name="AutoShape 2" descr="RÃ©sultat de recherche d'images pour &quot;dessin foulard scout&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sp>
        <p:nvSpPr>
          <p:cNvPr id="9" name="AutoShape 5" descr="RÃ©sultat de recherche d'images pour &quot;dessin foulard scout&quo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pic>
        <p:nvPicPr>
          <p:cNvPr id="39943" name="Picture 7" descr="Image associÃ©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517" y="4941168"/>
            <a:ext cx="2627784" cy="1563532"/>
          </a:xfrm>
          <a:prstGeom prst="rect">
            <a:avLst/>
          </a:prstGeom>
          <a:noFill/>
          <a:extLst>
            <a:ext uri="{909E8E84-426E-40DD-AFC4-6F175D3DCCD1}">
              <a14:hiddenFill xmlns:a14="http://schemas.microsoft.com/office/drawing/2010/main">
                <a:solidFill>
                  <a:srgbClr val="FFFFFF"/>
                </a:solidFill>
              </a14:hiddenFill>
            </a:ext>
          </a:extLst>
        </p:spPr>
      </p:pic>
      <p:pic>
        <p:nvPicPr>
          <p:cNvPr id="39945" name="Picture 9" descr="RÃ©sultat de recherche d'images pour &quot;dessin banque alimentaire&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75" y="3303748"/>
            <a:ext cx="3384000" cy="1637420"/>
          </a:xfrm>
          <a:prstGeom prst="rect">
            <a:avLst/>
          </a:prstGeom>
          <a:noFill/>
          <a:extLst>
            <a:ext uri="{909E8E84-426E-40DD-AFC4-6F175D3DCCD1}">
              <a14:hiddenFill xmlns:a14="http://schemas.microsoft.com/office/drawing/2010/main">
                <a:solidFill>
                  <a:srgbClr val="FFFFFF"/>
                </a:solidFill>
              </a14:hiddenFill>
            </a:ext>
          </a:extLst>
        </p:spPr>
      </p:pic>
      <p:pic>
        <p:nvPicPr>
          <p:cNvPr id="39946" name="Picture 10" descr="\\serveur2016\privates\loris.resinelli\Documents\Formations\2019\ASBL\Dessin asbl paroissiale 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0244" y="3461263"/>
            <a:ext cx="3995936" cy="2996952"/>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Connecteur droit avec flèche 12"/>
          <p:cNvCxnSpPr/>
          <p:nvPr/>
        </p:nvCxnSpPr>
        <p:spPr>
          <a:xfrm>
            <a:off x="3131840" y="5722934"/>
            <a:ext cx="1440160" cy="0"/>
          </a:xfrm>
          <a:prstGeom prst="straightConnector1">
            <a:avLst/>
          </a:prstGeom>
          <a:ln w="76200">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8" name="Connecteur droit avec flèche 17"/>
          <p:cNvCxnSpPr/>
          <p:nvPr/>
        </p:nvCxnSpPr>
        <p:spPr>
          <a:xfrm>
            <a:off x="3260084" y="4365104"/>
            <a:ext cx="1440160" cy="0"/>
          </a:xfrm>
          <a:prstGeom prst="straightConnector1">
            <a:avLst/>
          </a:prstGeom>
          <a:ln w="76200">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61246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D52D402-FD57-CE4B-A30E-AF80CE82DB42}"/>
              </a:ext>
            </a:extLst>
          </p:cNvPr>
          <p:cNvSpPr>
            <a:spLocks noGrp="1"/>
          </p:cNvSpPr>
          <p:nvPr>
            <p:ph type="title"/>
          </p:nvPr>
        </p:nvSpPr>
        <p:spPr>
          <a:xfrm>
            <a:off x="628650" y="1131094"/>
            <a:ext cx="7886700" cy="545630"/>
          </a:xfrm>
        </p:spPr>
        <p:txBody>
          <a:bodyPr>
            <a:normAutofit fontScale="90000"/>
          </a:bodyPr>
          <a:lstStyle/>
          <a:p>
            <a:r>
              <a:rPr lang="fr-BE" sz="2100" dirty="0">
                <a:latin typeface="Proxima Nova" panose="02000506030000020004"/>
              </a:rPr>
              <a:t>Déterminer les besoins en assurances de votre ASBL</a:t>
            </a:r>
            <a:r>
              <a:rPr lang="fr-BE" sz="3000" dirty="0">
                <a:solidFill>
                  <a:srgbClr val="0070C0"/>
                </a:solidFill>
                <a:latin typeface="Proxima Nova Cn Lt" panose="02000506030000020004" pitchFamily="50" charset="0"/>
              </a:rPr>
              <a:t/>
            </a:r>
            <a:br>
              <a:rPr lang="fr-BE" sz="3000" dirty="0">
                <a:solidFill>
                  <a:srgbClr val="0070C0"/>
                </a:solidFill>
                <a:latin typeface="Proxima Nova Cn Lt" panose="02000506030000020004" pitchFamily="50" charset="0"/>
              </a:rPr>
            </a:br>
            <a:endParaRPr lang="fr-FR" dirty="0">
              <a:solidFill>
                <a:srgbClr val="0070C0"/>
              </a:solidFill>
              <a:latin typeface="Proxima Nova Cn Lt" panose="02000506030000020004" pitchFamily="50" charset="0"/>
            </a:endParaRPr>
          </a:p>
        </p:txBody>
      </p:sp>
      <p:pic>
        <p:nvPicPr>
          <p:cNvPr id="4" name="Image 3"/>
          <p:cNvPicPr>
            <a:picLocks noChangeAspect="1"/>
          </p:cNvPicPr>
          <p:nvPr/>
        </p:nvPicPr>
        <p:blipFill rotWithShape="1">
          <a:blip r:embed="rId2"/>
          <a:srcRect l="22826" t="19021" r="9411" b="13770"/>
          <a:stretch/>
        </p:blipFill>
        <p:spPr>
          <a:xfrm>
            <a:off x="107504" y="476672"/>
            <a:ext cx="8928992" cy="4981438"/>
          </a:xfrm>
          <a:prstGeom prst="rect">
            <a:avLst/>
          </a:prstGeom>
        </p:spPr>
      </p:pic>
    </p:spTree>
    <p:extLst>
      <p:ext uri="{BB962C8B-B14F-4D97-AF65-F5344CB8AC3E}">
        <p14:creationId xmlns:p14="http://schemas.microsoft.com/office/powerpoint/2010/main" val="92101492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B7FCFC4F-0CC0-42F6-9F8B-A144D7558766}" type="slidenum">
              <a:rPr lang="fr-FR" smtClean="0"/>
              <a:pPr/>
              <a:t>90</a:t>
            </a:fld>
            <a:endParaRPr lang="fr-FR" dirty="0"/>
          </a:p>
        </p:txBody>
      </p:sp>
      <p:sp>
        <p:nvSpPr>
          <p:cNvPr id="5" name="Titre 1"/>
          <p:cNvSpPr txBox="1">
            <a:spLocks/>
          </p:cNvSpPr>
          <p:nvPr/>
        </p:nvSpPr>
        <p:spPr>
          <a:xfrm>
            <a:off x="2192542" y="903827"/>
            <a:ext cx="6051866" cy="1224136"/>
          </a:xfrm>
          <a:prstGeom prst="rect">
            <a:avLst/>
          </a:prstGeom>
          <a:solidFill>
            <a:srgbClr val="FFC000"/>
          </a:solidFill>
        </p:spPr>
        <p:txBody>
          <a:bodyPr>
            <a:normAutofit fontScale="90000" lnSpcReduction="10000"/>
          </a:bodyPr>
          <a:lstStyle>
            <a:lvl1pPr algn="l" defTabSz="914400" rtl="0" eaLnBrk="1" latinLnBrk="0" hangingPunct="1">
              <a:spcBef>
                <a:spcPct val="0"/>
              </a:spcBef>
              <a:buNone/>
              <a:defRPr sz="4000" kern="1200" spc="-100" baseline="0">
                <a:solidFill>
                  <a:schemeClr val="tx2"/>
                </a:solidFill>
                <a:latin typeface="Constantia" panose="02030602050306030303" pitchFamily="18" charset="0"/>
                <a:ea typeface="+mj-ea"/>
                <a:cs typeface="+mj-cs"/>
              </a:defRPr>
            </a:lvl1pPr>
          </a:lstStyle>
          <a:p>
            <a:pPr algn="ctr"/>
            <a:r>
              <a:rPr lang="fr-BE" sz="2200" b="1" dirty="0" smtClean="0"/>
              <a:t>Formation SAGEP</a:t>
            </a:r>
            <a:br>
              <a:rPr lang="fr-BE" sz="2200" b="1" dirty="0" smtClean="0"/>
            </a:br>
            <a:r>
              <a:rPr lang="fr-BE" sz="3200" b="1" dirty="0" smtClean="0">
                <a:solidFill>
                  <a:srgbClr val="002060"/>
                </a:solidFill>
              </a:rPr>
              <a:t>Les  ASBL</a:t>
            </a:r>
            <a:br>
              <a:rPr lang="fr-BE" sz="3200" b="1" dirty="0" smtClean="0">
                <a:solidFill>
                  <a:srgbClr val="002060"/>
                </a:solidFill>
              </a:rPr>
            </a:br>
            <a:r>
              <a:rPr lang="fr-BE" sz="2000" b="1" dirty="0" smtClean="0">
                <a:solidFill>
                  <a:srgbClr val="002060"/>
                </a:solidFill>
              </a:rPr>
              <a:t>8</a:t>
            </a:r>
            <a:r>
              <a:rPr lang="fr-BE" sz="3200" b="1" dirty="0" smtClean="0">
                <a:solidFill>
                  <a:srgbClr val="002060"/>
                </a:solidFill>
              </a:rPr>
              <a:t>  </a:t>
            </a:r>
            <a:r>
              <a:rPr lang="fr-BE" sz="2000" b="1" dirty="0" smtClean="0">
                <a:solidFill>
                  <a:srgbClr val="002060"/>
                </a:solidFill>
                <a:latin typeface="Times New Roman" panose="02020603050405020304" pitchFamily="18" charset="0"/>
                <a:cs typeface="Times New Roman" panose="02020603050405020304" pitchFamily="18" charset="0"/>
              </a:rPr>
              <a:t>mai   2019</a:t>
            </a:r>
            <a:endParaRPr lang="fr-FR" sz="2000" b="1" dirty="0">
              <a:solidFill>
                <a:srgbClr val="002060"/>
              </a:solidFill>
              <a:latin typeface="Times New Roman" panose="02020603050405020304" pitchFamily="18" charset="0"/>
              <a:cs typeface="Times New Roman" panose="02020603050405020304" pitchFamily="18" charset="0"/>
            </a:endParaRPr>
          </a:p>
        </p:txBody>
      </p:sp>
      <p:sp>
        <p:nvSpPr>
          <p:cNvPr id="6" name="ZoneTexte 5"/>
          <p:cNvSpPr txBox="1"/>
          <p:nvPr/>
        </p:nvSpPr>
        <p:spPr>
          <a:xfrm>
            <a:off x="1112422" y="2636912"/>
            <a:ext cx="7131986" cy="400110"/>
          </a:xfrm>
          <a:prstGeom prst="rect">
            <a:avLst/>
          </a:prstGeom>
          <a:solidFill>
            <a:schemeClr val="bg1"/>
          </a:solidFill>
        </p:spPr>
        <p:txBody>
          <a:bodyPr wrap="square" rtlCol="0">
            <a:spAutoFit/>
          </a:bodyPr>
          <a:lstStyle/>
          <a:p>
            <a:pPr algn="ctr"/>
            <a:endParaRPr lang="fr-BE" sz="2000" b="1" i="1" dirty="0">
              <a:solidFill>
                <a:srgbClr val="002060"/>
              </a:solidFill>
              <a:effectLst>
                <a:outerShdw blurRad="38100" dist="38100" dir="2700000" algn="tl">
                  <a:srgbClr val="000000">
                    <a:alpha val="43137"/>
                  </a:srgbClr>
                </a:outerShdw>
              </a:effectLst>
              <a:latin typeface="Times" pitchFamily="18" charset="0"/>
            </a:endParaRPr>
          </a:p>
        </p:txBody>
      </p:sp>
      <p:pic>
        <p:nvPicPr>
          <p:cNvPr id="7" name="Picture 3" descr="C:\$DATA05 EVECHE\1 MAILS-REUNIONS-RAPPORTS\2014 12 08 Formation SAGEP\Base\EVECHE_LOGO_FIN_2007_redimensionner_redimensionn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37" y="747881"/>
            <a:ext cx="2171299" cy="153602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79512" y="2296366"/>
            <a:ext cx="8784976" cy="384721"/>
          </a:xfrm>
          <a:prstGeom prst="rect">
            <a:avLst/>
          </a:prstGeom>
          <a:solidFill>
            <a:srgbClr val="33CCCC"/>
          </a:solidFill>
        </p:spPr>
        <p:txBody>
          <a:bodyPr wrap="square">
            <a:spAutoFit/>
          </a:bodyPr>
          <a:lstStyle/>
          <a:p>
            <a:r>
              <a:rPr lang="fr-BE" sz="1900" b="1" u="sng" dirty="0" smtClean="0"/>
              <a:t>L’ORGANISATION DES ASBL PAROISSIALES</a:t>
            </a:r>
            <a:endParaRPr lang="fr-BE" sz="1900" b="1" u="sng" dirty="0"/>
          </a:p>
        </p:txBody>
      </p:sp>
      <p:sp>
        <p:nvSpPr>
          <p:cNvPr id="2" name="ZoneTexte 1"/>
          <p:cNvSpPr txBox="1"/>
          <p:nvPr/>
        </p:nvSpPr>
        <p:spPr>
          <a:xfrm>
            <a:off x="179512" y="4077072"/>
            <a:ext cx="8784976" cy="830997"/>
          </a:xfrm>
          <a:prstGeom prst="rect">
            <a:avLst/>
          </a:prstGeom>
          <a:noFill/>
        </p:spPr>
        <p:txBody>
          <a:bodyPr wrap="square" rtlCol="0">
            <a:spAutoFit/>
          </a:bodyPr>
          <a:lstStyle/>
          <a:p>
            <a:r>
              <a:rPr lang="fr-BE" sz="4800" dirty="0" smtClean="0"/>
              <a:t>Une ASBL unique : procédure?</a:t>
            </a:r>
            <a:endParaRPr lang="fr-BE" sz="5400" dirty="0">
              <a:solidFill>
                <a:srgbClr val="00B050"/>
              </a:solidFill>
            </a:endParaRPr>
          </a:p>
        </p:txBody>
      </p:sp>
    </p:spTree>
    <p:extLst>
      <p:ext uri="{BB962C8B-B14F-4D97-AF65-F5344CB8AC3E}">
        <p14:creationId xmlns:p14="http://schemas.microsoft.com/office/powerpoint/2010/main" val="263449615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B7FCFC4F-0CC0-42F6-9F8B-A144D7558766}" type="slidenum">
              <a:rPr lang="fr-FR" smtClean="0"/>
              <a:pPr/>
              <a:t>91</a:t>
            </a:fld>
            <a:endParaRPr lang="fr-FR" dirty="0"/>
          </a:p>
        </p:txBody>
      </p:sp>
      <p:sp>
        <p:nvSpPr>
          <p:cNvPr id="5" name="Titre 1"/>
          <p:cNvSpPr txBox="1">
            <a:spLocks/>
          </p:cNvSpPr>
          <p:nvPr/>
        </p:nvSpPr>
        <p:spPr>
          <a:xfrm>
            <a:off x="2192542" y="903827"/>
            <a:ext cx="6051866" cy="1224136"/>
          </a:xfrm>
          <a:prstGeom prst="rect">
            <a:avLst/>
          </a:prstGeom>
          <a:solidFill>
            <a:srgbClr val="FFC000"/>
          </a:solidFill>
        </p:spPr>
        <p:txBody>
          <a:bodyPr>
            <a:normAutofit fontScale="90000" lnSpcReduction="10000"/>
          </a:bodyPr>
          <a:lstStyle>
            <a:lvl1pPr algn="l" defTabSz="914400" rtl="0" eaLnBrk="1" latinLnBrk="0" hangingPunct="1">
              <a:spcBef>
                <a:spcPct val="0"/>
              </a:spcBef>
              <a:buNone/>
              <a:defRPr sz="4000" kern="1200" spc="-100" baseline="0">
                <a:solidFill>
                  <a:schemeClr val="tx2"/>
                </a:solidFill>
                <a:latin typeface="Constantia" panose="02030602050306030303" pitchFamily="18" charset="0"/>
                <a:ea typeface="+mj-ea"/>
                <a:cs typeface="+mj-cs"/>
              </a:defRPr>
            </a:lvl1pPr>
          </a:lstStyle>
          <a:p>
            <a:pPr algn="ctr"/>
            <a:r>
              <a:rPr lang="fr-BE" sz="2200" b="1" dirty="0" smtClean="0"/>
              <a:t>Formation SAGEP</a:t>
            </a:r>
            <a:br>
              <a:rPr lang="fr-BE" sz="2200" b="1" dirty="0" smtClean="0"/>
            </a:br>
            <a:r>
              <a:rPr lang="fr-BE" sz="3200" b="1" dirty="0" smtClean="0">
                <a:solidFill>
                  <a:srgbClr val="002060"/>
                </a:solidFill>
              </a:rPr>
              <a:t>Les  ASBL</a:t>
            </a:r>
            <a:br>
              <a:rPr lang="fr-BE" sz="3200" b="1" dirty="0" smtClean="0">
                <a:solidFill>
                  <a:srgbClr val="002060"/>
                </a:solidFill>
              </a:rPr>
            </a:br>
            <a:r>
              <a:rPr lang="fr-BE" sz="2000" b="1" dirty="0" smtClean="0">
                <a:solidFill>
                  <a:srgbClr val="002060"/>
                </a:solidFill>
              </a:rPr>
              <a:t>15</a:t>
            </a:r>
            <a:r>
              <a:rPr lang="fr-BE" sz="3200" b="1" dirty="0" smtClean="0">
                <a:solidFill>
                  <a:srgbClr val="002060"/>
                </a:solidFill>
              </a:rPr>
              <a:t> </a:t>
            </a:r>
            <a:r>
              <a:rPr lang="fr-BE" sz="2000" b="1" dirty="0" smtClean="0">
                <a:solidFill>
                  <a:srgbClr val="002060"/>
                </a:solidFill>
                <a:latin typeface="Times New Roman" panose="02020603050405020304" pitchFamily="18" charset="0"/>
                <a:cs typeface="Times New Roman" panose="02020603050405020304" pitchFamily="18" charset="0"/>
              </a:rPr>
              <a:t>mai   2023</a:t>
            </a:r>
            <a:endParaRPr lang="fr-FR" sz="2000" b="1" dirty="0">
              <a:solidFill>
                <a:srgbClr val="002060"/>
              </a:solidFill>
              <a:latin typeface="Times New Roman" panose="02020603050405020304" pitchFamily="18" charset="0"/>
              <a:cs typeface="Times New Roman" panose="02020603050405020304" pitchFamily="18" charset="0"/>
            </a:endParaRPr>
          </a:p>
        </p:txBody>
      </p:sp>
      <p:sp>
        <p:nvSpPr>
          <p:cNvPr id="6" name="ZoneTexte 5"/>
          <p:cNvSpPr txBox="1"/>
          <p:nvPr/>
        </p:nvSpPr>
        <p:spPr>
          <a:xfrm>
            <a:off x="1112422" y="2636912"/>
            <a:ext cx="7131986" cy="400110"/>
          </a:xfrm>
          <a:prstGeom prst="rect">
            <a:avLst/>
          </a:prstGeom>
          <a:solidFill>
            <a:schemeClr val="bg1"/>
          </a:solidFill>
        </p:spPr>
        <p:txBody>
          <a:bodyPr wrap="square" rtlCol="0">
            <a:spAutoFit/>
          </a:bodyPr>
          <a:lstStyle/>
          <a:p>
            <a:pPr algn="ctr"/>
            <a:endParaRPr lang="fr-BE" sz="2000" b="1" i="1" dirty="0">
              <a:solidFill>
                <a:srgbClr val="002060"/>
              </a:solidFill>
              <a:effectLst>
                <a:outerShdw blurRad="38100" dist="38100" dir="2700000" algn="tl">
                  <a:srgbClr val="000000">
                    <a:alpha val="43137"/>
                  </a:srgbClr>
                </a:outerShdw>
              </a:effectLst>
              <a:latin typeface="Times" pitchFamily="18" charset="0"/>
            </a:endParaRPr>
          </a:p>
        </p:txBody>
      </p:sp>
      <p:pic>
        <p:nvPicPr>
          <p:cNvPr id="7" name="Picture 3" descr="C:\$DATA05 EVECHE\1 MAILS-REUNIONS-RAPPORTS\2014 12 08 Formation SAGEP\Base\EVECHE_LOGO_FIN_2007_redimensionner_redimensionn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37" y="747881"/>
            <a:ext cx="2171299" cy="153602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79512" y="2296366"/>
            <a:ext cx="8784976" cy="384721"/>
          </a:xfrm>
          <a:prstGeom prst="rect">
            <a:avLst/>
          </a:prstGeom>
          <a:solidFill>
            <a:srgbClr val="33CCCC"/>
          </a:solidFill>
        </p:spPr>
        <p:txBody>
          <a:bodyPr wrap="square">
            <a:spAutoFit/>
          </a:bodyPr>
          <a:lstStyle/>
          <a:p>
            <a:r>
              <a:rPr lang="fr-BE" sz="1900" b="1" u="sng" dirty="0" smtClean="0"/>
              <a:t>L’ORGANISATION DES ASBL PAROISSIALES</a:t>
            </a:r>
            <a:endParaRPr lang="fr-BE" sz="1900" b="1" u="sng" dirty="0"/>
          </a:p>
        </p:txBody>
      </p:sp>
      <p:sp>
        <p:nvSpPr>
          <p:cNvPr id="2" name="ZoneTexte 1"/>
          <p:cNvSpPr txBox="1"/>
          <p:nvPr/>
        </p:nvSpPr>
        <p:spPr>
          <a:xfrm>
            <a:off x="163524" y="2860654"/>
            <a:ext cx="8784976" cy="461665"/>
          </a:xfrm>
          <a:prstGeom prst="rect">
            <a:avLst/>
          </a:prstGeom>
          <a:noFill/>
        </p:spPr>
        <p:txBody>
          <a:bodyPr wrap="square" rtlCol="0">
            <a:spAutoFit/>
          </a:bodyPr>
          <a:lstStyle/>
          <a:p>
            <a:pPr algn="ctr"/>
            <a:r>
              <a:rPr lang="fr-BE" sz="2400" dirty="0" smtClean="0"/>
              <a:t>Une ASBL unique : procédure ?</a:t>
            </a:r>
            <a:endParaRPr lang="fr-BE" sz="2800" dirty="0">
              <a:solidFill>
                <a:srgbClr val="00B050"/>
              </a:solidFill>
            </a:endParaRPr>
          </a:p>
        </p:txBody>
      </p:sp>
      <p:sp>
        <p:nvSpPr>
          <p:cNvPr id="4" name="ZoneTexte 3"/>
          <p:cNvSpPr txBox="1"/>
          <p:nvPr/>
        </p:nvSpPr>
        <p:spPr>
          <a:xfrm>
            <a:off x="467544" y="3322319"/>
            <a:ext cx="8208912" cy="3416320"/>
          </a:xfrm>
          <a:prstGeom prst="rect">
            <a:avLst/>
          </a:prstGeom>
          <a:noFill/>
        </p:spPr>
        <p:txBody>
          <a:bodyPr wrap="square" rtlCol="0">
            <a:spAutoFit/>
          </a:bodyPr>
          <a:lstStyle/>
          <a:p>
            <a:pPr marL="285750" indent="-285750">
              <a:buFont typeface="Arial" panose="020B0604020202020204" pitchFamily="34" charset="0"/>
              <a:buChar char="•"/>
            </a:pPr>
            <a:r>
              <a:rPr lang="fr-BE" sz="2400" b="1" dirty="0" smtClean="0"/>
              <a:t>Etape préliminaire : repérer les différentes ASBL et associations de fait en présence dans l’UP</a:t>
            </a:r>
          </a:p>
          <a:p>
            <a:endParaRPr lang="fr-BE" sz="2400" b="1" dirty="0" smtClean="0"/>
          </a:p>
          <a:p>
            <a:pPr marL="285750" indent="-285750">
              <a:buFont typeface="Arial" panose="020B0604020202020204" pitchFamily="34" charset="0"/>
              <a:buChar char="•"/>
            </a:pPr>
            <a:r>
              <a:rPr lang="fr-BE" sz="2400" b="1" dirty="0" smtClean="0"/>
              <a:t>1</a:t>
            </a:r>
            <a:r>
              <a:rPr lang="fr-BE" sz="2400" b="1" baseline="30000" dirty="0" smtClean="0"/>
              <a:t>ère</a:t>
            </a:r>
            <a:r>
              <a:rPr lang="fr-BE" sz="2400" b="1" dirty="0" smtClean="0"/>
              <a:t> étape : les ASBL périphériques transfèrent leur patrimoine à l’ASBL unique et sont transformées en sections de l’ASBL unique</a:t>
            </a:r>
          </a:p>
          <a:p>
            <a:r>
              <a:rPr lang="fr-BE" sz="2400" b="1" dirty="0"/>
              <a:t>	</a:t>
            </a:r>
            <a:r>
              <a:rPr lang="fr-BE" sz="2400" dirty="0" smtClean="0">
                <a:sym typeface="Wingdings" panose="05000000000000000000" pitchFamily="2" charset="2"/>
              </a:rPr>
              <a:t>Avantages : moins de charges administratives et de responsabilités pour les bénévoles en conservant une gestion locale</a:t>
            </a:r>
            <a:endParaRPr lang="fr-BE" sz="2400" dirty="0"/>
          </a:p>
        </p:txBody>
      </p:sp>
    </p:spTree>
    <p:extLst>
      <p:ext uri="{BB962C8B-B14F-4D97-AF65-F5344CB8AC3E}">
        <p14:creationId xmlns:p14="http://schemas.microsoft.com/office/powerpoint/2010/main" val="134858758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B7FCFC4F-0CC0-42F6-9F8B-A144D7558766}" type="slidenum">
              <a:rPr lang="fr-FR" smtClean="0"/>
              <a:pPr/>
              <a:t>92</a:t>
            </a:fld>
            <a:endParaRPr lang="fr-FR" dirty="0"/>
          </a:p>
        </p:txBody>
      </p:sp>
      <p:sp>
        <p:nvSpPr>
          <p:cNvPr id="5" name="Titre 1"/>
          <p:cNvSpPr txBox="1">
            <a:spLocks/>
          </p:cNvSpPr>
          <p:nvPr/>
        </p:nvSpPr>
        <p:spPr>
          <a:xfrm>
            <a:off x="2192542" y="903827"/>
            <a:ext cx="6051866" cy="1224136"/>
          </a:xfrm>
          <a:prstGeom prst="rect">
            <a:avLst/>
          </a:prstGeom>
          <a:solidFill>
            <a:srgbClr val="FFC000"/>
          </a:solidFill>
        </p:spPr>
        <p:txBody>
          <a:bodyPr>
            <a:normAutofit fontScale="90000" lnSpcReduction="10000"/>
          </a:bodyPr>
          <a:lstStyle>
            <a:lvl1pPr algn="l" defTabSz="914400" rtl="0" eaLnBrk="1" latinLnBrk="0" hangingPunct="1">
              <a:spcBef>
                <a:spcPct val="0"/>
              </a:spcBef>
              <a:buNone/>
              <a:defRPr sz="4000" kern="1200" spc="-100" baseline="0">
                <a:solidFill>
                  <a:schemeClr val="tx2"/>
                </a:solidFill>
                <a:latin typeface="Constantia" panose="02030602050306030303" pitchFamily="18" charset="0"/>
                <a:ea typeface="+mj-ea"/>
                <a:cs typeface="+mj-cs"/>
              </a:defRPr>
            </a:lvl1pPr>
          </a:lstStyle>
          <a:p>
            <a:pPr algn="ctr"/>
            <a:r>
              <a:rPr lang="fr-BE" sz="2200" b="1" dirty="0" smtClean="0"/>
              <a:t>Formation SAGEP</a:t>
            </a:r>
            <a:br>
              <a:rPr lang="fr-BE" sz="2200" b="1" dirty="0" smtClean="0"/>
            </a:br>
            <a:r>
              <a:rPr lang="fr-BE" sz="3200" b="1" dirty="0" smtClean="0">
                <a:solidFill>
                  <a:srgbClr val="002060"/>
                </a:solidFill>
              </a:rPr>
              <a:t>Les  ASBL</a:t>
            </a:r>
            <a:br>
              <a:rPr lang="fr-BE" sz="3200" b="1" dirty="0" smtClean="0">
                <a:solidFill>
                  <a:srgbClr val="002060"/>
                </a:solidFill>
              </a:rPr>
            </a:br>
            <a:r>
              <a:rPr lang="fr-BE" sz="2000" b="1" dirty="0" smtClean="0">
                <a:solidFill>
                  <a:srgbClr val="002060"/>
                </a:solidFill>
              </a:rPr>
              <a:t>15</a:t>
            </a:r>
            <a:r>
              <a:rPr lang="fr-BE" sz="3200" b="1" dirty="0" smtClean="0">
                <a:solidFill>
                  <a:srgbClr val="002060"/>
                </a:solidFill>
              </a:rPr>
              <a:t> </a:t>
            </a:r>
            <a:r>
              <a:rPr lang="fr-BE" sz="2000" b="1" dirty="0" smtClean="0">
                <a:solidFill>
                  <a:srgbClr val="002060"/>
                </a:solidFill>
                <a:latin typeface="Times New Roman" panose="02020603050405020304" pitchFamily="18" charset="0"/>
                <a:cs typeface="Times New Roman" panose="02020603050405020304" pitchFamily="18" charset="0"/>
              </a:rPr>
              <a:t>mai   20</a:t>
            </a:r>
            <a:r>
              <a:rPr lang="fr-FR" sz="2000" b="1" dirty="0" smtClean="0">
                <a:solidFill>
                  <a:srgbClr val="002060"/>
                </a:solidFill>
                <a:latin typeface="Times New Roman" panose="02020603050405020304" pitchFamily="18" charset="0"/>
                <a:cs typeface="Times New Roman" panose="02020603050405020304" pitchFamily="18" charset="0"/>
              </a:rPr>
              <a:t>23</a:t>
            </a:r>
            <a:endParaRPr lang="fr-FR" sz="2000" b="1" dirty="0">
              <a:solidFill>
                <a:srgbClr val="002060"/>
              </a:solidFill>
              <a:latin typeface="Times New Roman" panose="02020603050405020304" pitchFamily="18" charset="0"/>
              <a:cs typeface="Times New Roman" panose="02020603050405020304" pitchFamily="18" charset="0"/>
            </a:endParaRPr>
          </a:p>
        </p:txBody>
      </p:sp>
      <p:sp>
        <p:nvSpPr>
          <p:cNvPr id="6" name="ZoneTexte 5"/>
          <p:cNvSpPr txBox="1"/>
          <p:nvPr/>
        </p:nvSpPr>
        <p:spPr>
          <a:xfrm>
            <a:off x="1112422" y="2636912"/>
            <a:ext cx="7131986" cy="400110"/>
          </a:xfrm>
          <a:prstGeom prst="rect">
            <a:avLst/>
          </a:prstGeom>
          <a:solidFill>
            <a:schemeClr val="bg1"/>
          </a:solidFill>
        </p:spPr>
        <p:txBody>
          <a:bodyPr wrap="square" rtlCol="0">
            <a:spAutoFit/>
          </a:bodyPr>
          <a:lstStyle/>
          <a:p>
            <a:pPr algn="ctr"/>
            <a:endParaRPr lang="fr-BE" sz="2000" b="1" i="1" dirty="0">
              <a:solidFill>
                <a:srgbClr val="002060"/>
              </a:solidFill>
              <a:effectLst>
                <a:outerShdw blurRad="38100" dist="38100" dir="2700000" algn="tl">
                  <a:srgbClr val="000000">
                    <a:alpha val="43137"/>
                  </a:srgbClr>
                </a:outerShdw>
              </a:effectLst>
              <a:latin typeface="Times" pitchFamily="18" charset="0"/>
            </a:endParaRPr>
          </a:p>
        </p:txBody>
      </p:sp>
      <p:pic>
        <p:nvPicPr>
          <p:cNvPr id="7" name="Picture 3" descr="C:\$DATA05 EVECHE\1 MAILS-REUNIONS-RAPPORTS\2014 12 08 Formation SAGEP\Base\EVECHE_LOGO_FIN_2007_redimensionner_redimensionn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37" y="747881"/>
            <a:ext cx="2171299" cy="153602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79512" y="2296366"/>
            <a:ext cx="8784976" cy="384721"/>
          </a:xfrm>
          <a:prstGeom prst="rect">
            <a:avLst/>
          </a:prstGeom>
          <a:solidFill>
            <a:srgbClr val="33CCCC"/>
          </a:solidFill>
        </p:spPr>
        <p:txBody>
          <a:bodyPr wrap="square">
            <a:spAutoFit/>
          </a:bodyPr>
          <a:lstStyle/>
          <a:p>
            <a:r>
              <a:rPr lang="fr-BE" sz="1900" b="1" u="sng" dirty="0" smtClean="0"/>
              <a:t>L’ORGANISATION DES ASBL PAROISSIALES</a:t>
            </a:r>
            <a:endParaRPr lang="fr-BE" sz="1900" b="1" u="sng" dirty="0"/>
          </a:p>
        </p:txBody>
      </p:sp>
      <p:sp>
        <p:nvSpPr>
          <p:cNvPr id="2" name="ZoneTexte 1"/>
          <p:cNvSpPr txBox="1"/>
          <p:nvPr/>
        </p:nvSpPr>
        <p:spPr>
          <a:xfrm>
            <a:off x="163524" y="2860654"/>
            <a:ext cx="8784976" cy="461665"/>
          </a:xfrm>
          <a:prstGeom prst="rect">
            <a:avLst/>
          </a:prstGeom>
          <a:noFill/>
        </p:spPr>
        <p:txBody>
          <a:bodyPr wrap="square" rtlCol="0">
            <a:spAutoFit/>
          </a:bodyPr>
          <a:lstStyle/>
          <a:p>
            <a:pPr algn="ctr"/>
            <a:r>
              <a:rPr lang="fr-BE" sz="2400" dirty="0" smtClean="0"/>
              <a:t>Une ASBL unique : procédure ?</a:t>
            </a:r>
            <a:endParaRPr lang="fr-BE" sz="2800" dirty="0">
              <a:solidFill>
                <a:srgbClr val="00B050"/>
              </a:solidFill>
            </a:endParaRPr>
          </a:p>
        </p:txBody>
      </p:sp>
      <p:sp>
        <p:nvSpPr>
          <p:cNvPr id="4" name="ZoneTexte 3"/>
          <p:cNvSpPr txBox="1"/>
          <p:nvPr/>
        </p:nvSpPr>
        <p:spPr>
          <a:xfrm>
            <a:off x="467544" y="3322319"/>
            <a:ext cx="8208912" cy="2677656"/>
          </a:xfrm>
          <a:prstGeom prst="rect">
            <a:avLst/>
          </a:prstGeom>
          <a:noFill/>
        </p:spPr>
        <p:txBody>
          <a:bodyPr wrap="square" rtlCol="0">
            <a:spAutoFit/>
          </a:bodyPr>
          <a:lstStyle/>
          <a:p>
            <a:pPr marL="285750" indent="-285750">
              <a:buFont typeface="Arial" panose="020B0604020202020204" pitchFamily="34" charset="0"/>
              <a:buChar char="•"/>
            </a:pPr>
            <a:r>
              <a:rPr lang="fr-BE" sz="2400" b="1" dirty="0" smtClean="0"/>
              <a:t>2</a:t>
            </a:r>
            <a:r>
              <a:rPr lang="fr-BE" sz="2400" b="1" baseline="30000" dirty="0" smtClean="0"/>
              <a:t>ème</a:t>
            </a:r>
            <a:r>
              <a:rPr lang="fr-BE" sz="2400" b="1" dirty="0" smtClean="0"/>
              <a:t> étape : intégrer les associations de fait (paroisses locales) comme sections de l’ASBL unique</a:t>
            </a:r>
          </a:p>
          <a:p>
            <a:r>
              <a:rPr lang="fr-BE" sz="2400" b="1" dirty="0"/>
              <a:t>	</a:t>
            </a:r>
            <a:r>
              <a:rPr lang="fr-BE" sz="2400" b="1" dirty="0" smtClean="0">
                <a:sym typeface="Wingdings" panose="05000000000000000000" pitchFamily="2" charset="2"/>
              </a:rPr>
              <a:t></a:t>
            </a:r>
            <a:r>
              <a:rPr lang="fr-BE" sz="2400" dirty="0" smtClean="0">
                <a:sym typeface="Wingdings" panose="05000000000000000000" pitchFamily="2" charset="2"/>
              </a:rPr>
              <a:t>Avantages : plus de protection pour les bénévoles par la personnalité juridique de l’ASBL et pas de risque en cas de contrôle fiscal (fin des caisses noires)</a:t>
            </a:r>
            <a:endParaRPr lang="fr-BE" sz="2400" b="1" dirty="0" smtClean="0"/>
          </a:p>
          <a:p>
            <a:endParaRPr lang="fr-BE" sz="2400" b="1" dirty="0" smtClean="0"/>
          </a:p>
        </p:txBody>
      </p:sp>
    </p:spTree>
    <p:extLst>
      <p:ext uri="{BB962C8B-B14F-4D97-AF65-F5344CB8AC3E}">
        <p14:creationId xmlns:p14="http://schemas.microsoft.com/office/powerpoint/2010/main" val="418757502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FCFC4F-0CC0-42F6-9F8B-A144D7558766}" type="slidenum">
              <a:rPr lang="fr-FR" smtClean="0"/>
              <a:pPr/>
              <a:t>93</a:t>
            </a:fld>
            <a:endParaRPr lang="fr-FR" dirty="0"/>
          </a:p>
        </p:txBody>
      </p:sp>
      <p:sp>
        <p:nvSpPr>
          <p:cNvPr id="3" name="ZoneTexte 2"/>
          <p:cNvSpPr txBox="1"/>
          <p:nvPr/>
        </p:nvSpPr>
        <p:spPr>
          <a:xfrm>
            <a:off x="683568" y="1702987"/>
            <a:ext cx="7560840" cy="3970318"/>
          </a:xfrm>
          <a:prstGeom prst="rect">
            <a:avLst/>
          </a:prstGeom>
          <a:noFill/>
        </p:spPr>
        <p:txBody>
          <a:bodyPr wrap="square" rtlCol="0">
            <a:spAutoFit/>
          </a:bodyPr>
          <a:lstStyle/>
          <a:p>
            <a:pPr marL="285750" indent="-285750">
              <a:buFont typeface="Arial" panose="020B0604020202020204" pitchFamily="34" charset="0"/>
              <a:buChar char="•"/>
            </a:pPr>
            <a:r>
              <a:rPr lang="fr-FR" dirty="0" smtClean="0"/>
              <a:t>Les banques posent de plus en plus de problèmes quant à la gestion des comptes en association de fait (quid en cas de décès du gestionnaire de compte ?, qui a la gestion sur le compte, …) ; demandes de documents ; comptes bloqués</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dirty="0" smtClean="0"/>
              <a:t>Problème de transparence </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dirty="0" smtClean="0"/>
              <a:t>Frais bancaires augmentent </a:t>
            </a:r>
          </a:p>
          <a:p>
            <a:endParaRPr lang="fr-FR" dirty="0" smtClean="0"/>
          </a:p>
          <a:p>
            <a:endParaRPr lang="fr-FR" dirty="0" smtClean="0"/>
          </a:p>
          <a:p>
            <a:pPr marL="285750" indent="-285750">
              <a:buFont typeface="Arial" panose="020B0604020202020204" pitchFamily="34" charset="0"/>
              <a:buChar char="•"/>
            </a:pPr>
            <a:r>
              <a:rPr lang="fr-FR" dirty="0" smtClean="0"/>
              <a:t>Objectif : intégration de ces caisses paroissiales dans l’ASBL unique, ce qui n’implique pas la disparition des trésoriers paroissiaux et la gestion locale (consolidation des comptes)</a:t>
            </a:r>
            <a:endParaRPr lang="fr-FR" dirty="0"/>
          </a:p>
          <a:p>
            <a:pPr marL="285750" indent="-285750">
              <a:buFont typeface="Arial" panose="020B0604020202020204" pitchFamily="34" charset="0"/>
              <a:buChar char="•"/>
            </a:pPr>
            <a:endParaRPr lang="fr-FR" dirty="0"/>
          </a:p>
        </p:txBody>
      </p:sp>
      <p:pic>
        <p:nvPicPr>
          <p:cNvPr id="5" name="Image 4"/>
          <p:cNvPicPr>
            <a:picLocks noChangeAspect="1"/>
          </p:cNvPicPr>
          <p:nvPr/>
        </p:nvPicPr>
        <p:blipFill>
          <a:blip r:embed="rId2"/>
          <a:stretch>
            <a:fillRect/>
          </a:stretch>
        </p:blipFill>
        <p:spPr>
          <a:xfrm>
            <a:off x="539552" y="52635"/>
            <a:ext cx="1419225" cy="1619250"/>
          </a:xfrm>
          <a:prstGeom prst="rect">
            <a:avLst/>
          </a:prstGeom>
        </p:spPr>
      </p:pic>
    </p:spTree>
    <p:extLst>
      <p:ext uri="{BB962C8B-B14F-4D97-AF65-F5344CB8AC3E}">
        <p14:creationId xmlns:p14="http://schemas.microsoft.com/office/powerpoint/2010/main" val="140107992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B7FCFC4F-0CC0-42F6-9F8B-A144D7558766}" type="slidenum">
              <a:rPr lang="fr-FR" smtClean="0"/>
              <a:pPr/>
              <a:t>94</a:t>
            </a:fld>
            <a:endParaRPr lang="fr-FR" dirty="0"/>
          </a:p>
        </p:txBody>
      </p:sp>
      <p:sp>
        <p:nvSpPr>
          <p:cNvPr id="5" name="Titre 1"/>
          <p:cNvSpPr txBox="1">
            <a:spLocks/>
          </p:cNvSpPr>
          <p:nvPr/>
        </p:nvSpPr>
        <p:spPr>
          <a:xfrm>
            <a:off x="2192542" y="903827"/>
            <a:ext cx="6051866" cy="1224136"/>
          </a:xfrm>
          <a:prstGeom prst="rect">
            <a:avLst/>
          </a:prstGeom>
          <a:solidFill>
            <a:srgbClr val="FFC000"/>
          </a:solidFill>
        </p:spPr>
        <p:txBody>
          <a:bodyPr>
            <a:normAutofit fontScale="90000" lnSpcReduction="10000"/>
          </a:bodyPr>
          <a:lstStyle>
            <a:lvl1pPr algn="l" defTabSz="914400" rtl="0" eaLnBrk="1" latinLnBrk="0" hangingPunct="1">
              <a:spcBef>
                <a:spcPct val="0"/>
              </a:spcBef>
              <a:buNone/>
              <a:defRPr sz="4000" kern="1200" spc="-100" baseline="0">
                <a:solidFill>
                  <a:schemeClr val="tx2"/>
                </a:solidFill>
                <a:latin typeface="Constantia" panose="02030602050306030303" pitchFamily="18" charset="0"/>
                <a:ea typeface="+mj-ea"/>
                <a:cs typeface="+mj-cs"/>
              </a:defRPr>
            </a:lvl1pPr>
          </a:lstStyle>
          <a:p>
            <a:pPr algn="ctr"/>
            <a:r>
              <a:rPr lang="fr-BE" sz="2200" b="1" dirty="0" smtClean="0"/>
              <a:t>Formation SAGEP</a:t>
            </a:r>
            <a:br>
              <a:rPr lang="fr-BE" sz="2200" b="1" dirty="0" smtClean="0"/>
            </a:br>
            <a:r>
              <a:rPr lang="fr-BE" sz="3200" b="1" dirty="0" smtClean="0">
                <a:solidFill>
                  <a:srgbClr val="002060"/>
                </a:solidFill>
              </a:rPr>
              <a:t>Les  ASBL</a:t>
            </a:r>
            <a:br>
              <a:rPr lang="fr-BE" sz="3200" b="1" dirty="0" smtClean="0">
                <a:solidFill>
                  <a:srgbClr val="002060"/>
                </a:solidFill>
              </a:rPr>
            </a:br>
            <a:r>
              <a:rPr lang="fr-BE" sz="2000" b="1" dirty="0" smtClean="0">
                <a:solidFill>
                  <a:srgbClr val="002060"/>
                </a:solidFill>
              </a:rPr>
              <a:t>15</a:t>
            </a:r>
            <a:r>
              <a:rPr lang="fr-BE" sz="3200" b="1" dirty="0" smtClean="0">
                <a:solidFill>
                  <a:srgbClr val="002060"/>
                </a:solidFill>
              </a:rPr>
              <a:t>  </a:t>
            </a:r>
            <a:r>
              <a:rPr lang="fr-BE" sz="2000" b="1" dirty="0" smtClean="0">
                <a:solidFill>
                  <a:srgbClr val="002060"/>
                </a:solidFill>
                <a:latin typeface="Times New Roman" panose="02020603050405020304" pitchFamily="18" charset="0"/>
                <a:cs typeface="Times New Roman" panose="02020603050405020304" pitchFamily="18" charset="0"/>
              </a:rPr>
              <a:t>mai   2023</a:t>
            </a:r>
            <a:endParaRPr lang="fr-FR" sz="2000" b="1" dirty="0">
              <a:solidFill>
                <a:srgbClr val="002060"/>
              </a:solidFill>
              <a:latin typeface="Times New Roman" panose="02020603050405020304" pitchFamily="18" charset="0"/>
              <a:cs typeface="Times New Roman" panose="02020603050405020304" pitchFamily="18" charset="0"/>
            </a:endParaRPr>
          </a:p>
        </p:txBody>
      </p:sp>
      <p:sp>
        <p:nvSpPr>
          <p:cNvPr id="6" name="ZoneTexte 5"/>
          <p:cNvSpPr txBox="1"/>
          <p:nvPr/>
        </p:nvSpPr>
        <p:spPr>
          <a:xfrm>
            <a:off x="1112422" y="2636912"/>
            <a:ext cx="7131986" cy="400110"/>
          </a:xfrm>
          <a:prstGeom prst="rect">
            <a:avLst/>
          </a:prstGeom>
          <a:solidFill>
            <a:schemeClr val="bg1"/>
          </a:solidFill>
        </p:spPr>
        <p:txBody>
          <a:bodyPr wrap="square" rtlCol="0">
            <a:spAutoFit/>
          </a:bodyPr>
          <a:lstStyle/>
          <a:p>
            <a:pPr algn="ctr"/>
            <a:endParaRPr lang="fr-BE" sz="2000" b="1" i="1" dirty="0">
              <a:solidFill>
                <a:srgbClr val="002060"/>
              </a:solidFill>
              <a:effectLst>
                <a:outerShdw blurRad="38100" dist="38100" dir="2700000" algn="tl">
                  <a:srgbClr val="000000">
                    <a:alpha val="43137"/>
                  </a:srgbClr>
                </a:outerShdw>
              </a:effectLst>
              <a:latin typeface="Times" pitchFamily="18" charset="0"/>
            </a:endParaRPr>
          </a:p>
        </p:txBody>
      </p:sp>
      <p:pic>
        <p:nvPicPr>
          <p:cNvPr id="7" name="Picture 3" descr="C:\$DATA05 EVECHE\1 MAILS-REUNIONS-RAPPORTS\2014 12 08 Formation SAGEP\Base\EVECHE_LOGO_FIN_2007_redimensionner_redimensionn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37" y="747881"/>
            <a:ext cx="2171299" cy="153602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79512" y="2296366"/>
            <a:ext cx="8784976" cy="384721"/>
          </a:xfrm>
          <a:prstGeom prst="rect">
            <a:avLst/>
          </a:prstGeom>
          <a:solidFill>
            <a:srgbClr val="33CCCC"/>
          </a:solidFill>
        </p:spPr>
        <p:txBody>
          <a:bodyPr wrap="square">
            <a:spAutoFit/>
          </a:bodyPr>
          <a:lstStyle/>
          <a:p>
            <a:r>
              <a:rPr lang="fr-BE" sz="1900" b="1" u="sng" dirty="0" smtClean="0"/>
              <a:t>L’ORGANISATION DES ASBL PAROISSIALES</a:t>
            </a:r>
            <a:endParaRPr lang="fr-BE" sz="1900" b="1" u="sng" dirty="0"/>
          </a:p>
        </p:txBody>
      </p:sp>
      <p:sp>
        <p:nvSpPr>
          <p:cNvPr id="2" name="ZoneTexte 1"/>
          <p:cNvSpPr txBox="1"/>
          <p:nvPr/>
        </p:nvSpPr>
        <p:spPr>
          <a:xfrm>
            <a:off x="163524" y="2860654"/>
            <a:ext cx="8784976" cy="461665"/>
          </a:xfrm>
          <a:prstGeom prst="rect">
            <a:avLst/>
          </a:prstGeom>
          <a:noFill/>
        </p:spPr>
        <p:txBody>
          <a:bodyPr wrap="square" rtlCol="0">
            <a:spAutoFit/>
          </a:bodyPr>
          <a:lstStyle/>
          <a:p>
            <a:pPr algn="ctr"/>
            <a:r>
              <a:rPr lang="fr-BE" sz="2400" dirty="0" smtClean="0"/>
              <a:t>Une ASBL unique : procédure ?</a:t>
            </a:r>
            <a:endParaRPr lang="fr-BE" sz="2800" dirty="0">
              <a:solidFill>
                <a:srgbClr val="00B050"/>
              </a:solidFill>
            </a:endParaRPr>
          </a:p>
        </p:txBody>
      </p:sp>
      <p:sp>
        <p:nvSpPr>
          <p:cNvPr id="4" name="ZoneTexte 3"/>
          <p:cNvSpPr txBox="1"/>
          <p:nvPr/>
        </p:nvSpPr>
        <p:spPr>
          <a:xfrm>
            <a:off x="467544" y="3322319"/>
            <a:ext cx="8208912" cy="2308324"/>
          </a:xfrm>
          <a:prstGeom prst="rect">
            <a:avLst/>
          </a:prstGeom>
          <a:noFill/>
        </p:spPr>
        <p:txBody>
          <a:bodyPr wrap="square" rtlCol="0">
            <a:spAutoFit/>
          </a:bodyPr>
          <a:lstStyle/>
          <a:p>
            <a:pPr marL="285750" indent="-285750">
              <a:buFont typeface="Arial" panose="020B0604020202020204" pitchFamily="34" charset="0"/>
              <a:buChar char="•"/>
            </a:pPr>
            <a:r>
              <a:rPr lang="fr-BE" sz="2400" b="1" dirty="0"/>
              <a:t>3</a:t>
            </a:r>
            <a:r>
              <a:rPr lang="fr-BE" sz="2400" b="1" baseline="30000" dirty="0"/>
              <a:t>ème</a:t>
            </a:r>
            <a:r>
              <a:rPr lang="fr-BE" sz="2400" b="1" dirty="0"/>
              <a:t> étape : décider d’une clé de répartition des dépenses </a:t>
            </a:r>
            <a:r>
              <a:rPr lang="fr-BE" sz="2400" b="1" dirty="0" smtClean="0"/>
              <a:t>communes et des investissements communs liés </a:t>
            </a:r>
            <a:r>
              <a:rPr lang="fr-BE" sz="2400" b="1" dirty="0"/>
              <a:t>à l’Unité Pastorale</a:t>
            </a:r>
            <a:endParaRPr lang="fr-BE" sz="2400" dirty="0"/>
          </a:p>
          <a:p>
            <a:r>
              <a:rPr lang="fr-BE" sz="2400" b="1" dirty="0" smtClean="0"/>
              <a:t>	</a:t>
            </a:r>
            <a:r>
              <a:rPr lang="fr-BE" sz="2400" dirty="0" smtClean="0">
                <a:sym typeface="Wingdings" panose="05000000000000000000" pitchFamily="2" charset="2"/>
              </a:rPr>
              <a:t>Avantages : adéquation avec l’organisation en paroisses refondées, centralisation de l’information, projets en commun(</a:t>
            </a:r>
            <a:r>
              <a:rPr lang="fr-BE" sz="2400" dirty="0" err="1" smtClean="0">
                <a:sym typeface="Wingdings" panose="05000000000000000000" pitchFamily="2" charset="2"/>
              </a:rPr>
              <a:t>auté</a:t>
            </a:r>
            <a:r>
              <a:rPr lang="fr-BE" sz="2400" dirty="0" smtClean="0">
                <a:sym typeface="Wingdings" panose="05000000000000000000" pitchFamily="2" charset="2"/>
              </a:rPr>
              <a:t>)</a:t>
            </a:r>
            <a:endParaRPr lang="fr-BE" sz="2400" b="1" dirty="0" smtClean="0"/>
          </a:p>
        </p:txBody>
      </p:sp>
    </p:spTree>
    <p:extLst>
      <p:ext uri="{BB962C8B-B14F-4D97-AF65-F5344CB8AC3E}">
        <p14:creationId xmlns:p14="http://schemas.microsoft.com/office/powerpoint/2010/main" val="137834034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B7FCFC4F-0CC0-42F6-9F8B-A144D7558766}" type="slidenum">
              <a:rPr lang="fr-FR" smtClean="0"/>
              <a:pPr/>
              <a:t>95</a:t>
            </a:fld>
            <a:endParaRPr lang="fr-FR" dirty="0"/>
          </a:p>
        </p:txBody>
      </p:sp>
      <p:sp>
        <p:nvSpPr>
          <p:cNvPr id="5" name="Titre 1"/>
          <p:cNvSpPr txBox="1">
            <a:spLocks/>
          </p:cNvSpPr>
          <p:nvPr/>
        </p:nvSpPr>
        <p:spPr>
          <a:xfrm>
            <a:off x="2192542" y="903827"/>
            <a:ext cx="6051866" cy="1224136"/>
          </a:xfrm>
          <a:prstGeom prst="rect">
            <a:avLst/>
          </a:prstGeom>
          <a:solidFill>
            <a:srgbClr val="FFC000"/>
          </a:solidFill>
        </p:spPr>
        <p:txBody>
          <a:bodyPr>
            <a:normAutofit fontScale="90000" lnSpcReduction="10000"/>
          </a:bodyPr>
          <a:lstStyle>
            <a:lvl1pPr algn="l" defTabSz="914400" rtl="0" eaLnBrk="1" latinLnBrk="0" hangingPunct="1">
              <a:spcBef>
                <a:spcPct val="0"/>
              </a:spcBef>
              <a:buNone/>
              <a:defRPr sz="4000" kern="1200" spc="-100" baseline="0">
                <a:solidFill>
                  <a:schemeClr val="tx2"/>
                </a:solidFill>
                <a:latin typeface="Constantia" panose="02030602050306030303" pitchFamily="18" charset="0"/>
                <a:ea typeface="+mj-ea"/>
                <a:cs typeface="+mj-cs"/>
              </a:defRPr>
            </a:lvl1pPr>
          </a:lstStyle>
          <a:p>
            <a:pPr algn="ctr"/>
            <a:r>
              <a:rPr lang="fr-BE" sz="2200" b="1" dirty="0" smtClean="0"/>
              <a:t>Formation SAGEP</a:t>
            </a:r>
            <a:br>
              <a:rPr lang="fr-BE" sz="2200" b="1" dirty="0" smtClean="0"/>
            </a:br>
            <a:r>
              <a:rPr lang="fr-BE" sz="3200" b="1" dirty="0" smtClean="0">
                <a:solidFill>
                  <a:srgbClr val="002060"/>
                </a:solidFill>
              </a:rPr>
              <a:t>Les  ASBL</a:t>
            </a:r>
            <a:br>
              <a:rPr lang="fr-BE" sz="3200" b="1" dirty="0" smtClean="0">
                <a:solidFill>
                  <a:srgbClr val="002060"/>
                </a:solidFill>
              </a:rPr>
            </a:br>
            <a:r>
              <a:rPr lang="fr-BE" sz="2000" b="1" dirty="0" smtClean="0">
                <a:solidFill>
                  <a:srgbClr val="002060"/>
                </a:solidFill>
              </a:rPr>
              <a:t>15</a:t>
            </a:r>
            <a:r>
              <a:rPr lang="fr-BE" sz="3200" b="1" dirty="0" smtClean="0">
                <a:solidFill>
                  <a:srgbClr val="002060"/>
                </a:solidFill>
              </a:rPr>
              <a:t>  </a:t>
            </a:r>
            <a:r>
              <a:rPr lang="fr-BE" sz="2000" b="1" dirty="0" smtClean="0">
                <a:solidFill>
                  <a:srgbClr val="002060"/>
                </a:solidFill>
                <a:latin typeface="Times New Roman" panose="02020603050405020304" pitchFamily="18" charset="0"/>
                <a:cs typeface="Times New Roman" panose="02020603050405020304" pitchFamily="18" charset="0"/>
              </a:rPr>
              <a:t>mai   2023</a:t>
            </a:r>
            <a:endParaRPr lang="fr-FR" sz="2000" b="1" dirty="0">
              <a:solidFill>
                <a:srgbClr val="002060"/>
              </a:solidFill>
              <a:latin typeface="Times New Roman" panose="02020603050405020304" pitchFamily="18" charset="0"/>
              <a:cs typeface="Times New Roman" panose="02020603050405020304" pitchFamily="18" charset="0"/>
            </a:endParaRPr>
          </a:p>
        </p:txBody>
      </p:sp>
      <p:sp>
        <p:nvSpPr>
          <p:cNvPr id="6" name="ZoneTexte 5"/>
          <p:cNvSpPr txBox="1"/>
          <p:nvPr/>
        </p:nvSpPr>
        <p:spPr>
          <a:xfrm>
            <a:off x="1112422" y="2636912"/>
            <a:ext cx="7131986" cy="400110"/>
          </a:xfrm>
          <a:prstGeom prst="rect">
            <a:avLst/>
          </a:prstGeom>
          <a:solidFill>
            <a:schemeClr val="bg1"/>
          </a:solidFill>
        </p:spPr>
        <p:txBody>
          <a:bodyPr wrap="square" rtlCol="0">
            <a:spAutoFit/>
          </a:bodyPr>
          <a:lstStyle/>
          <a:p>
            <a:pPr algn="ctr"/>
            <a:endParaRPr lang="fr-BE" sz="2000" b="1" i="1" dirty="0">
              <a:solidFill>
                <a:srgbClr val="002060"/>
              </a:solidFill>
              <a:effectLst>
                <a:outerShdw blurRad="38100" dist="38100" dir="2700000" algn="tl">
                  <a:srgbClr val="000000">
                    <a:alpha val="43137"/>
                  </a:srgbClr>
                </a:outerShdw>
              </a:effectLst>
              <a:latin typeface="Times" pitchFamily="18" charset="0"/>
            </a:endParaRPr>
          </a:p>
        </p:txBody>
      </p:sp>
      <p:pic>
        <p:nvPicPr>
          <p:cNvPr id="7" name="Picture 3" descr="C:\$DATA05 EVECHE\1 MAILS-REUNIONS-RAPPORTS\2014 12 08 Formation SAGEP\Base\EVECHE_LOGO_FIN_2007_redimensionner_redimensionn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37" y="747881"/>
            <a:ext cx="2171299" cy="153602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79512" y="2296366"/>
            <a:ext cx="8784976" cy="384721"/>
          </a:xfrm>
          <a:prstGeom prst="rect">
            <a:avLst/>
          </a:prstGeom>
          <a:solidFill>
            <a:srgbClr val="33CCCC"/>
          </a:solidFill>
        </p:spPr>
        <p:txBody>
          <a:bodyPr wrap="square">
            <a:spAutoFit/>
          </a:bodyPr>
          <a:lstStyle/>
          <a:p>
            <a:r>
              <a:rPr lang="fr-BE" sz="1900" b="1" u="sng" dirty="0" smtClean="0"/>
              <a:t>L’ORGANISATION DES ASBL PAROISSIALES</a:t>
            </a:r>
            <a:endParaRPr lang="fr-BE" sz="1900" b="1" u="sng" dirty="0"/>
          </a:p>
        </p:txBody>
      </p:sp>
      <p:sp>
        <p:nvSpPr>
          <p:cNvPr id="2" name="ZoneTexte 1"/>
          <p:cNvSpPr txBox="1"/>
          <p:nvPr/>
        </p:nvSpPr>
        <p:spPr>
          <a:xfrm>
            <a:off x="163524" y="2860654"/>
            <a:ext cx="8784976" cy="461665"/>
          </a:xfrm>
          <a:prstGeom prst="rect">
            <a:avLst/>
          </a:prstGeom>
          <a:noFill/>
        </p:spPr>
        <p:txBody>
          <a:bodyPr wrap="square" rtlCol="0">
            <a:spAutoFit/>
          </a:bodyPr>
          <a:lstStyle/>
          <a:p>
            <a:pPr algn="ctr"/>
            <a:r>
              <a:rPr lang="fr-BE" sz="2400" dirty="0" smtClean="0"/>
              <a:t>Une ASBL unique : procédure ?</a:t>
            </a:r>
            <a:endParaRPr lang="fr-BE" sz="2800" dirty="0">
              <a:solidFill>
                <a:srgbClr val="00B050"/>
              </a:solidFill>
            </a:endParaRPr>
          </a:p>
        </p:txBody>
      </p:sp>
      <p:sp>
        <p:nvSpPr>
          <p:cNvPr id="4" name="ZoneTexte 3"/>
          <p:cNvSpPr txBox="1"/>
          <p:nvPr/>
        </p:nvSpPr>
        <p:spPr>
          <a:xfrm>
            <a:off x="467544" y="3322319"/>
            <a:ext cx="8208912" cy="3046988"/>
          </a:xfrm>
          <a:prstGeom prst="rect">
            <a:avLst/>
          </a:prstGeom>
          <a:noFill/>
        </p:spPr>
        <p:txBody>
          <a:bodyPr wrap="square" rtlCol="0">
            <a:spAutoFit/>
          </a:bodyPr>
          <a:lstStyle/>
          <a:p>
            <a:pPr marL="285750" indent="-285750">
              <a:buFont typeface="Arial" panose="020B0604020202020204" pitchFamily="34" charset="0"/>
              <a:buChar char="•"/>
            </a:pPr>
            <a:r>
              <a:rPr lang="fr-BE" sz="2400" b="1" dirty="0" smtClean="0"/>
              <a:t>4</a:t>
            </a:r>
            <a:r>
              <a:rPr lang="fr-BE" sz="2400" b="1" baseline="30000" dirty="0" smtClean="0"/>
              <a:t>ème</a:t>
            </a:r>
            <a:r>
              <a:rPr lang="fr-BE" sz="2400" b="1" dirty="0" smtClean="0"/>
              <a:t> </a:t>
            </a:r>
            <a:r>
              <a:rPr lang="fr-BE" sz="2400" b="1" dirty="0"/>
              <a:t>étape : </a:t>
            </a:r>
            <a:r>
              <a:rPr lang="fr-BE" sz="2400" b="1" dirty="0" smtClean="0"/>
              <a:t>sceller cette nouvelle organisation dans les nouveaux statuts et ROI de l’AOP</a:t>
            </a:r>
            <a:endParaRPr lang="fr-BE" sz="2400" dirty="0"/>
          </a:p>
          <a:p>
            <a:r>
              <a:rPr lang="fr-BE" sz="2400" b="1" dirty="0" smtClean="0"/>
              <a:t>	</a:t>
            </a:r>
            <a:r>
              <a:rPr lang="fr-BE" sz="2400" dirty="0" smtClean="0">
                <a:sym typeface="Wingdings" panose="05000000000000000000" pitchFamily="2" charset="2"/>
              </a:rPr>
              <a:t>1 membre de l’AG par section</a:t>
            </a:r>
          </a:p>
          <a:p>
            <a:r>
              <a:rPr lang="fr-BE" sz="2400" b="1" dirty="0">
                <a:sym typeface="Wingdings" panose="05000000000000000000" pitchFamily="2" charset="2"/>
              </a:rPr>
              <a:t>	</a:t>
            </a:r>
            <a:r>
              <a:rPr lang="fr-BE" sz="2400" b="1" dirty="0" smtClean="0">
                <a:sym typeface="Wingdings" panose="05000000000000000000" pitchFamily="2" charset="2"/>
              </a:rPr>
              <a:t></a:t>
            </a:r>
            <a:r>
              <a:rPr lang="fr-BE" sz="2400" dirty="0" smtClean="0">
                <a:sym typeface="Wingdings" panose="05000000000000000000" pitchFamily="2" charset="2"/>
              </a:rPr>
              <a:t>1 plan comptable commun pour faciliter la consolidation annuelle</a:t>
            </a:r>
          </a:p>
          <a:p>
            <a:r>
              <a:rPr lang="fr-BE" sz="2400" b="1" dirty="0">
                <a:sym typeface="Wingdings" panose="05000000000000000000" pitchFamily="2" charset="2"/>
              </a:rPr>
              <a:t>	</a:t>
            </a:r>
            <a:r>
              <a:rPr lang="fr-BE" sz="2400" b="1" dirty="0" smtClean="0">
                <a:sym typeface="Wingdings" panose="05000000000000000000" pitchFamily="2" charset="2"/>
              </a:rPr>
              <a:t></a:t>
            </a:r>
            <a:r>
              <a:rPr lang="fr-BE" sz="2400" dirty="0" smtClean="0">
                <a:sym typeface="Wingdings" panose="05000000000000000000" pitchFamily="2" charset="2"/>
              </a:rPr>
              <a:t> clé de répartition des dépenses et investissements</a:t>
            </a:r>
          </a:p>
          <a:p>
            <a:r>
              <a:rPr lang="fr-BE" sz="2400" b="1" dirty="0">
                <a:sym typeface="Wingdings" panose="05000000000000000000" pitchFamily="2" charset="2"/>
              </a:rPr>
              <a:t>	</a:t>
            </a:r>
            <a:r>
              <a:rPr lang="fr-BE" sz="2400" b="1" dirty="0" smtClean="0">
                <a:sym typeface="Wingdings" panose="05000000000000000000" pitchFamily="2" charset="2"/>
              </a:rPr>
              <a:t></a:t>
            </a:r>
            <a:r>
              <a:rPr lang="fr-BE" sz="2400" dirty="0" smtClean="0">
                <a:sym typeface="Wingdings" panose="05000000000000000000" pitchFamily="2" charset="2"/>
              </a:rPr>
              <a:t> … </a:t>
            </a:r>
            <a:endParaRPr lang="fr-BE" sz="2400" b="1" dirty="0" smtClean="0"/>
          </a:p>
        </p:txBody>
      </p:sp>
    </p:spTree>
    <p:extLst>
      <p:ext uri="{BB962C8B-B14F-4D97-AF65-F5344CB8AC3E}">
        <p14:creationId xmlns:p14="http://schemas.microsoft.com/office/powerpoint/2010/main" val="326028338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B7FCFC4F-0CC0-42F6-9F8B-A144D7558766}" type="slidenum">
              <a:rPr lang="fr-FR" smtClean="0"/>
              <a:pPr/>
              <a:t>96</a:t>
            </a:fld>
            <a:endParaRPr lang="fr-FR" dirty="0"/>
          </a:p>
        </p:txBody>
      </p:sp>
      <p:sp>
        <p:nvSpPr>
          <p:cNvPr id="5" name="Titre 1"/>
          <p:cNvSpPr txBox="1">
            <a:spLocks/>
          </p:cNvSpPr>
          <p:nvPr/>
        </p:nvSpPr>
        <p:spPr>
          <a:xfrm>
            <a:off x="2192542" y="903827"/>
            <a:ext cx="6051866" cy="1224136"/>
          </a:xfrm>
          <a:prstGeom prst="rect">
            <a:avLst/>
          </a:prstGeom>
          <a:solidFill>
            <a:srgbClr val="FFC000"/>
          </a:solidFill>
        </p:spPr>
        <p:txBody>
          <a:bodyPr>
            <a:normAutofit fontScale="90000" lnSpcReduction="10000"/>
          </a:bodyPr>
          <a:lstStyle>
            <a:lvl1pPr algn="l" defTabSz="914400" rtl="0" eaLnBrk="1" latinLnBrk="0" hangingPunct="1">
              <a:spcBef>
                <a:spcPct val="0"/>
              </a:spcBef>
              <a:buNone/>
              <a:defRPr sz="4000" kern="1200" spc="-100" baseline="0">
                <a:solidFill>
                  <a:schemeClr val="tx2"/>
                </a:solidFill>
                <a:latin typeface="Constantia" panose="02030602050306030303" pitchFamily="18" charset="0"/>
                <a:ea typeface="+mj-ea"/>
                <a:cs typeface="+mj-cs"/>
              </a:defRPr>
            </a:lvl1pPr>
          </a:lstStyle>
          <a:p>
            <a:pPr algn="ctr"/>
            <a:r>
              <a:rPr lang="fr-BE" sz="2200" b="1" dirty="0" smtClean="0"/>
              <a:t>Formation SAGEP</a:t>
            </a:r>
            <a:br>
              <a:rPr lang="fr-BE" sz="2200" b="1" dirty="0" smtClean="0"/>
            </a:br>
            <a:r>
              <a:rPr lang="fr-BE" sz="3200" b="1" dirty="0" smtClean="0">
                <a:solidFill>
                  <a:srgbClr val="002060"/>
                </a:solidFill>
              </a:rPr>
              <a:t>Les  ASBL</a:t>
            </a:r>
            <a:br>
              <a:rPr lang="fr-BE" sz="3200" b="1" dirty="0" smtClean="0">
                <a:solidFill>
                  <a:srgbClr val="002060"/>
                </a:solidFill>
              </a:rPr>
            </a:br>
            <a:r>
              <a:rPr lang="fr-BE" sz="2000" b="1" dirty="0" smtClean="0">
                <a:solidFill>
                  <a:srgbClr val="002060"/>
                </a:solidFill>
              </a:rPr>
              <a:t>15</a:t>
            </a:r>
            <a:r>
              <a:rPr lang="fr-BE" sz="3200" b="1" dirty="0" smtClean="0">
                <a:solidFill>
                  <a:srgbClr val="002060"/>
                </a:solidFill>
              </a:rPr>
              <a:t>  </a:t>
            </a:r>
            <a:r>
              <a:rPr lang="fr-BE" sz="2000" b="1" dirty="0" smtClean="0">
                <a:solidFill>
                  <a:srgbClr val="002060"/>
                </a:solidFill>
                <a:latin typeface="Times New Roman" panose="02020603050405020304" pitchFamily="18" charset="0"/>
                <a:cs typeface="Times New Roman" panose="02020603050405020304" pitchFamily="18" charset="0"/>
              </a:rPr>
              <a:t>mai   2023</a:t>
            </a:r>
            <a:endParaRPr lang="fr-FR" sz="2000" b="1" dirty="0">
              <a:solidFill>
                <a:srgbClr val="002060"/>
              </a:solidFill>
              <a:latin typeface="Times New Roman" panose="02020603050405020304" pitchFamily="18" charset="0"/>
              <a:cs typeface="Times New Roman" panose="02020603050405020304" pitchFamily="18" charset="0"/>
            </a:endParaRPr>
          </a:p>
        </p:txBody>
      </p:sp>
      <p:sp>
        <p:nvSpPr>
          <p:cNvPr id="6" name="ZoneTexte 5"/>
          <p:cNvSpPr txBox="1"/>
          <p:nvPr/>
        </p:nvSpPr>
        <p:spPr>
          <a:xfrm>
            <a:off x="1112422" y="2636912"/>
            <a:ext cx="7131986" cy="400110"/>
          </a:xfrm>
          <a:prstGeom prst="rect">
            <a:avLst/>
          </a:prstGeom>
          <a:solidFill>
            <a:schemeClr val="bg1"/>
          </a:solidFill>
        </p:spPr>
        <p:txBody>
          <a:bodyPr wrap="square" rtlCol="0">
            <a:spAutoFit/>
          </a:bodyPr>
          <a:lstStyle/>
          <a:p>
            <a:pPr algn="ctr"/>
            <a:endParaRPr lang="fr-BE" sz="2000" b="1" i="1" dirty="0">
              <a:solidFill>
                <a:srgbClr val="002060"/>
              </a:solidFill>
              <a:effectLst>
                <a:outerShdw blurRad="38100" dist="38100" dir="2700000" algn="tl">
                  <a:srgbClr val="000000">
                    <a:alpha val="43137"/>
                  </a:srgbClr>
                </a:outerShdw>
              </a:effectLst>
              <a:latin typeface="Times" pitchFamily="18" charset="0"/>
            </a:endParaRPr>
          </a:p>
        </p:txBody>
      </p:sp>
      <p:pic>
        <p:nvPicPr>
          <p:cNvPr id="7" name="Picture 3" descr="C:\$DATA05 EVECHE\1 MAILS-REUNIONS-RAPPORTS\2014 12 08 Formation SAGEP\Base\EVECHE_LOGO_FIN_2007_redimensionner_redimensionn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37" y="747881"/>
            <a:ext cx="2171299" cy="153602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79512" y="2296366"/>
            <a:ext cx="8784976" cy="384721"/>
          </a:xfrm>
          <a:prstGeom prst="rect">
            <a:avLst/>
          </a:prstGeom>
          <a:solidFill>
            <a:srgbClr val="33CCCC"/>
          </a:solidFill>
        </p:spPr>
        <p:txBody>
          <a:bodyPr wrap="square">
            <a:spAutoFit/>
          </a:bodyPr>
          <a:lstStyle/>
          <a:p>
            <a:r>
              <a:rPr lang="fr-BE" sz="1900" b="1" u="sng" dirty="0" smtClean="0"/>
              <a:t>L’ORGANISATION DES ASBL PAROISSIALES</a:t>
            </a:r>
            <a:endParaRPr lang="fr-BE" sz="1900" b="1" u="sng" dirty="0"/>
          </a:p>
        </p:txBody>
      </p:sp>
      <p:sp>
        <p:nvSpPr>
          <p:cNvPr id="2" name="ZoneTexte 1"/>
          <p:cNvSpPr txBox="1"/>
          <p:nvPr/>
        </p:nvSpPr>
        <p:spPr>
          <a:xfrm>
            <a:off x="163524" y="2860654"/>
            <a:ext cx="8784976" cy="461665"/>
          </a:xfrm>
          <a:prstGeom prst="rect">
            <a:avLst/>
          </a:prstGeom>
          <a:noFill/>
        </p:spPr>
        <p:txBody>
          <a:bodyPr wrap="square" rtlCol="0">
            <a:spAutoFit/>
          </a:bodyPr>
          <a:lstStyle/>
          <a:p>
            <a:pPr algn="ctr"/>
            <a:r>
              <a:rPr lang="fr-BE" sz="2400" dirty="0" smtClean="0"/>
              <a:t>Une ASBL unique : procédure ?</a:t>
            </a:r>
            <a:endParaRPr lang="fr-BE" sz="2800" dirty="0">
              <a:solidFill>
                <a:srgbClr val="00B050"/>
              </a:solidFill>
            </a:endParaRPr>
          </a:p>
        </p:txBody>
      </p:sp>
      <p:sp>
        <p:nvSpPr>
          <p:cNvPr id="4" name="ZoneTexte 3"/>
          <p:cNvSpPr txBox="1"/>
          <p:nvPr/>
        </p:nvSpPr>
        <p:spPr>
          <a:xfrm>
            <a:off x="467544" y="3322319"/>
            <a:ext cx="8208912" cy="3416320"/>
          </a:xfrm>
          <a:prstGeom prst="rect">
            <a:avLst/>
          </a:prstGeom>
          <a:noFill/>
        </p:spPr>
        <p:txBody>
          <a:bodyPr wrap="square" rtlCol="0">
            <a:spAutoFit/>
          </a:bodyPr>
          <a:lstStyle/>
          <a:p>
            <a:pPr marL="285750" indent="-285750">
              <a:buFont typeface="Arial" panose="020B0604020202020204" pitchFamily="34" charset="0"/>
              <a:buChar char="•"/>
            </a:pPr>
            <a:r>
              <a:rPr lang="fr-BE" sz="2400" b="1" dirty="0" smtClean="0"/>
              <a:t>5</a:t>
            </a:r>
            <a:r>
              <a:rPr lang="fr-BE" sz="2400" b="1" baseline="30000" dirty="0" smtClean="0"/>
              <a:t>ème</a:t>
            </a:r>
            <a:r>
              <a:rPr lang="fr-BE" sz="2400" b="1" dirty="0" smtClean="0"/>
              <a:t> </a:t>
            </a:r>
            <a:r>
              <a:rPr lang="fr-BE" sz="2400" b="1" dirty="0"/>
              <a:t>étape : </a:t>
            </a:r>
            <a:r>
              <a:rPr lang="fr-BE" sz="2400" b="1" dirty="0" smtClean="0"/>
              <a:t>régler la question des bâtiments appartenant à d’autres ASBL uniques d’autres UP</a:t>
            </a:r>
            <a:endParaRPr lang="fr-BE" sz="2400" dirty="0"/>
          </a:p>
          <a:p>
            <a:r>
              <a:rPr lang="fr-BE" sz="2400" b="1" dirty="0" smtClean="0"/>
              <a:t>	</a:t>
            </a:r>
            <a:r>
              <a:rPr lang="fr-BE" sz="2400" dirty="0" smtClean="0">
                <a:sym typeface="Wingdings" panose="05000000000000000000" pitchFamily="2" charset="2"/>
              </a:rPr>
              <a:t>1 bâtiment sur le territoire de mon UP appartient à l’ASBL de l’UP voisine</a:t>
            </a:r>
          </a:p>
          <a:p>
            <a:r>
              <a:rPr lang="fr-BE" sz="2400" b="1" dirty="0">
                <a:sym typeface="Wingdings" panose="05000000000000000000" pitchFamily="2" charset="2"/>
              </a:rPr>
              <a:t>	</a:t>
            </a:r>
            <a:r>
              <a:rPr lang="fr-BE" sz="2400" b="1" dirty="0" smtClean="0">
                <a:sym typeface="Wingdings" panose="05000000000000000000" pitchFamily="2" charset="2"/>
              </a:rPr>
              <a:t> </a:t>
            </a:r>
            <a:r>
              <a:rPr lang="fr-BE" sz="2400" dirty="0" smtClean="0">
                <a:sym typeface="Wingdings" panose="05000000000000000000" pitchFamily="2" charset="2"/>
              </a:rPr>
              <a:t>mon ASBL possède des bâtiments qui ne se situent pas sur le territoire de mon UP</a:t>
            </a:r>
          </a:p>
          <a:p>
            <a:endParaRPr lang="fr-BE" sz="2400" b="1" dirty="0">
              <a:sym typeface="Wingdings" panose="05000000000000000000" pitchFamily="2" charset="2"/>
            </a:endParaRPr>
          </a:p>
          <a:p>
            <a:r>
              <a:rPr lang="fr-BE" sz="2400" b="1" dirty="0" smtClean="0">
                <a:sym typeface="Wingdings" panose="05000000000000000000" pitchFamily="2" charset="2"/>
              </a:rPr>
              <a:t>DANS LES 2 CAS : transférer les biens vers l’ASBL en lien avec le territoire = question de bon sens !</a:t>
            </a:r>
            <a:endParaRPr lang="fr-BE" sz="2400" b="1" dirty="0" smtClean="0"/>
          </a:p>
        </p:txBody>
      </p:sp>
    </p:spTree>
    <p:extLst>
      <p:ext uri="{BB962C8B-B14F-4D97-AF65-F5344CB8AC3E}">
        <p14:creationId xmlns:p14="http://schemas.microsoft.com/office/powerpoint/2010/main" val="47420997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B7FCFC4F-0CC0-42F6-9F8B-A144D7558766}" type="slidenum">
              <a:rPr lang="fr-FR" smtClean="0"/>
              <a:pPr/>
              <a:t>97</a:t>
            </a:fld>
            <a:endParaRPr lang="fr-FR" dirty="0"/>
          </a:p>
        </p:txBody>
      </p:sp>
      <p:sp>
        <p:nvSpPr>
          <p:cNvPr id="5" name="Titre 1"/>
          <p:cNvSpPr txBox="1">
            <a:spLocks/>
          </p:cNvSpPr>
          <p:nvPr/>
        </p:nvSpPr>
        <p:spPr>
          <a:xfrm>
            <a:off x="2192542" y="903827"/>
            <a:ext cx="6051866" cy="1224136"/>
          </a:xfrm>
          <a:prstGeom prst="rect">
            <a:avLst/>
          </a:prstGeom>
          <a:solidFill>
            <a:srgbClr val="FFC000"/>
          </a:solidFill>
        </p:spPr>
        <p:txBody>
          <a:bodyPr>
            <a:normAutofit fontScale="90000" lnSpcReduction="10000"/>
          </a:bodyPr>
          <a:lstStyle>
            <a:lvl1pPr algn="l" defTabSz="914400" rtl="0" eaLnBrk="1" latinLnBrk="0" hangingPunct="1">
              <a:spcBef>
                <a:spcPct val="0"/>
              </a:spcBef>
              <a:buNone/>
              <a:defRPr sz="4000" kern="1200" spc="-100" baseline="0">
                <a:solidFill>
                  <a:schemeClr val="tx2"/>
                </a:solidFill>
                <a:latin typeface="Constantia" panose="02030602050306030303" pitchFamily="18" charset="0"/>
                <a:ea typeface="+mj-ea"/>
                <a:cs typeface="+mj-cs"/>
              </a:defRPr>
            </a:lvl1pPr>
          </a:lstStyle>
          <a:p>
            <a:pPr algn="ctr"/>
            <a:r>
              <a:rPr lang="fr-BE" sz="2200" b="1" dirty="0" smtClean="0"/>
              <a:t>Formation SAGEP</a:t>
            </a:r>
            <a:br>
              <a:rPr lang="fr-BE" sz="2200" b="1" dirty="0" smtClean="0"/>
            </a:br>
            <a:r>
              <a:rPr lang="fr-BE" sz="3200" b="1" dirty="0" smtClean="0">
                <a:solidFill>
                  <a:srgbClr val="002060"/>
                </a:solidFill>
              </a:rPr>
              <a:t>Les  ASBL</a:t>
            </a:r>
            <a:br>
              <a:rPr lang="fr-BE" sz="3200" b="1" dirty="0" smtClean="0">
                <a:solidFill>
                  <a:srgbClr val="002060"/>
                </a:solidFill>
              </a:rPr>
            </a:br>
            <a:r>
              <a:rPr lang="fr-BE" sz="2000" b="1" dirty="0" smtClean="0">
                <a:solidFill>
                  <a:srgbClr val="002060"/>
                </a:solidFill>
              </a:rPr>
              <a:t>15</a:t>
            </a:r>
            <a:r>
              <a:rPr lang="fr-BE" sz="3200" b="1" dirty="0" smtClean="0">
                <a:solidFill>
                  <a:srgbClr val="002060"/>
                </a:solidFill>
              </a:rPr>
              <a:t>  </a:t>
            </a:r>
            <a:r>
              <a:rPr lang="fr-BE" sz="2000" b="1" dirty="0" smtClean="0">
                <a:solidFill>
                  <a:srgbClr val="002060"/>
                </a:solidFill>
                <a:latin typeface="Times New Roman" panose="02020603050405020304" pitchFamily="18" charset="0"/>
                <a:cs typeface="Times New Roman" panose="02020603050405020304" pitchFamily="18" charset="0"/>
              </a:rPr>
              <a:t>mai   2023</a:t>
            </a:r>
            <a:endParaRPr lang="fr-FR" sz="2000" b="1" dirty="0">
              <a:solidFill>
                <a:srgbClr val="002060"/>
              </a:solidFill>
              <a:latin typeface="Times New Roman" panose="02020603050405020304" pitchFamily="18" charset="0"/>
              <a:cs typeface="Times New Roman" panose="02020603050405020304" pitchFamily="18" charset="0"/>
            </a:endParaRPr>
          </a:p>
        </p:txBody>
      </p:sp>
      <p:sp>
        <p:nvSpPr>
          <p:cNvPr id="6" name="ZoneTexte 5"/>
          <p:cNvSpPr txBox="1"/>
          <p:nvPr/>
        </p:nvSpPr>
        <p:spPr>
          <a:xfrm>
            <a:off x="1112422" y="2636912"/>
            <a:ext cx="7131986" cy="400110"/>
          </a:xfrm>
          <a:prstGeom prst="rect">
            <a:avLst/>
          </a:prstGeom>
          <a:solidFill>
            <a:schemeClr val="bg1"/>
          </a:solidFill>
        </p:spPr>
        <p:txBody>
          <a:bodyPr wrap="square" rtlCol="0">
            <a:spAutoFit/>
          </a:bodyPr>
          <a:lstStyle/>
          <a:p>
            <a:pPr algn="ctr"/>
            <a:endParaRPr lang="fr-BE" sz="2000" b="1" i="1" dirty="0">
              <a:solidFill>
                <a:srgbClr val="002060"/>
              </a:solidFill>
              <a:effectLst>
                <a:outerShdw blurRad="38100" dist="38100" dir="2700000" algn="tl">
                  <a:srgbClr val="000000">
                    <a:alpha val="43137"/>
                  </a:srgbClr>
                </a:outerShdw>
              </a:effectLst>
              <a:latin typeface="Times" pitchFamily="18" charset="0"/>
            </a:endParaRPr>
          </a:p>
        </p:txBody>
      </p:sp>
      <p:pic>
        <p:nvPicPr>
          <p:cNvPr id="7" name="Picture 3" descr="C:\$DATA05 EVECHE\1 MAILS-REUNIONS-RAPPORTS\2014 12 08 Formation SAGEP\Base\EVECHE_LOGO_FIN_2007_redimensionner_redimensionn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37" y="747881"/>
            <a:ext cx="2171299" cy="153602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79512" y="2296366"/>
            <a:ext cx="8784976" cy="384721"/>
          </a:xfrm>
          <a:prstGeom prst="rect">
            <a:avLst/>
          </a:prstGeom>
          <a:solidFill>
            <a:srgbClr val="33CCCC"/>
          </a:solidFill>
        </p:spPr>
        <p:txBody>
          <a:bodyPr wrap="square">
            <a:spAutoFit/>
          </a:bodyPr>
          <a:lstStyle/>
          <a:p>
            <a:r>
              <a:rPr lang="fr-BE" sz="1900" b="1" u="sng" dirty="0" smtClean="0"/>
              <a:t>L’ORGANISATION DES ASBL PAROISSIALES</a:t>
            </a:r>
            <a:endParaRPr lang="fr-BE" sz="1900" b="1" u="sng" dirty="0"/>
          </a:p>
        </p:txBody>
      </p:sp>
      <p:sp>
        <p:nvSpPr>
          <p:cNvPr id="2" name="ZoneTexte 1"/>
          <p:cNvSpPr txBox="1"/>
          <p:nvPr/>
        </p:nvSpPr>
        <p:spPr>
          <a:xfrm>
            <a:off x="163524" y="2860654"/>
            <a:ext cx="8784976" cy="461665"/>
          </a:xfrm>
          <a:prstGeom prst="rect">
            <a:avLst/>
          </a:prstGeom>
          <a:noFill/>
        </p:spPr>
        <p:txBody>
          <a:bodyPr wrap="square" rtlCol="0">
            <a:spAutoFit/>
          </a:bodyPr>
          <a:lstStyle/>
          <a:p>
            <a:pPr algn="ctr"/>
            <a:r>
              <a:rPr lang="fr-BE" sz="2400" dirty="0" smtClean="0"/>
              <a:t>Une ASBL unique : procédure ?</a:t>
            </a:r>
            <a:endParaRPr lang="fr-BE" sz="2800" dirty="0">
              <a:solidFill>
                <a:srgbClr val="00B050"/>
              </a:solidFill>
            </a:endParaRPr>
          </a:p>
        </p:txBody>
      </p:sp>
      <p:sp>
        <p:nvSpPr>
          <p:cNvPr id="4" name="ZoneTexte 3"/>
          <p:cNvSpPr txBox="1"/>
          <p:nvPr/>
        </p:nvSpPr>
        <p:spPr>
          <a:xfrm>
            <a:off x="451556" y="4005064"/>
            <a:ext cx="8208912" cy="830997"/>
          </a:xfrm>
          <a:prstGeom prst="rect">
            <a:avLst/>
          </a:prstGeom>
          <a:noFill/>
        </p:spPr>
        <p:txBody>
          <a:bodyPr wrap="square" rtlCol="0">
            <a:spAutoFit/>
          </a:bodyPr>
          <a:lstStyle/>
          <a:p>
            <a:pPr marL="285750" indent="-285750">
              <a:buFont typeface="Arial" panose="020B0604020202020204" pitchFamily="34" charset="0"/>
              <a:buChar char="•"/>
            </a:pPr>
            <a:r>
              <a:rPr lang="fr-BE" sz="2400" b="1" dirty="0" smtClean="0"/>
              <a:t>5 étapes mais pas d’ordre déterminé, l’important est d’aller jusqu’au bout… </a:t>
            </a:r>
          </a:p>
        </p:txBody>
      </p:sp>
    </p:spTree>
    <p:extLst>
      <p:ext uri="{BB962C8B-B14F-4D97-AF65-F5344CB8AC3E}">
        <p14:creationId xmlns:p14="http://schemas.microsoft.com/office/powerpoint/2010/main" val="156923446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t 1">
            <a:hlinkClick r:id="" action="ppaction://ole?verb=0"/>
          </p:cNvPr>
          <p:cNvGraphicFramePr>
            <a:graphicFrameLocks noChangeAspect="1"/>
          </p:cNvGraphicFramePr>
          <p:nvPr>
            <p:extLst/>
          </p:nvPr>
        </p:nvGraphicFramePr>
        <p:xfrm>
          <a:off x="611560" y="692696"/>
          <a:ext cx="7920880" cy="5892800"/>
        </p:xfrm>
        <a:graphic>
          <a:graphicData uri="http://schemas.openxmlformats.org/presentationml/2006/ole">
            <mc:AlternateContent xmlns:mc="http://schemas.openxmlformats.org/markup-compatibility/2006">
              <mc:Choice xmlns:v="urn:schemas-microsoft-com:vml" Requires="v">
                <p:oleObj spid="_x0000_s13318" name="Présentation" r:id="rId3" imgW="748408" imgH="560693" progId="PowerPoint.Show.12">
                  <p:embed/>
                </p:oleObj>
              </mc:Choice>
              <mc:Fallback>
                <p:oleObj name="Présentation" r:id="rId3" imgW="748408" imgH="560693" progId="PowerPoint.Show.12">
                  <p:embed/>
                  <p:pic>
                    <p:nvPicPr>
                      <p:cNvPr id="2" name="Objet 1">
                        <a:hlinkClick r:id="" action="ppaction://ole?verb=0"/>
                      </p:cNvPr>
                      <p:cNvPicPr/>
                      <p:nvPr/>
                    </p:nvPicPr>
                    <p:blipFill>
                      <a:blip r:embed="rId4"/>
                      <a:stretch>
                        <a:fillRect/>
                      </a:stretch>
                    </p:blipFill>
                    <p:spPr>
                      <a:xfrm>
                        <a:off x="611560" y="692696"/>
                        <a:ext cx="7920880" cy="5892800"/>
                      </a:xfrm>
                      <a:prstGeom prst="rect">
                        <a:avLst/>
                      </a:prstGeom>
                    </p:spPr>
                  </p:pic>
                </p:oleObj>
              </mc:Fallback>
            </mc:AlternateContent>
          </a:graphicData>
        </a:graphic>
      </p:graphicFrame>
      <p:sp>
        <p:nvSpPr>
          <p:cNvPr id="3" name="Espace réservé du numéro de diapositive 2"/>
          <p:cNvSpPr>
            <a:spLocks noGrp="1"/>
          </p:cNvSpPr>
          <p:nvPr>
            <p:ph type="sldNum" sz="quarter" idx="12"/>
          </p:nvPr>
        </p:nvSpPr>
        <p:spPr/>
        <p:txBody>
          <a:bodyPr/>
          <a:lstStyle/>
          <a:p>
            <a:fld id="{B7FCFC4F-0CC0-42F6-9F8B-A144D7558766}" type="slidenum">
              <a:rPr lang="fr-FR" smtClean="0"/>
              <a:pPr/>
              <a:t>98</a:t>
            </a:fld>
            <a:endParaRPr lang="fr-FR" dirty="0"/>
          </a:p>
        </p:txBody>
      </p:sp>
      <p:sp>
        <p:nvSpPr>
          <p:cNvPr id="5" name="Titre 1"/>
          <p:cNvSpPr txBox="1">
            <a:spLocks/>
          </p:cNvSpPr>
          <p:nvPr/>
        </p:nvSpPr>
        <p:spPr>
          <a:xfrm>
            <a:off x="2195736" y="1052736"/>
            <a:ext cx="6051866" cy="1224136"/>
          </a:xfrm>
          <a:prstGeom prst="rect">
            <a:avLst/>
          </a:prstGeom>
          <a:solidFill>
            <a:srgbClr val="FFC000"/>
          </a:solidFill>
        </p:spPr>
        <p:txBody>
          <a:bodyPr>
            <a:normAutofit fontScale="90000" lnSpcReduction="10000"/>
          </a:bodyPr>
          <a:lstStyle>
            <a:lvl1pPr algn="l" defTabSz="914400" rtl="0" eaLnBrk="1" latinLnBrk="0" hangingPunct="1">
              <a:spcBef>
                <a:spcPct val="0"/>
              </a:spcBef>
              <a:buNone/>
              <a:defRPr sz="4000" kern="1200" spc="-100" baseline="0">
                <a:solidFill>
                  <a:schemeClr val="tx2"/>
                </a:solidFill>
                <a:latin typeface="Constantia" panose="02030602050306030303" pitchFamily="18" charset="0"/>
                <a:ea typeface="+mj-ea"/>
                <a:cs typeface="+mj-cs"/>
              </a:defRPr>
            </a:lvl1pPr>
          </a:lstStyle>
          <a:p>
            <a:pPr algn="ctr"/>
            <a:r>
              <a:rPr lang="fr-BE" sz="2200" b="1" dirty="0" smtClean="0"/>
              <a:t>Formation        S.A.G.E.P</a:t>
            </a:r>
            <a:br>
              <a:rPr lang="fr-BE" sz="2200" b="1" dirty="0" smtClean="0"/>
            </a:br>
            <a:r>
              <a:rPr lang="fr-BE" sz="3200" b="1" dirty="0" smtClean="0">
                <a:solidFill>
                  <a:srgbClr val="002060"/>
                </a:solidFill>
              </a:rPr>
              <a:t>ASBL</a:t>
            </a:r>
            <a:br>
              <a:rPr lang="fr-BE" sz="3200" b="1" dirty="0" smtClean="0">
                <a:solidFill>
                  <a:srgbClr val="002060"/>
                </a:solidFill>
              </a:rPr>
            </a:br>
            <a:r>
              <a:rPr lang="fr-BE" sz="2000" b="1" dirty="0" smtClean="0">
                <a:solidFill>
                  <a:srgbClr val="002060"/>
                </a:solidFill>
              </a:rPr>
              <a:t>15</a:t>
            </a:r>
            <a:r>
              <a:rPr lang="fr-BE" sz="3200" b="1" dirty="0" smtClean="0">
                <a:solidFill>
                  <a:srgbClr val="002060"/>
                </a:solidFill>
              </a:rPr>
              <a:t> </a:t>
            </a:r>
            <a:r>
              <a:rPr lang="fr-BE" sz="2000" b="1" dirty="0" smtClean="0">
                <a:solidFill>
                  <a:srgbClr val="002060"/>
                </a:solidFill>
                <a:latin typeface="Times New Roman" panose="02020603050405020304" pitchFamily="18" charset="0"/>
                <a:cs typeface="Times New Roman" panose="02020603050405020304" pitchFamily="18" charset="0"/>
              </a:rPr>
              <a:t>mai  2023</a:t>
            </a:r>
            <a:endParaRPr lang="fr-FR" sz="2000" b="1" dirty="0">
              <a:solidFill>
                <a:srgbClr val="002060"/>
              </a:solidFill>
              <a:latin typeface="Times New Roman" panose="02020603050405020304" pitchFamily="18" charset="0"/>
              <a:cs typeface="Times New Roman" panose="02020603050405020304" pitchFamily="18" charset="0"/>
            </a:endParaRPr>
          </a:p>
        </p:txBody>
      </p:sp>
      <p:sp>
        <p:nvSpPr>
          <p:cNvPr id="6" name="ZoneTexte 5"/>
          <p:cNvSpPr txBox="1"/>
          <p:nvPr/>
        </p:nvSpPr>
        <p:spPr>
          <a:xfrm>
            <a:off x="1403648" y="2564904"/>
            <a:ext cx="6552728" cy="2893100"/>
          </a:xfrm>
          <a:prstGeom prst="rect">
            <a:avLst/>
          </a:prstGeom>
          <a:solidFill>
            <a:schemeClr val="bg1"/>
          </a:solidFill>
        </p:spPr>
        <p:txBody>
          <a:bodyPr wrap="square" rtlCol="0">
            <a:spAutoFit/>
          </a:bodyPr>
          <a:lstStyle/>
          <a:p>
            <a:pPr algn="ctr"/>
            <a:r>
              <a:rPr lang="fr-BE" sz="3600" b="1" dirty="0" smtClean="0">
                <a:solidFill>
                  <a:srgbClr val="FF0000"/>
                </a:solidFill>
                <a:effectLst>
                  <a:outerShdw blurRad="38100" dist="38100" dir="2700000" algn="tl">
                    <a:srgbClr val="000000">
                      <a:alpha val="43137"/>
                    </a:srgbClr>
                  </a:outerShdw>
                </a:effectLst>
                <a:latin typeface="Times" pitchFamily="18" charset="0"/>
              </a:rPr>
              <a:t>PARTIE IV</a:t>
            </a:r>
          </a:p>
          <a:p>
            <a:pPr algn="ctr"/>
            <a:endParaRPr lang="fr-BE" sz="1000" b="1" dirty="0" smtClean="0">
              <a:solidFill>
                <a:srgbClr val="002060"/>
              </a:solidFill>
              <a:effectLst>
                <a:outerShdw blurRad="38100" dist="38100" dir="2700000" algn="tl">
                  <a:srgbClr val="000000">
                    <a:alpha val="43137"/>
                  </a:srgbClr>
                </a:outerShdw>
              </a:effectLst>
              <a:latin typeface="Times" pitchFamily="18" charset="0"/>
            </a:endParaRPr>
          </a:p>
          <a:p>
            <a:pPr algn="ctr"/>
            <a:r>
              <a:rPr lang="fr-BE" sz="3600" b="1" u="sng" dirty="0" smtClean="0">
                <a:solidFill>
                  <a:srgbClr val="002060"/>
                </a:solidFill>
                <a:effectLst>
                  <a:outerShdw blurRad="38100" dist="38100" dir="2700000" algn="tl">
                    <a:srgbClr val="000000">
                      <a:alpha val="43137"/>
                    </a:srgbClr>
                  </a:outerShdw>
                </a:effectLst>
                <a:latin typeface="Times" pitchFamily="18" charset="0"/>
              </a:rPr>
              <a:t>L’ASBL unique</a:t>
            </a:r>
          </a:p>
          <a:p>
            <a:pPr algn="ctr"/>
            <a:endParaRPr lang="fr-BE" sz="500" b="1" dirty="0" smtClean="0">
              <a:solidFill>
                <a:srgbClr val="002060"/>
              </a:solidFill>
              <a:effectLst>
                <a:outerShdw blurRad="38100" dist="38100" dir="2700000" algn="tl">
                  <a:srgbClr val="000000">
                    <a:alpha val="43137"/>
                  </a:srgbClr>
                </a:outerShdw>
              </a:effectLst>
              <a:latin typeface="Times" pitchFamily="18" charset="0"/>
            </a:endParaRPr>
          </a:p>
          <a:p>
            <a:pPr algn="ctr"/>
            <a:r>
              <a:rPr lang="fr-BE" sz="2400" b="1" dirty="0" smtClean="0">
                <a:latin typeface="Times" pitchFamily="18" charset="0"/>
              </a:rPr>
              <a:t>Un chemin parfois compliqué mais bien utile</a:t>
            </a:r>
          </a:p>
          <a:p>
            <a:pPr algn="ctr"/>
            <a:endParaRPr lang="fr-BE" sz="1500" b="1" dirty="0">
              <a:solidFill>
                <a:srgbClr val="002060"/>
              </a:solidFill>
              <a:effectLst>
                <a:outerShdw blurRad="38100" dist="38100" dir="2700000" algn="tl">
                  <a:srgbClr val="000000">
                    <a:alpha val="43137"/>
                  </a:srgbClr>
                </a:outerShdw>
              </a:effectLst>
              <a:latin typeface="Times" pitchFamily="18" charset="0"/>
            </a:endParaRPr>
          </a:p>
          <a:p>
            <a:pPr algn="ctr"/>
            <a:r>
              <a:rPr lang="fr-BE" sz="2800" b="1" i="1" dirty="0" smtClean="0">
                <a:solidFill>
                  <a:srgbClr val="002060"/>
                </a:solidFill>
                <a:effectLst>
                  <a:outerShdw blurRad="38100" dist="38100" dir="2700000" algn="tl">
                    <a:srgbClr val="000000">
                      <a:alpha val="43137"/>
                    </a:srgbClr>
                  </a:outerShdw>
                </a:effectLst>
                <a:latin typeface="Times" pitchFamily="18" charset="0"/>
              </a:rPr>
              <a:t>Par  Etienne Van Quickelberghe, conseiller du SAGEP</a:t>
            </a:r>
            <a:endParaRPr lang="fr-BE" sz="2400" b="1" i="1" dirty="0">
              <a:solidFill>
                <a:srgbClr val="002060"/>
              </a:solidFill>
              <a:effectLst>
                <a:outerShdw blurRad="38100" dist="38100" dir="2700000" algn="tl">
                  <a:srgbClr val="000000">
                    <a:alpha val="43137"/>
                  </a:srgbClr>
                </a:outerShdw>
              </a:effectLst>
              <a:latin typeface="Times" pitchFamily="18" charset="0"/>
            </a:endParaRPr>
          </a:p>
        </p:txBody>
      </p:sp>
      <p:sp>
        <p:nvSpPr>
          <p:cNvPr id="4" name="Rectangle 3"/>
          <p:cNvSpPr/>
          <p:nvPr/>
        </p:nvSpPr>
        <p:spPr>
          <a:xfrm>
            <a:off x="3419872" y="5589240"/>
            <a:ext cx="2376264"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ZoneTexte 6"/>
          <p:cNvSpPr txBox="1"/>
          <p:nvPr/>
        </p:nvSpPr>
        <p:spPr>
          <a:xfrm>
            <a:off x="1259632" y="6165304"/>
            <a:ext cx="6987970" cy="584775"/>
          </a:xfrm>
          <a:prstGeom prst="rect">
            <a:avLst/>
          </a:prstGeom>
          <a:noFill/>
        </p:spPr>
        <p:txBody>
          <a:bodyPr wrap="square" rtlCol="0">
            <a:spAutoFit/>
          </a:bodyPr>
          <a:lstStyle/>
          <a:p>
            <a:pPr algn="ctr"/>
            <a:r>
              <a:rPr lang="fr-BE" sz="3200" b="1" dirty="0" smtClean="0">
                <a:solidFill>
                  <a:srgbClr val="00B050"/>
                </a:solidFill>
                <a:effectLst>
                  <a:outerShdw blurRad="38100" dist="38100" dir="2700000" algn="tl">
                    <a:srgbClr val="000000">
                      <a:alpha val="43137"/>
                    </a:srgbClr>
                  </a:outerShdw>
                </a:effectLst>
              </a:rPr>
              <a:t>QUESTIONS / RÉPONSES</a:t>
            </a:r>
            <a:endParaRPr lang="fr-BE" sz="3200" b="1" dirty="0">
              <a:solidFill>
                <a:srgbClr val="00B05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9628479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t 1">
            <a:hlinkClick r:id="" action="ppaction://ole?verb=0"/>
          </p:cNvPr>
          <p:cNvGraphicFramePr>
            <a:graphicFrameLocks noChangeAspect="1"/>
          </p:cNvGraphicFramePr>
          <p:nvPr>
            <p:extLst/>
          </p:nvPr>
        </p:nvGraphicFramePr>
        <p:xfrm>
          <a:off x="611560" y="692696"/>
          <a:ext cx="7920880" cy="5892800"/>
        </p:xfrm>
        <a:graphic>
          <a:graphicData uri="http://schemas.openxmlformats.org/presentationml/2006/ole">
            <mc:AlternateContent xmlns:mc="http://schemas.openxmlformats.org/markup-compatibility/2006">
              <mc:Choice xmlns:v="urn:schemas-microsoft-com:vml" Requires="v">
                <p:oleObj spid="_x0000_s14342" name="Présentation" r:id="rId3" imgW="748408" imgH="560693" progId="PowerPoint.Show.12">
                  <p:embed/>
                </p:oleObj>
              </mc:Choice>
              <mc:Fallback>
                <p:oleObj name="Présentation" r:id="rId3" imgW="748408" imgH="560693" progId="PowerPoint.Show.12">
                  <p:embed/>
                  <p:pic>
                    <p:nvPicPr>
                      <p:cNvPr id="2" name="Objet 1">
                        <a:hlinkClick r:id="" action="ppaction://ole?verb=0"/>
                      </p:cNvPr>
                      <p:cNvPicPr/>
                      <p:nvPr/>
                    </p:nvPicPr>
                    <p:blipFill>
                      <a:blip r:embed="rId4"/>
                      <a:stretch>
                        <a:fillRect/>
                      </a:stretch>
                    </p:blipFill>
                    <p:spPr>
                      <a:xfrm>
                        <a:off x="611560" y="692696"/>
                        <a:ext cx="7920880" cy="5892800"/>
                      </a:xfrm>
                      <a:prstGeom prst="rect">
                        <a:avLst/>
                      </a:prstGeom>
                    </p:spPr>
                  </p:pic>
                </p:oleObj>
              </mc:Fallback>
            </mc:AlternateContent>
          </a:graphicData>
        </a:graphic>
      </p:graphicFrame>
      <p:sp>
        <p:nvSpPr>
          <p:cNvPr id="3" name="Espace réservé du numéro de diapositive 2"/>
          <p:cNvSpPr>
            <a:spLocks noGrp="1"/>
          </p:cNvSpPr>
          <p:nvPr>
            <p:ph type="sldNum" sz="quarter" idx="12"/>
          </p:nvPr>
        </p:nvSpPr>
        <p:spPr/>
        <p:txBody>
          <a:bodyPr/>
          <a:lstStyle/>
          <a:p>
            <a:fld id="{B7FCFC4F-0CC0-42F6-9F8B-A144D7558766}" type="slidenum">
              <a:rPr lang="fr-FR" smtClean="0"/>
              <a:pPr/>
              <a:t>99</a:t>
            </a:fld>
            <a:endParaRPr lang="fr-FR" dirty="0"/>
          </a:p>
        </p:txBody>
      </p:sp>
      <p:sp>
        <p:nvSpPr>
          <p:cNvPr id="5" name="Titre 1"/>
          <p:cNvSpPr txBox="1">
            <a:spLocks/>
          </p:cNvSpPr>
          <p:nvPr/>
        </p:nvSpPr>
        <p:spPr>
          <a:xfrm>
            <a:off x="2195736" y="1052736"/>
            <a:ext cx="6051866" cy="1224136"/>
          </a:xfrm>
          <a:prstGeom prst="rect">
            <a:avLst/>
          </a:prstGeom>
          <a:solidFill>
            <a:srgbClr val="FFC000"/>
          </a:solidFill>
        </p:spPr>
        <p:txBody>
          <a:bodyPr>
            <a:normAutofit fontScale="90000" lnSpcReduction="10000"/>
          </a:bodyPr>
          <a:lstStyle>
            <a:lvl1pPr algn="l" defTabSz="914400" rtl="0" eaLnBrk="1" latinLnBrk="0" hangingPunct="1">
              <a:spcBef>
                <a:spcPct val="0"/>
              </a:spcBef>
              <a:buNone/>
              <a:defRPr sz="4000" kern="1200" spc="-100" baseline="0">
                <a:solidFill>
                  <a:schemeClr val="tx2"/>
                </a:solidFill>
                <a:latin typeface="Constantia" panose="02030602050306030303" pitchFamily="18" charset="0"/>
                <a:ea typeface="+mj-ea"/>
                <a:cs typeface="+mj-cs"/>
              </a:defRPr>
            </a:lvl1pPr>
          </a:lstStyle>
          <a:p>
            <a:pPr algn="ctr"/>
            <a:r>
              <a:rPr lang="fr-BE" sz="2200" b="1" dirty="0" smtClean="0"/>
              <a:t>Formation        S.A.G.E.P</a:t>
            </a:r>
            <a:br>
              <a:rPr lang="fr-BE" sz="2200" b="1" dirty="0" smtClean="0"/>
            </a:br>
            <a:r>
              <a:rPr lang="fr-BE" sz="3200" b="1" dirty="0" smtClean="0">
                <a:solidFill>
                  <a:srgbClr val="002060"/>
                </a:solidFill>
              </a:rPr>
              <a:t>ASBL</a:t>
            </a:r>
            <a:br>
              <a:rPr lang="fr-BE" sz="3200" b="1" dirty="0" smtClean="0">
                <a:solidFill>
                  <a:srgbClr val="002060"/>
                </a:solidFill>
              </a:rPr>
            </a:br>
            <a:r>
              <a:rPr lang="fr-BE" sz="2000" b="1" dirty="0" smtClean="0">
                <a:solidFill>
                  <a:srgbClr val="002060"/>
                </a:solidFill>
              </a:rPr>
              <a:t>15</a:t>
            </a:r>
            <a:r>
              <a:rPr lang="fr-BE" sz="3200" b="1" dirty="0" smtClean="0">
                <a:solidFill>
                  <a:srgbClr val="002060"/>
                </a:solidFill>
              </a:rPr>
              <a:t> </a:t>
            </a:r>
            <a:r>
              <a:rPr lang="fr-BE" sz="2000" b="1" dirty="0" smtClean="0">
                <a:solidFill>
                  <a:srgbClr val="002060"/>
                </a:solidFill>
                <a:latin typeface="Times New Roman" panose="02020603050405020304" pitchFamily="18" charset="0"/>
                <a:cs typeface="Times New Roman" panose="02020603050405020304" pitchFamily="18" charset="0"/>
              </a:rPr>
              <a:t>mai  2023</a:t>
            </a:r>
            <a:endParaRPr lang="fr-FR" sz="2000" b="1" dirty="0">
              <a:solidFill>
                <a:srgbClr val="002060"/>
              </a:solidFill>
              <a:latin typeface="Times New Roman" panose="02020603050405020304" pitchFamily="18" charset="0"/>
              <a:cs typeface="Times New Roman" panose="02020603050405020304" pitchFamily="18" charset="0"/>
            </a:endParaRPr>
          </a:p>
        </p:txBody>
      </p:sp>
      <p:sp>
        <p:nvSpPr>
          <p:cNvPr id="6" name="ZoneTexte 5"/>
          <p:cNvSpPr txBox="1"/>
          <p:nvPr/>
        </p:nvSpPr>
        <p:spPr>
          <a:xfrm>
            <a:off x="1403648" y="2564904"/>
            <a:ext cx="6552728" cy="2923877"/>
          </a:xfrm>
          <a:prstGeom prst="rect">
            <a:avLst/>
          </a:prstGeom>
          <a:solidFill>
            <a:schemeClr val="bg1"/>
          </a:solidFill>
        </p:spPr>
        <p:txBody>
          <a:bodyPr wrap="square" rtlCol="0">
            <a:spAutoFit/>
          </a:bodyPr>
          <a:lstStyle/>
          <a:p>
            <a:pPr algn="ctr"/>
            <a:r>
              <a:rPr lang="fr-BE" sz="3600" b="1" dirty="0" smtClean="0">
                <a:solidFill>
                  <a:srgbClr val="FF0000"/>
                </a:solidFill>
                <a:effectLst>
                  <a:outerShdw blurRad="38100" dist="38100" dir="2700000" algn="tl">
                    <a:srgbClr val="000000">
                      <a:alpha val="43137"/>
                    </a:srgbClr>
                  </a:outerShdw>
                </a:effectLst>
                <a:latin typeface="Times" pitchFamily="18" charset="0"/>
              </a:rPr>
              <a:t>PARTIE V</a:t>
            </a:r>
          </a:p>
          <a:p>
            <a:pPr algn="ctr"/>
            <a:endParaRPr lang="fr-BE" sz="1000" b="1" dirty="0" smtClean="0">
              <a:solidFill>
                <a:srgbClr val="002060"/>
              </a:solidFill>
              <a:effectLst>
                <a:outerShdw blurRad="38100" dist="38100" dir="2700000" algn="tl">
                  <a:srgbClr val="000000">
                    <a:alpha val="43137"/>
                  </a:srgbClr>
                </a:outerShdw>
              </a:effectLst>
              <a:latin typeface="Times" pitchFamily="18" charset="0"/>
            </a:endParaRPr>
          </a:p>
          <a:p>
            <a:pPr algn="ctr"/>
            <a:r>
              <a:rPr lang="fr-BE" sz="3600" b="1" u="sng" dirty="0" smtClean="0">
                <a:solidFill>
                  <a:srgbClr val="002060"/>
                </a:solidFill>
                <a:effectLst>
                  <a:outerShdw blurRad="38100" dist="38100" dir="2700000" algn="tl">
                    <a:srgbClr val="000000">
                      <a:alpha val="43137"/>
                    </a:srgbClr>
                  </a:outerShdw>
                </a:effectLst>
                <a:latin typeface="Times" pitchFamily="18" charset="0"/>
              </a:rPr>
              <a:t>Conclusion</a:t>
            </a:r>
          </a:p>
          <a:p>
            <a:pPr algn="ctr"/>
            <a:endParaRPr lang="fr-BE" sz="500" b="1" dirty="0" smtClean="0">
              <a:solidFill>
                <a:srgbClr val="002060"/>
              </a:solidFill>
              <a:effectLst>
                <a:outerShdw blurRad="38100" dist="38100" dir="2700000" algn="tl">
                  <a:srgbClr val="000000">
                    <a:alpha val="43137"/>
                  </a:srgbClr>
                </a:outerShdw>
              </a:effectLst>
              <a:latin typeface="Times" pitchFamily="18" charset="0"/>
            </a:endParaRPr>
          </a:p>
          <a:p>
            <a:pPr algn="ctr"/>
            <a:endParaRPr lang="fr-BE" sz="1500" b="1" dirty="0" smtClean="0">
              <a:solidFill>
                <a:srgbClr val="002060"/>
              </a:solidFill>
              <a:effectLst>
                <a:outerShdw blurRad="38100" dist="38100" dir="2700000" algn="tl">
                  <a:srgbClr val="000000">
                    <a:alpha val="43137"/>
                  </a:srgbClr>
                </a:outerShdw>
              </a:effectLst>
              <a:latin typeface="Times" pitchFamily="18" charset="0"/>
            </a:endParaRPr>
          </a:p>
          <a:p>
            <a:pPr algn="ctr"/>
            <a:endParaRPr lang="fr-BE" sz="1500" b="1" dirty="0">
              <a:solidFill>
                <a:srgbClr val="002060"/>
              </a:solidFill>
              <a:effectLst>
                <a:outerShdw blurRad="38100" dist="38100" dir="2700000" algn="tl">
                  <a:srgbClr val="000000">
                    <a:alpha val="43137"/>
                  </a:srgbClr>
                </a:outerShdw>
              </a:effectLst>
              <a:latin typeface="Times" pitchFamily="18" charset="0"/>
            </a:endParaRPr>
          </a:p>
          <a:p>
            <a:pPr algn="ctr"/>
            <a:endParaRPr lang="fr-BE" sz="1500" b="1" dirty="0">
              <a:solidFill>
                <a:srgbClr val="002060"/>
              </a:solidFill>
              <a:effectLst>
                <a:outerShdw blurRad="38100" dist="38100" dir="2700000" algn="tl">
                  <a:srgbClr val="000000">
                    <a:alpha val="43137"/>
                  </a:srgbClr>
                </a:outerShdw>
              </a:effectLst>
              <a:latin typeface="Times" pitchFamily="18" charset="0"/>
            </a:endParaRPr>
          </a:p>
          <a:p>
            <a:pPr algn="ctr"/>
            <a:r>
              <a:rPr lang="fr-BE" sz="2800" b="1" i="1" dirty="0" smtClean="0">
                <a:solidFill>
                  <a:srgbClr val="002060"/>
                </a:solidFill>
                <a:effectLst>
                  <a:outerShdw blurRad="38100" dist="38100" dir="2700000" algn="tl">
                    <a:srgbClr val="000000">
                      <a:alpha val="43137"/>
                    </a:srgbClr>
                  </a:outerShdw>
                </a:effectLst>
                <a:latin typeface="Times" pitchFamily="18" charset="0"/>
              </a:rPr>
              <a:t>Par  Olivier Fröhlich, vicaire général </a:t>
            </a:r>
          </a:p>
          <a:p>
            <a:pPr algn="ctr"/>
            <a:endParaRPr lang="fr-BE" sz="2400" b="1" i="1" dirty="0">
              <a:solidFill>
                <a:srgbClr val="002060"/>
              </a:solidFill>
              <a:effectLst>
                <a:outerShdw blurRad="38100" dist="38100" dir="2700000" algn="tl">
                  <a:srgbClr val="000000">
                    <a:alpha val="43137"/>
                  </a:srgbClr>
                </a:outerShdw>
              </a:effectLst>
              <a:latin typeface="Times" pitchFamily="18" charset="0"/>
            </a:endParaRPr>
          </a:p>
        </p:txBody>
      </p:sp>
      <p:sp>
        <p:nvSpPr>
          <p:cNvPr id="4" name="Rectangle 3"/>
          <p:cNvSpPr/>
          <p:nvPr/>
        </p:nvSpPr>
        <p:spPr>
          <a:xfrm>
            <a:off x="3419872" y="5589240"/>
            <a:ext cx="2376264"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236949101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té">
  <a:themeElements>
    <a:clrScheme name="Clarté">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que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té">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1891</TotalTime>
  <Words>6339</Words>
  <Application>Microsoft Office PowerPoint</Application>
  <PresentationFormat>Affichage à l'écran (4:3)</PresentationFormat>
  <Paragraphs>828</Paragraphs>
  <Slides>99</Slides>
  <Notes>0</Notes>
  <HiddenSlides>0</HiddenSlides>
  <MMClips>0</MMClips>
  <ScaleCrop>false</ScaleCrop>
  <HeadingPairs>
    <vt:vector size="8" baseType="variant">
      <vt:variant>
        <vt:lpstr>Polices utilisées</vt:lpstr>
      </vt:variant>
      <vt:variant>
        <vt:i4>11</vt:i4>
      </vt:variant>
      <vt:variant>
        <vt:lpstr>Thème</vt:lpstr>
      </vt:variant>
      <vt:variant>
        <vt:i4>1</vt:i4>
      </vt:variant>
      <vt:variant>
        <vt:lpstr>Serveurs OLE incorporés</vt:lpstr>
      </vt:variant>
      <vt:variant>
        <vt:i4>1</vt:i4>
      </vt:variant>
      <vt:variant>
        <vt:lpstr>Titres des diapositives</vt:lpstr>
      </vt:variant>
      <vt:variant>
        <vt:i4>99</vt:i4>
      </vt:variant>
    </vt:vector>
  </HeadingPairs>
  <TitlesOfParts>
    <vt:vector size="112" baseType="lpstr">
      <vt:lpstr>Arial</vt:lpstr>
      <vt:lpstr>Calibri</vt:lpstr>
      <vt:lpstr>Constantia</vt:lpstr>
      <vt:lpstr>Proxima Nova</vt:lpstr>
      <vt:lpstr>Proxima Nova Cn Lt</vt:lpstr>
      <vt:lpstr>Proxima Nova Cond Light</vt:lpstr>
      <vt:lpstr>Proxima Nova Light</vt:lpstr>
      <vt:lpstr>Times</vt:lpstr>
      <vt:lpstr>Times New Roman</vt:lpstr>
      <vt:lpstr>Tw Cen MT</vt:lpstr>
      <vt:lpstr>Wingdings</vt:lpstr>
      <vt:lpstr>Clarté</vt:lpstr>
      <vt:lpstr>Présentation</vt:lpstr>
      <vt:lpstr>Présentation PowerPoint</vt:lpstr>
      <vt:lpstr>    Le dossier « assurances » de mon ASBL   Exposé du 15 mai 2023 </vt:lpstr>
      <vt:lpstr>Présentation PowerPoint</vt:lpstr>
      <vt:lpstr>Présentation PowerPoint</vt:lpstr>
      <vt:lpstr>Présentation PowerPoint</vt:lpstr>
      <vt:lpstr>Proche de vous et à votre service</vt:lpstr>
      <vt:lpstr>Déterminer les besoins en assurances de votre ASBL </vt:lpstr>
      <vt:lpstr>Déterminer les besoins en assurances de votre ASBL </vt:lpstr>
      <vt:lpstr>Déterminer les besoins en assurances de votre ASBL </vt:lpstr>
      <vt:lpstr>Déterminer les besoins en assurances de votre ASBL </vt:lpstr>
      <vt:lpstr>Déterminer les besoins en assurances de votre ASBL </vt:lpstr>
      <vt:lpstr>Déterminer les besoins en assurances de votre ASBL </vt:lpstr>
      <vt:lpstr>Déterminer les besoins en assurances de votre ASBL </vt:lpstr>
      <vt:lpstr>Déterminer les besoins en assurances de votre ASBL </vt:lpstr>
      <vt:lpstr>Déterminer les besoins en assurances de votre ASBL </vt:lpstr>
      <vt:lpstr>Déterminer les besoins en assurances de votre ASBL </vt:lpstr>
      <vt:lpstr>Déterminer les besoins en assurances de votre ASBL </vt:lpstr>
      <vt:lpstr>Des personnes pour vous aider : Vos intervenants</vt:lpstr>
      <vt:lpstr>Merci pour votre attention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 droit canonique</vt:lpstr>
      <vt:lpstr>En Belgique </vt:lpstr>
      <vt:lpstr>   LIVRE V : les biens temporels de l’Eglise, l’acquisition des biens,  l’administration des biens. </vt:lpstr>
      <vt:lpstr>    Ces fins propres sont principalement :   - organiser le culte public,   - procurer l'honnête subsistance du clergé et des      autres ministres,   - accomplir les œuvres de l'apostolat sacré    et de charité, surtout envers les pauvres. </vt:lpstr>
      <vt:lpstr>Présentation PowerPoint</vt:lpstr>
      <vt:lpstr>       Suite à la publication  de la loi du 23 mars 2019  créant le Code des sociétés et associations,   le Sagep  a été amené à proposer  aux différentes ASBL-AOP  un modèle de statuts . </vt:lpstr>
      <vt:lpstr> Charte de bonne gestion des biens d’Eglise  UN   DOCUMENT   DE   LA   CEB </vt:lpstr>
      <vt:lpstr>        Emission intéressante : https://www.droitcanonique.be/  Sur KTO, un débat sur les enjeux du droit canonique, animé par Régis Burnet, avec deux membres du GCF, Groupement des canonistes de Belgique,  Alphonse Borras             et             Louis-Leon Christians</vt:lpstr>
      <vt:lpstr>  Je vous remercie pour votre attention,  Angelo MACCHIA. ******************************* Le  SAGEP est à votre service.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Evêché de Tournai*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Formations du S.A.G.E.P décembre 2014.</dc:title>
  <dc:creator>Pascal Vandevyver</dc:creator>
  <cp:lastModifiedBy>Loris Resinelli</cp:lastModifiedBy>
  <cp:revision>209</cp:revision>
  <cp:lastPrinted>2016-01-14T08:34:08Z</cp:lastPrinted>
  <dcterms:created xsi:type="dcterms:W3CDTF">2014-11-18T12:15:17Z</dcterms:created>
  <dcterms:modified xsi:type="dcterms:W3CDTF">2023-05-15T15:33:36Z</dcterms:modified>
</cp:coreProperties>
</file>