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Extra Bold" panose="020B0604020202020204" charset="0"/>
      <p:regular r:id="rId17"/>
    </p:embeddedFont>
    <p:embeddedFont>
      <p:font typeface="Open Sans Bold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234" y="0"/>
            <a:ext cx="19365191" cy="5753773"/>
            <a:chOff x="0" y="0"/>
            <a:chExt cx="5100297" cy="15153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0297" cy="1515397"/>
            </a:xfrm>
            <a:custGeom>
              <a:avLst/>
              <a:gdLst/>
              <a:ahLst/>
              <a:cxnLst/>
              <a:rect l="l" t="t" r="r" b="b"/>
              <a:pathLst>
                <a:path w="5100297" h="1515397">
                  <a:moveTo>
                    <a:pt x="0" y="0"/>
                  </a:moveTo>
                  <a:lnTo>
                    <a:pt x="5100297" y="0"/>
                  </a:lnTo>
                  <a:lnTo>
                    <a:pt x="5100297" y="1515397"/>
                  </a:lnTo>
                  <a:lnTo>
                    <a:pt x="0" y="1515397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76930" y="559706"/>
            <a:ext cx="5899527" cy="9464579"/>
          </a:xfrm>
          <a:custGeom>
            <a:avLst/>
            <a:gdLst/>
            <a:ahLst/>
            <a:cxnLst/>
            <a:rect l="l" t="t" r="r" b="b"/>
            <a:pathLst>
              <a:path w="5899527" h="9464579">
                <a:moveTo>
                  <a:pt x="0" y="0"/>
                </a:moveTo>
                <a:lnTo>
                  <a:pt x="5899527" y="0"/>
                </a:lnTo>
                <a:lnTo>
                  <a:pt x="5899527" y="9464579"/>
                </a:lnTo>
                <a:lnTo>
                  <a:pt x="0" y="9464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06900" y="2323627"/>
            <a:ext cx="8957548" cy="195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Une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enquête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réalisée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en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janvier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– </a:t>
            </a:r>
            <a:r>
              <a:rPr lang="en-US" sz="5599" dirty="0" err="1">
                <a:solidFill>
                  <a:srgbClr val="FFFFFF"/>
                </a:solidFill>
                <a:latin typeface="Open Sans Extra Bold"/>
              </a:rPr>
              <a:t>février</a:t>
            </a:r>
            <a:r>
              <a:rPr lang="en-US" sz="5599" dirty="0">
                <a:solidFill>
                  <a:srgbClr val="FFFFFF"/>
                </a:solidFill>
                <a:latin typeface="Open Sans Extra Bold"/>
              </a:rPr>
              <a:t>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94962" y="375005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33213" y="855657"/>
            <a:ext cx="4379836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Vos  joies...</a:t>
            </a:r>
          </a:p>
        </p:txBody>
      </p:sp>
      <p:sp>
        <p:nvSpPr>
          <p:cNvPr id="7" name="TextBox 7"/>
          <p:cNvSpPr txBox="1"/>
          <p:nvPr/>
        </p:nvSpPr>
        <p:spPr>
          <a:xfrm rot="-831405">
            <a:off x="1122206" y="3427186"/>
            <a:ext cx="4128759" cy="199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4"/>
              </a:lnSpc>
            </a:pPr>
            <a:r>
              <a:rPr lang="en-US" sz="4396" dirty="0">
                <a:solidFill>
                  <a:srgbClr val="000000"/>
                </a:solidFill>
                <a:latin typeface="Open Sans Extra Bold"/>
              </a:rPr>
              <a:t> Temps pour le dialogue</a:t>
            </a:r>
          </a:p>
          <a:p>
            <a:pPr algn="ctr">
              <a:lnSpc>
                <a:spcPts val="3324"/>
              </a:lnSpc>
              <a:spcBef>
                <a:spcPct val="0"/>
              </a:spcBef>
            </a:pPr>
            <a:endParaRPr lang="en-US" sz="4396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 rot="498671">
            <a:off x="12706964" y="3737069"/>
            <a:ext cx="4531434" cy="80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  <a:spcBef>
                <a:spcPct val="0"/>
              </a:spcBef>
            </a:pPr>
            <a:r>
              <a:rPr lang="en-US" sz="4676" dirty="0" err="1">
                <a:solidFill>
                  <a:srgbClr val="000000"/>
                </a:solidFill>
                <a:latin typeface="Open Sans Extra Bold"/>
              </a:rPr>
              <a:t>Cheminement</a:t>
            </a:r>
            <a:endParaRPr lang="en-US" sz="4676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9" name="TextBox 9"/>
          <p:cNvSpPr txBox="1"/>
          <p:nvPr/>
        </p:nvSpPr>
        <p:spPr>
          <a:xfrm rot="-235957">
            <a:off x="12304404" y="7235431"/>
            <a:ext cx="493422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000000"/>
                </a:solidFill>
                <a:latin typeface="Open Sans Extra Bold"/>
              </a:rPr>
              <a:t>Présence</a:t>
            </a:r>
            <a:r>
              <a:rPr lang="en-US" sz="4099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4099" dirty="0" err="1">
                <a:solidFill>
                  <a:srgbClr val="000000"/>
                </a:solidFill>
                <a:latin typeface="Open Sans Extra Bold"/>
              </a:rPr>
              <a:t>Dieu</a:t>
            </a:r>
            <a:endParaRPr lang="en-US" sz="40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0" name="TextBox 10"/>
          <p:cNvSpPr txBox="1"/>
          <p:nvPr/>
        </p:nvSpPr>
        <p:spPr>
          <a:xfrm rot="262833">
            <a:off x="1247888" y="7663212"/>
            <a:ext cx="4745133" cy="73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dirty="0" err="1">
                <a:solidFill>
                  <a:srgbClr val="000000"/>
                </a:solidFill>
                <a:latin typeface="Open Sans Extra Bold"/>
              </a:rPr>
              <a:t>Emerveillement</a:t>
            </a:r>
            <a:endParaRPr lang="en-US" sz="4299" dirty="0">
              <a:solidFill>
                <a:srgbClr val="000000"/>
              </a:solidFill>
              <a:latin typeface="Open Sans Extra Bold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49890" y="4252289"/>
            <a:ext cx="4188220" cy="3104518"/>
          </a:xfrm>
          <a:custGeom>
            <a:avLst/>
            <a:gdLst/>
            <a:ahLst/>
            <a:cxnLst/>
            <a:rect l="l" t="t" r="r" b="b"/>
            <a:pathLst>
              <a:path w="4188220" h="3104518">
                <a:moveTo>
                  <a:pt x="0" y="0"/>
                </a:moveTo>
                <a:lnTo>
                  <a:pt x="4188220" y="0"/>
                </a:lnTo>
                <a:lnTo>
                  <a:pt x="4188220" y="3104518"/>
                </a:lnTo>
                <a:lnTo>
                  <a:pt x="0" y="3104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33213" y="855657"/>
            <a:ext cx="4433888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Des attentes</a:t>
            </a:r>
          </a:p>
        </p:txBody>
      </p:sp>
      <p:sp>
        <p:nvSpPr>
          <p:cNvPr id="7" name="TextBox 7"/>
          <p:cNvSpPr txBox="1"/>
          <p:nvPr/>
        </p:nvSpPr>
        <p:spPr>
          <a:xfrm rot="-466964">
            <a:off x="752206" y="3588672"/>
            <a:ext cx="486805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Connaissances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sur le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sacrement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baptême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 rot="516517">
            <a:off x="12660170" y="3302972"/>
            <a:ext cx="508137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Outils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pour donner la parole aux parents</a:t>
            </a:r>
          </a:p>
        </p:txBody>
      </p:sp>
      <p:sp>
        <p:nvSpPr>
          <p:cNvPr id="9" name="TextBox 9"/>
          <p:cNvSpPr txBox="1"/>
          <p:nvPr/>
        </p:nvSpPr>
        <p:spPr>
          <a:xfrm rot="271615">
            <a:off x="12272396" y="5246404"/>
            <a:ext cx="558656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Groupe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personnes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motivées</a:t>
            </a:r>
            <a:endParaRPr lang="en-US" sz="33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0" name="TextBox 10"/>
          <p:cNvSpPr txBox="1"/>
          <p:nvPr/>
        </p:nvSpPr>
        <p:spPr>
          <a:xfrm rot="-640658">
            <a:off x="849569" y="6198355"/>
            <a:ext cx="503397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Outils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pour aider les parents à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ouvrir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les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yeux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et le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coeur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à la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présence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Dieu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dans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Extra Bold"/>
              </a:rPr>
              <a:t>leur</a:t>
            </a:r>
            <a:r>
              <a:rPr lang="en-US" sz="3000" dirty="0">
                <a:solidFill>
                  <a:srgbClr val="000000"/>
                </a:solidFill>
                <a:latin typeface="Open Sans Extra Bold"/>
              </a:rPr>
              <a:t> vie</a:t>
            </a:r>
          </a:p>
        </p:txBody>
      </p:sp>
      <p:sp>
        <p:nvSpPr>
          <p:cNvPr id="11" name="TextBox 11"/>
          <p:cNvSpPr txBox="1"/>
          <p:nvPr/>
        </p:nvSpPr>
        <p:spPr>
          <a:xfrm rot="569032">
            <a:off x="14578858" y="7655905"/>
            <a:ext cx="26615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Une équipe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59380" y="8415491"/>
            <a:ext cx="65235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Une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communauté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chrétienne</a:t>
            </a:r>
            <a:endParaRPr lang="en-US" sz="33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302727">
            <a:off x="13001122" y="9024462"/>
            <a:ext cx="21859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Du temps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5617" y="2565384"/>
            <a:ext cx="8016744" cy="7612094"/>
          </a:xfrm>
          <a:custGeom>
            <a:avLst/>
            <a:gdLst/>
            <a:ahLst/>
            <a:cxnLst/>
            <a:rect l="l" t="t" r="r" b="b"/>
            <a:pathLst>
              <a:path w="8016744" h="7612094">
                <a:moveTo>
                  <a:pt x="0" y="0"/>
                </a:moveTo>
                <a:lnTo>
                  <a:pt x="8016745" y="0"/>
                </a:lnTo>
                <a:lnTo>
                  <a:pt x="8016745" y="7612094"/>
                </a:lnTo>
                <a:lnTo>
                  <a:pt x="0" y="76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70" r="-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30234" y="0"/>
            <a:ext cx="19365191" cy="2246944"/>
            <a:chOff x="0" y="0"/>
            <a:chExt cx="5100297" cy="591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0297" cy="591788"/>
            </a:xfrm>
            <a:custGeom>
              <a:avLst/>
              <a:gdLst/>
              <a:ahLst/>
              <a:cxnLst/>
              <a:rect l="l" t="t" r="r" b="b"/>
              <a:pathLst>
                <a:path w="5100297" h="591788">
                  <a:moveTo>
                    <a:pt x="0" y="0"/>
                  </a:moveTo>
                  <a:lnTo>
                    <a:pt x="5100297" y="0"/>
                  </a:lnTo>
                  <a:lnTo>
                    <a:pt x="5100297" y="591788"/>
                  </a:lnTo>
                  <a:lnTo>
                    <a:pt x="0" y="5917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33213" y="846132"/>
            <a:ext cx="4793218" cy="96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FFFFFF"/>
                </a:solidFill>
                <a:latin typeface="Open Sans Extra Bold"/>
              </a:rPr>
              <a:t>181 réponses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227543" y="4754983"/>
            <a:ext cx="376574" cy="37657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A71C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227543" y="5341107"/>
            <a:ext cx="376574" cy="37657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391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227543" y="6010793"/>
            <a:ext cx="376574" cy="37657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227543" y="6711216"/>
            <a:ext cx="376574" cy="37657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0961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227543" y="5355864"/>
            <a:ext cx="376574" cy="37657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009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75132" y="3765109"/>
            <a:ext cx="7269508" cy="5084665"/>
            <a:chOff x="0" y="0"/>
            <a:chExt cx="1914603" cy="133917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14603" cy="1339171"/>
            </a:xfrm>
            <a:custGeom>
              <a:avLst/>
              <a:gdLst/>
              <a:ahLst/>
              <a:cxnLst/>
              <a:rect l="l" t="t" r="r" b="b"/>
              <a:pathLst>
                <a:path w="1914603" h="1339171">
                  <a:moveTo>
                    <a:pt x="54314" y="0"/>
                  </a:moveTo>
                  <a:lnTo>
                    <a:pt x="1860289" y="0"/>
                  </a:lnTo>
                  <a:cubicBezTo>
                    <a:pt x="1874694" y="0"/>
                    <a:pt x="1888509" y="5722"/>
                    <a:pt x="1898695" y="15908"/>
                  </a:cubicBezTo>
                  <a:cubicBezTo>
                    <a:pt x="1908881" y="26094"/>
                    <a:pt x="1914603" y="39909"/>
                    <a:pt x="1914603" y="54314"/>
                  </a:cubicBezTo>
                  <a:lnTo>
                    <a:pt x="1914603" y="1284857"/>
                  </a:lnTo>
                  <a:cubicBezTo>
                    <a:pt x="1914603" y="1299262"/>
                    <a:pt x="1908881" y="1313077"/>
                    <a:pt x="1898695" y="1323263"/>
                  </a:cubicBezTo>
                  <a:cubicBezTo>
                    <a:pt x="1888509" y="1333449"/>
                    <a:pt x="1874694" y="1339171"/>
                    <a:pt x="1860289" y="1339171"/>
                  </a:cubicBezTo>
                  <a:lnTo>
                    <a:pt x="54314" y="1339171"/>
                  </a:lnTo>
                  <a:cubicBezTo>
                    <a:pt x="39909" y="1339171"/>
                    <a:pt x="26094" y="1333449"/>
                    <a:pt x="15908" y="1323263"/>
                  </a:cubicBezTo>
                  <a:cubicBezTo>
                    <a:pt x="5722" y="1313077"/>
                    <a:pt x="0" y="1299262"/>
                    <a:pt x="0" y="1284857"/>
                  </a:cubicBezTo>
                  <a:lnTo>
                    <a:pt x="0" y="54314"/>
                  </a:lnTo>
                  <a:cubicBezTo>
                    <a:pt x="0" y="39909"/>
                    <a:pt x="5722" y="26094"/>
                    <a:pt x="15908" y="15908"/>
                  </a:cubicBezTo>
                  <a:cubicBezTo>
                    <a:pt x="26094" y="5722"/>
                    <a:pt x="39909" y="0"/>
                    <a:pt x="543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rnd">
              <a:gradFill>
                <a:gsLst>
                  <a:gs pos="0">
                    <a:srgbClr val="5170FF">
                      <a:alpha val="100000"/>
                    </a:srgbClr>
                  </a:gs>
                  <a:gs pos="100000">
                    <a:srgbClr val="FF66C4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998945" y="6023400"/>
            <a:ext cx="453645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Animateurs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en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pastorale</a:t>
            </a:r>
            <a:endParaRPr lang="en-US" sz="2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998945" y="6625997"/>
            <a:ext cx="456508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Sacristains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personnes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chargées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du premier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accueil</a:t>
            </a:r>
            <a:endParaRPr lang="en-US" sz="2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1970311" y="5359694"/>
            <a:ext cx="4877812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Extra Bold"/>
              </a:rPr>
              <a:t>Membres d’une équipe baptême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970311" y="4716883"/>
            <a:ext cx="4741069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Parents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27543" y="3935834"/>
            <a:ext cx="186856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 dirty="0" err="1">
                <a:solidFill>
                  <a:srgbClr val="000000"/>
                </a:solidFill>
                <a:latin typeface="Open Sans Extra Bold"/>
              </a:rPr>
              <a:t>Légende</a:t>
            </a:r>
            <a:r>
              <a:rPr lang="en-US" sz="3000" u="sng" dirty="0">
                <a:solidFill>
                  <a:srgbClr val="000000"/>
                </a:solidFill>
                <a:latin typeface="Open Sans Extra Bold"/>
              </a:rPr>
              <a:t> 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970311" y="7626138"/>
            <a:ext cx="3915608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Futurs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parrains</a:t>
            </a:r>
            <a:r>
              <a:rPr lang="en-US" sz="2200" dirty="0">
                <a:solidFill>
                  <a:srgbClr val="000000"/>
                </a:solidFill>
                <a:latin typeface="Open Sans Extra Bold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Open Sans Extra Bold"/>
              </a:rPr>
              <a:t>marraines</a:t>
            </a:r>
            <a:endParaRPr lang="en-US" sz="2200" dirty="0">
              <a:solidFill>
                <a:srgbClr val="000000"/>
              </a:solidFill>
              <a:latin typeface="Open Sans Extra Bold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1227543" y="7622309"/>
            <a:ext cx="376574" cy="37657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3912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621" y="4043511"/>
            <a:ext cx="8577901" cy="4893889"/>
            <a:chOff x="0" y="0"/>
            <a:chExt cx="11437201" cy="652518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1437201" cy="6525185"/>
              <a:chOff x="0" y="0"/>
              <a:chExt cx="17834071" cy="1017474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50" y="0"/>
                <a:ext cx="17846771" cy="10174746"/>
              </a:xfrm>
              <a:custGeom>
                <a:avLst/>
                <a:gdLst/>
                <a:ahLst/>
                <a:cxnLst/>
                <a:rect l="l" t="t" r="r" b="b"/>
                <a:pathLst>
                  <a:path w="17846771" h="10174746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174746"/>
                    </a:lnTo>
                    <a:lnTo>
                      <a:pt x="0" y="10174746"/>
                    </a:lnTo>
                    <a:close/>
                    <a:moveTo>
                      <a:pt x="5944690" y="0"/>
                    </a:moveTo>
                    <a:lnTo>
                      <a:pt x="5957390" y="0"/>
                    </a:lnTo>
                    <a:lnTo>
                      <a:pt x="5957390" y="10174746"/>
                    </a:lnTo>
                    <a:lnTo>
                      <a:pt x="5944690" y="10174746"/>
                    </a:lnTo>
                    <a:close/>
                    <a:moveTo>
                      <a:pt x="11889380" y="0"/>
                    </a:moveTo>
                    <a:lnTo>
                      <a:pt x="11902080" y="0"/>
                    </a:lnTo>
                    <a:lnTo>
                      <a:pt x="11902080" y="10174746"/>
                    </a:lnTo>
                    <a:lnTo>
                      <a:pt x="11889380" y="10174746"/>
                    </a:lnTo>
                    <a:close/>
                    <a:moveTo>
                      <a:pt x="17834071" y="0"/>
                    </a:moveTo>
                    <a:lnTo>
                      <a:pt x="17846771" y="0"/>
                    </a:lnTo>
                    <a:lnTo>
                      <a:pt x="17846771" y="10174746"/>
                    </a:lnTo>
                    <a:lnTo>
                      <a:pt x="17834071" y="10174746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0068809" cy="6525185"/>
              <a:chOff x="0" y="0"/>
              <a:chExt cx="15700332" cy="1017474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868075" cy="2352910"/>
              </a:xfrm>
              <a:custGeom>
                <a:avLst/>
                <a:gdLst/>
                <a:ahLst/>
                <a:cxnLst/>
                <a:rect l="l" t="t" r="r" b="b"/>
                <a:pathLst>
                  <a:path w="14868075" h="2352910">
                    <a:moveTo>
                      <a:pt x="0" y="0"/>
                    </a:moveTo>
                    <a:lnTo>
                      <a:pt x="14679843" y="0"/>
                    </a:lnTo>
                    <a:cubicBezTo>
                      <a:pt x="14783801" y="0"/>
                      <a:pt x="14868075" y="84275"/>
                      <a:pt x="14868075" y="188233"/>
                    </a:cubicBezTo>
                    <a:lnTo>
                      <a:pt x="14868075" y="2164677"/>
                    </a:lnTo>
                    <a:cubicBezTo>
                      <a:pt x="14868075" y="2268635"/>
                      <a:pt x="14783801" y="2352909"/>
                      <a:pt x="14679843" y="2352910"/>
                    </a:cubicBezTo>
                    <a:lnTo>
                      <a:pt x="0" y="2352910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2607279"/>
                <a:ext cx="15700333" cy="2352910"/>
              </a:xfrm>
              <a:custGeom>
                <a:avLst/>
                <a:gdLst/>
                <a:ahLst/>
                <a:cxnLst/>
                <a:rect l="l" t="t" r="r" b="b"/>
                <a:pathLst>
                  <a:path w="15700333" h="2352910">
                    <a:moveTo>
                      <a:pt x="0" y="0"/>
                    </a:moveTo>
                    <a:lnTo>
                      <a:pt x="15512100" y="0"/>
                    </a:lnTo>
                    <a:cubicBezTo>
                      <a:pt x="15562022" y="0"/>
                      <a:pt x="15609900" y="19831"/>
                      <a:pt x="15645200" y="55132"/>
                    </a:cubicBezTo>
                    <a:cubicBezTo>
                      <a:pt x="15680502" y="90432"/>
                      <a:pt x="15700333" y="138310"/>
                      <a:pt x="15700333" y="188233"/>
                    </a:cubicBezTo>
                    <a:lnTo>
                      <a:pt x="15700333" y="2164677"/>
                    </a:lnTo>
                    <a:cubicBezTo>
                      <a:pt x="15700333" y="2214600"/>
                      <a:pt x="15680502" y="2262477"/>
                      <a:pt x="15645200" y="2297778"/>
                    </a:cubicBezTo>
                    <a:cubicBezTo>
                      <a:pt x="15609900" y="2333078"/>
                      <a:pt x="15562022" y="2352910"/>
                      <a:pt x="15512100" y="2352910"/>
                    </a:cubicBezTo>
                    <a:lnTo>
                      <a:pt x="0" y="2352910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5214558"/>
                <a:ext cx="4999890" cy="2352910"/>
              </a:xfrm>
              <a:custGeom>
                <a:avLst/>
                <a:gdLst/>
                <a:ahLst/>
                <a:cxnLst/>
                <a:rect l="l" t="t" r="r" b="b"/>
                <a:pathLst>
                  <a:path w="4999890" h="2352910">
                    <a:moveTo>
                      <a:pt x="0" y="0"/>
                    </a:moveTo>
                    <a:lnTo>
                      <a:pt x="4811657" y="0"/>
                    </a:lnTo>
                    <a:cubicBezTo>
                      <a:pt x="4915615" y="0"/>
                      <a:pt x="4999890" y="84274"/>
                      <a:pt x="4999890" y="188232"/>
                    </a:cubicBezTo>
                    <a:lnTo>
                      <a:pt x="4999890" y="2164677"/>
                    </a:lnTo>
                    <a:cubicBezTo>
                      <a:pt x="4999890" y="2268635"/>
                      <a:pt x="4915615" y="2352910"/>
                      <a:pt x="4811657" y="2352910"/>
                    </a:cubicBezTo>
                    <a:lnTo>
                      <a:pt x="0" y="2352910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7821837"/>
                <a:ext cx="10231217" cy="2352910"/>
              </a:xfrm>
              <a:custGeom>
                <a:avLst/>
                <a:gdLst/>
                <a:ahLst/>
                <a:cxnLst/>
                <a:rect l="l" t="t" r="r" b="b"/>
                <a:pathLst>
                  <a:path w="10231217" h="2352910">
                    <a:moveTo>
                      <a:pt x="0" y="0"/>
                    </a:moveTo>
                    <a:lnTo>
                      <a:pt x="10042985" y="0"/>
                    </a:lnTo>
                    <a:cubicBezTo>
                      <a:pt x="10146943" y="0"/>
                      <a:pt x="10231217" y="84274"/>
                      <a:pt x="10231217" y="188232"/>
                    </a:cubicBezTo>
                    <a:lnTo>
                      <a:pt x="10231217" y="2164677"/>
                    </a:lnTo>
                    <a:cubicBezTo>
                      <a:pt x="10231217" y="2268635"/>
                      <a:pt x="10146943" y="2352909"/>
                      <a:pt x="10042985" y="2352909"/>
                    </a:cubicBezTo>
                    <a:lnTo>
                      <a:pt x="0" y="2352909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530234" y="0"/>
            <a:ext cx="19365191" cy="2246944"/>
            <a:chOff x="0" y="0"/>
            <a:chExt cx="5100297" cy="5917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00297" cy="591788"/>
            </a:xfrm>
            <a:custGeom>
              <a:avLst/>
              <a:gdLst/>
              <a:ahLst/>
              <a:cxnLst/>
              <a:rect l="l" t="t" r="r" b="b"/>
              <a:pathLst>
                <a:path w="5100297" h="591788">
                  <a:moveTo>
                    <a:pt x="0" y="0"/>
                  </a:moveTo>
                  <a:lnTo>
                    <a:pt x="5100297" y="0"/>
                  </a:lnTo>
                  <a:lnTo>
                    <a:pt x="5100297" y="591788"/>
                  </a:lnTo>
                  <a:lnTo>
                    <a:pt x="0" y="5917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766521" y="5684978"/>
            <a:ext cx="8519089" cy="133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Etre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à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l’écoute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leurs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attentes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126"/>
              </a:lnSpc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126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66522" y="6962751"/>
            <a:ext cx="9060103" cy="98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Open Sans Extra Bold"/>
              </a:rPr>
              <a:t>Remplir</a:t>
            </a:r>
            <a:r>
              <a:rPr lang="en-US" sz="31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Open Sans Extra Bold"/>
              </a:rPr>
              <a:t>une</a:t>
            </a:r>
            <a:r>
              <a:rPr lang="en-US" sz="3199" dirty="0">
                <a:solidFill>
                  <a:srgbClr val="000000"/>
                </a:solidFill>
                <a:latin typeface="Open Sans Extra Bold"/>
              </a:rPr>
              <a:t> fiche de </a:t>
            </a:r>
            <a:r>
              <a:rPr lang="en-US" sz="3199" dirty="0" err="1">
                <a:solidFill>
                  <a:srgbClr val="000000"/>
                </a:solidFill>
                <a:latin typeface="Open Sans Extra Bold"/>
              </a:rPr>
              <a:t>renseignements</a:t>
            </a:r>
            <a:endParaRPr lang="en-US" sz="3199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501"/>
              </a:lnSpc>
              <a:spcBef>
                <a:spcPct val="0"/>
              </a:spcBef>
            </a:pPr>
            <a:endParaRPr lang="en-US" sz="31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38915" y="8132536"/>
            <a:ext cx="11687710" cy="13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Offrir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un temps de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convivialité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152"/>
              </a:lnSpc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3152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8240" y="8050296"/>
            <a:ext cx="547966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48% (86)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66522" y="4359483"/>
            <a:ext cx="8830644" cy="784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Se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réjouir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avec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eux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leur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démarche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869"/>
              </a:lnSpc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869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24968" y="327195"/>
            <a:ext cx="16283107" cy="183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Pour que le premier contact soit riche de sens, </a:t>
            </a:r>
          </a:p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il faudrait  :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8240" y="5576914"/>
            <a:ext cx="1827701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73,7% (132)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8240" y="4359483"/>
            <a:ext cx="1221055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69,8% (125 </a:t>
            </a:r>
            <a:r>
              <a:rPr lang="en-US" sz="3200" dirty="0" err="1">
                <a:solidFill>
                  <a:srgbClr val="FFFFFF"/>
                </a:solidFill>
                <a:latin typeface="Open Sans Extra Bold"/>
              </a:rPr>
              <a:t>personnes</a:t>
            </a: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8240" y="6796237"/>
            <a:ext cx="1221055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23,5% (42)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87986" y="2947192"/>
            <a:ext cx="9740348" cy="141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00CADC"/>
                </a:solidFill>
                <a:latin typeface="Open Sans Extra Bold"/>
              </a:rPr>
              <a:t>Vous</a:t>
            </a:r>
            <a:r>
              <a:rPr lang="en-US" sz="4099" dirty="0">
                <a:solidFill>
                  <a:srgbClr val="00CADC"/>
                </a:solidFill>
                <a:latin typeface="Open Sans Extra Bold"/>
              </a:rPr>
              <a:t> </a:t>
            </a:r>
            <a:r>
              <a:rPr lang="en-US" sz="4099" dirty="0" err="1">
                <a:solidFill>
                  <a:srgbClr val="00CADC"/>
                </a:solidFill>
                <a:latin typeface="Open Sans Extra Bold"/>
              </a:rPr>
              <a:t>faites</a:t>
            </a:r>
            <a:r>
              <a:rPr lang="en-US" sz="4099" dirty="0">
                <a:solidFill>
                  <a:srgbClr val="00CADC"/>
                </a:solidFill>
                <a:latin typeface="Open Sans Extra Bold"/>
              </a:rPr>
              <a:t> </a:t>
            </a:r>
            <a:r>
              <a:rPr lang="en-US" sz="4099" dirty="0" err="1">
                <a:solidFill>
                  <a:srgbClr val="00CADC"/>
                </a:solidFill>
                <a:latin typeface="Open Sans Extra Bold"/>
              </a:rPr>
              <a:t>partie</a:t>
            </a:r>
            <a:r>
              <a:rPr lang="en-US" sz="4099" dirty="0">
                <a:solidFill>
                  <a:srgbClr val="00CADC"/>
                </a:solidFill>
                <a:latin typeface="Open Sans Extra Bold"/>
              </a:rPr>
              <a:t> de la </a:t>
            </a:r>
            <a:r>
              <a:rPr lang="en-US" sz="4099" dirty="0" err="1">
                <a:solidFill>
                  <a:srgbClr val="00CADC"/>
                </a:solidFill>
                <a:latin typeface="Open Sans Extra Bold"/>
              </a:rPr>
              <a:t>communauté</a:t>
            </a:r>
            <a:r>
              <a:rPr lang="en-US" sz="4099" dirty="0">
                <a:solidFill>
                  <a:srgbClr val="00CADC"/>
                </a:solidFill>
                <a:latin typeface="Open Sans Extra Bold"/>
              </a:rPr>
              <a:t>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52362" y="4418935"/>
            <a:ext cx="834020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990099"/>
                </a:solidFill>
                <a:latin typeface="Open Sans Extra Bold"/>
              </a:rPr>
              <a:t>Accueillir</a:t>
            </a:r>
            <a:r>
              <a:rPr lang="en-US" sz="4099" dirty="0">
                <a:solidFill>
                  <a:srgbClr val="990099"/>
                </a:solidFill>
                <a:latin typeface="Open Sans Extra Bold"/>
              </a:rPr>
              <a:t> à la </a:t>
            </a:r>
            <a:r>
              <a:rPr lang="en-US" sz="4099" dirty="0" err="1">
                <a:solidFill>
                  <a:srgbClr val="990099"/>
                </a:solidFill>
                <a:latin typeface="Open Sans Extra Bold"/>
              </a:rPr>
              <a:t>manière</a:t>
            </a:r>
            <a:r>
              <a:rPr lang="en-US" sz="4099" dirty="0">
                <a:solidFill>
                  <a:srgbClr val="990099"/>
                </a:solidFill>
                <a:latin typeface="Open Sans Extra Bold"/>
              </a:rPr>
              <a:t> de </a:t>
            </a:r>
            <a:r>
              <a:rPr lang="en-US" sz="4099" dirty="0" err="1">
                <a:solidFill>
                  <a:srgbClr val="990099"/>
                </a:solidFill>
                <a:latin typeface="Open Sans Extra Bold"/>
              </a:rPr>
              <a:t>Jésus</a:t>
            </a:r>
            <a:endParaRPr lang="en-US" sz="4099" dirty="0">
              <a:solidFill>
                <a:srgbClr val="990099"/>
              </a:solidFill>
              <a:latin typeface="Open Sans Ext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0544" y="6236997"/>
            <a:ext cx="11736586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>
                <a:solidFill>
                  <a:srgbClr val="FF66C4"/>
                </a:solidFill>
                <a:latin typeface="Open Sans Extra Bold"/>
              </a:rPr>
              <a:t>Bravo pour </a:t>
            </a:r>
            <a:r>
              <a:rPr lang="en-US" sz="4099" dirty="0" err="1">
                <a:solidFill>
                  <a:srgbClr val="FF66C4"/>
                </a:solidFill>
                <a:latin typeface="Open Sans Extra Bold"/>
              </a:rPr>
              <a:t>votre</a:t>
            </a:r>
            <a:r>
              <a:rPr lang="en-US" sz="4099" dirty="0">
                <a:solidFill>
                  <a:srgbClr val="FF66C4"/>
                </a:solidFill>
                <a:latin typeface="Open Sans Extra Bold"/>
              </a:rPr>
              <a:t> </a:t>
            </a:r>
            <a:r>
              <a:rPr lang="en-US" sz="4099" dirty="0" err="1">
                <a:solidFill>
                  <a:srgbClr val="FF66C4"/>
                </a:solidFill>
                <a:latin typeface="Open Sans Extra Bold"/>
              </a:rPr>
              <a:t>réponse</a:t>
            </a:r>
            <a:r>
              <a:rPr lang="en-US" sz="4099" dirty="0">
                <a:solidFill>
                  <a:srgbClr val="FF66C4"/>
                </a:solidFill>
                <a:latin typeface="Open Sans Extra Bold"/>
              </a:rPr>
              <a:t> à </a:t>
            </a:r>
            <a:r>
              <a:rPr lang="en-US" sz="4099" dirty="0" err="1">
                <a:solidFill>
                  <a:srgbClr val="FF66C4"/>
                </a:solidFill>
                <a:latin typeface="Open Sans Extra Bold"/>
              </a:rPr>
              <a:t>l’appel</a:t>
            </a:r>
            <a:r>
              <a:rPr lang="en-US" sz="4099" dirty="0">
                <a:solidFill>
                  <a:srgbClr val="FF66C4"/>
                </a:solidFill>
                <a:latin typeface="Open Sans Extra Bold"/>
              </a:rPr>
              <a:t> de </a:t>
            </a:r>
            <a:r>
              <a:rPr lang="en-US" sz="4099" dirty="0" err="1">
                <a:solidFill>
                  <a:srgbClr val="FF66C4"/>
                </a:solidFill>
                <a:latin typeface="Open Sans Extra Bold"/>
              </a:rPr>
              <a:t>Jésus</a:t>
            </a:r>
            <a:r>
              <a:rPr lang="en-US" sz="4099" dirty="0">
                <a:solidFill>
                  <a:srgbClr val="FF66C4"/>
                </a:solidFill>
                <a:latin typeface="Open Sans Extra Bold"/>
              </a:rPr>
              <a:t>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52362" y="8055058"/>
            <a:ext cx="6769537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3A71C8"/>
                </a:solidFill>
                <a:latin typeface="Open Sans Extra Bold"/>
              </a:rPr>
              <a:t>Une</a:t>
            </a:r>
            <a:r>
              <a:rPr lang="en-US" sz="4499" dirty="0">
                <a:solidFill>
                  <a:srgbClr val="3A71C8"/>
                </a:solidFill>
                <a:latin typeface="Open Sans Extra Bold"/>
              </a:rPr>
              <a:t> </a:t>
            </a:r>
            <a:r>
              <a:rPr lang="en-US" sz="4499" dirty="0" err="1">
                <a:solidFill>
                  <a:srgbClr val="3A71C8"/>
                </a:solidFill>
                <a:latin typeface="Open Sans Extra Bold"/>
              </a:rPr>
              <a:t>équipe</a:t>
            </a:r>
            <a:r>
              <a:rPr lang="en-US" sz="4499" dirty="0">
                <a:solidFill>
                  <a:srgbClr val="3A71C8"/>
                </a:solidFill>
                <a:latin typeface="Open Sans Extra Bold"/>
              </a:rPr>
              <a:t> de </a:t>
            </a:r>
            <a:r>
              <a:rPr lang="en-US" sz="4499" dirty="0" err="1">
                <a:solidFill>
                  <a:srgbClr val="3A71C8"/>
                </a:solidFill>
                <a:latin typeface="Open Sans Extra Bold"/>
              </a:rPr>
              <a:t>témoins</a:t>
            </a:r>
            <a:endParaRPr lang="en-US" sz="4499" dirty="0">
              <a:solidFill>
                <a:srgbClr val="3A71C8"/>
              </a:solidFill>
              <a:latin typeface="Open Sans Extra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530234" y="0"/>
            <a:ext cx="19365191" cy="2246944"/>
            <a:chOff x="0" y="0"/>
            <a:chExt cx="5100297" cy="591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0297" cy="591788"/>
            </a:xfrm>
            <a:custGeom>
              <a:avLst/>
              <a:gdLst/>
              <a:ahLst/>
              <a:cxnLst/>
              <a:rect l="l" t="t" r="r" b="b"/>
              <a:pathLst>
                <a:path w="5100297" h="591788">
                  <a:moveTo>
                    <a:pt x="0" y="0"/>
                  </a:moveTo>
                  <a:lnTo>
                    <a:pt x="5100297" y="0"/>
                  </a:lnTo>
                  <a:lnTo>
                    <a:pt x="5100297" y="591788"/>
                  </a:lnTo>
                  <a:lnTo>
                    <a:pt x="0" y="5917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87544" y="383142"/>
            <a:ext cx="5581293" cy="125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>
                <a:solidFill>
                  <a:srgbClr val="FFFFFF"/>
                </a:solidFill>
                <a:latin typeface="Open Sans Bold"/>
              </a:rPr>
              <a:t>Suggestions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186" y="3859404"/>
            <a:ext cx="10268025" cy="5973240"/>
            <a:chOff x="0" y="0"/>
            <a:chExt cx="13690701" cy="796432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3690701" cy="7964320"/>
              <a:chOff x="0" y="0"/>
              <a:chExt cx="17683397" cy="10287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50" y="0"/>
                <a:ext cx="17696097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7696097" h="102870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287000"/>
                    </a:lnTo>
                    <a:lnTo>
                      <a:pt x="0" y="10287000"/>
                    </a:lnTo>
                    <a:close/>
                    <a:moveTo>
                      <a:pt x="5894466" y="0"/>
                    </a:moveTo>
                    <a:lnTo>
                      <a:pt x="5907166" y="0"/>
                    </a:lnTo>
                    <a:lnTo>
                      <a:pt x="5907166" y="10287000"/>
                    </a:lnTo>
                    <a:lnTo>
                      <a:pt x="5894466" y="10287000"/>
                    </a:lnTo>
                    <a:close/>
                    <a:moveTo>
                      <a:pt x="11788932" y="0"/>
                    </a:moveTo>
                    <a:lnTo>
                      <a:pt x="11801632" y="0"/>
                    </a:lnTo>
                    <a:lnTo>
                      <a:pt x="11801632" y="10287000"/>
                    </a:lnTo>
                    <a:lnTo>
                      <a:pt x="11788932" y="10287000"/>
                    </a:lnTo>
                    <a:close/>
                    <a:moveTo>
                      <a:pt x="17683397" y="0"/>
                    </a:moveTo>
                    <a:lnTo>
                      <a:pt x="17696097" y="0"/>
                    </a:lnTo>
                    <a:lnTo>
                      <a:pt x="17696097" y="10287000"/>
                    </a:lnTo>
                    <a:lnTo>
                      <a:pt x="17683397" y="102870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2600361" cy="7964320"/>
              <a:chOff x="0" y="0"/>
              <a:chExt cx="16275075" cy="10287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6275075" cy="1903095"/>
              </a:xfrm>
              <a:custGeom>
                <a:avLst/>
                <a:gdLst/>
                <a:ahLst/>
                <a:cxnLst/>
                <a:rect l="l" t="t" r="r" b="b"/>
                <a:pathLst>
                  <a:path w="16275075" h="1903095">
                    <a:moveTo>
                      <a:pt x="0" y="0"/>
                    </a:moveTo>
                    <a:lnTo>
                      <a:pt x="16122828" y="0"/>
                    </a:lnTo>
                    <a:lnTo>
                      <a:pt x="16122828" y="0"/>
                    </a:lnTo>
                    <a:cubicBezTo>
                      <a:pt x="16206912" y="1"/>
                      <a:pt x="16275075" y="68164"/>
                      <a:pt x="16275075" y="152248"/>
                    </a:cubicBezTo>
                    <a:lnTo>
                      <a:pt x="16275075" y="1750847"/>
                    </a:lnTo>
                    <a:cubicBezTo>
                      <a:pt x="16275075" y="1834931"/>
                      <a:pt x="16206912" y="1903094"/>
                      <a:pt x="16122828" y="1903095"/>
                    </a:cubicBezTo>
                    <a:lnTo>
                      <a:pt x="0" y="1903095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2095976"/>
                <a:ext cx="14270957" cy="1903095"/>
              </a:xfrm>
              <a:custGeom>
                <a:avLst/>
                <a:gdLst/>
                <a:ahLst/>
                <a:cxnLst/>
                <a:rect l="l" t="t" r="r" b="b"/>
                <a:pathLst>
                  <a:path w="14270957" h="1903095">
                    <a:moveTo>
                      <a:pt x="0" y="0"/>
                    </a:moveTo>
                    <a:lnTo>
                      <a:pt x="14118709" y="0"/>
                    </a:lnTo>
                    <a:cubicBezTo>
                      <a:pt x="14159088" y="0"/>
                      <a:pt x="14197812" y="16040"/>
                      <a:pt x="14226364" y="44592"/>
                    </a:cubicBezTo>
                    <a:cubicBezTo>
                      <a:pt x="14254916" y="73144"/>
                      <a:pt x="14270957" y="111869"/>
                      <a:pt x="14270957" y="152248"/>
                    </a:cubicBezTo>
                    <a:lnTo>
                      <a:pt x="14270957" y="1750848"/>
                    </a:lnTo>
                    <a:cubicBezTo>
                      <a:pt x="14270957" y="1791226"/>
                      <a:pt x="14254916" y="1829951"/>
                      <a:pt x="14226364" y="1858503"/>
                    </a:cubicBezTo>
                    <a:cubicBezTo>
                      <a:pt x="14197812" y="1887055"/>
                      <a:pt x="14159088" y="1903095"/>
                      <a:pt x="14118709" y="1903095"/>
                    </a:cubicBezTo>
                    <a:lnTo>
                      <a:pt x="0" y="1903095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4191953"/>
                <a:ext cx="10144831" cy="1903095"/>
              </a:xfrm>
              <a:custGeom>
                <a:avLst/>
                <a:gdLst/>
                <a:ahLst/>
                <a:cxnLst/>
                <a:rect l="l" t="t" r="r" b="b"/>
                <a:pathLst>
                  <a:path w="10144831" h="1903095">
                    <a:moveTo>
                      <a:pt x="0" y="0"/>
                    </a:moveTo>
                    <a:lnTo>
                      <a:pt x="9992583" y="0"/>
                    </a:lnTo>
                    <a:cubicBezTo>
                      <a:pt x="10032962" y="0"/>
                      <a:pt x="10071687" y="16040"/>
                      <a:pt x="10100239" y="44592"/>
                    </a:cubicBezTo>
                    <a:cubicBezTo>
                      <a:pt x="10128790" y="73144"/>
                      <a:pt x="10144831" y="111868"/>
                      <a:pt x="10144831" y="152247"/>
                    </a:cubicBezTo>
                    <a:lnTo>
                      <a:pt x="10144831" y="1750847"/>
                    </a:lnTo>
                    <a:cubicBezTo>
                      <a:pt x="10144831" y="1791226"/>
                      <a:pt x="10128790" y="1829950"/>
                      <a:pt x="10100239" y="1858502"/>
                    </a:cubicBezTo>
                    <a:cubicBezTo>
                      <a:pt x="10071687" y="1887054"/>
                      <a:pt x="10032962" y="1903094"/>
                      <a:pt x="9992583" y="1903094"/>
                    </a:cubicBezTo>
                    <a:lnTo>
                      <a:pt x="0" y="1903094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6287929"/>
                <a:ext cx="8140712" cy="1903095"/>
              </a:xfrm>
              <a:custGeom>
                <a:avLst/>
                <a:gdLst/>
                <a:ahLst/>
                <a:cxnLst/>
                <a:rect l="l" t="t" r="r" b="b"/>
                <a:pathLst>
                  <a:path w="8140712" h="1903095">
                    <a:moveTo>
                      <a:pt x="0" y="0"/>
                    </a:moveTo>
                    <a:lnTo>
                      <a:pt x="7988465" y="0"/>
                    </a:lnTo>
                    <a:cubicBezTo>
                      <a:pt x="8072549" y="0"/>
                      <a:pt x="8140712" y="68163"/>
                      <a:pt x="8140712" y="152247"/>
                    </a:cubicBezTo>
                    <a:lnTo>
                      <a:pt x="8140712" y="1750847"/>
                    </a:lnTo>
                    <a:cubicBezTo>
                      <a:pt x="8140712" y="1791226"/>
                      <a:pt x="8124672" y="1829951"/>
                      <a:pt x="8096121" y="1858502"/>
                    </a:cubicBezTo>
                    <a:cubicBezTo>
                      <a:pt x="8067569" y="1887054"/>
                      <a:pt x="8028844" y="1903095"/>
                      <a:pt x="7988465" y="1903095"/>
                    </a:cubicBezTo>
                    <a:lnTo>
                      <a:pt x="0" y="1903095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8383905"/>
                <a:ext cx="4486144" cy="1903095"/>
              </a:xfrm>
              <a:custGeom>
                <a:avLst/>
                <a:gdLst/>
                <a:ahLst/>
                <a:cxnLst/>
                <a:rect l="l" t="t" r="r" b="b"/>
                <a:pathLst>
                  <a:path w="4486144" h="1903095">
                    <a:moveTo>
                      <a:pt x="0" y="0"/>
                    </a:moveTo>
                    <a:lnTo>
                      <a:pt x="4333896" y="0"/>
                    </a:lnTo>
                    <a:cubicBezTo>
                      <a:pt x="4417980" y="0"/>
                      <a:pt x="4486144" y="68164"/>
                      <a:pt x="4486144" y="152248"/>
                    </a:cubicBezTo>
                    <a:lnTo>
                      <a:pt x="4486144" y="1750848"/>
                    </a:lnTo>
                    <a:cubicBezTo>
                      <a:pt x="4486144" y="1834932"/>
                      <a:pt x="4417980" y="1903095"/>
                      <a:pt x="4333896" y="1903095"/>
                    </a:cubicBezTo>
                    <a:lnTo>
                      <a:pt x="0" y="1903095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530234" y="0"/>
            <a:ext cx="19365191" cy="2246944"/>
            <a:chOff x="0" y="0"/>
            <a:chExt cx="5100297" cy="5917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00297" cy="591788"/>
            </a:xfrm>
            <a:custGeom>
              <a:avLst/>
              <a:gdLst/>
              <a:ahLst/>
              <a:cxnLst/>
              <a:rect l="l" t="t" r="r" b="b"/>
              <a:pathLst>
                <a:path w="5100297" h="591788">
                  <a:moveTo>
                    <a:pt x="0" y="0"/>
                  </a:moveTo>
                  <a:lnTo>
                    <a:pt x="5100297" y="0"/>
                  </a:lnTo>
                  <a:lnTo>
                    <a:pt x="5100297" y="591788"/>
                  </a:lnTo>
                  <a:lnTo>
                    <a:pt x="0" y="5917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04540" y="5093555"/>
            <a:ext cx="8366590" cy="150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Approfondir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ensemble le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sens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du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baptême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804540" y="7949798"/>
            <a:ext cx="8595548" cy="133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Initier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un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groupe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d’éveil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à la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foi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080"/>
              </a:lnSpc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804540" y="9006206"/>
            <a:ext cx="8481069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Etaler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préparation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dans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le temps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-3251968" y="5361569"/>
            <a:ext cx="991317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Open Sans Extra Bold"/>
              </a:rPr>
              <a:t>67,2 % (121)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2552192" y="7773846"/>
            <a:ext cx="820567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38,3% (69)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04540" y="3859706"/>
            <a:ext cx="8371373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Préparer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célébration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avec les parents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24968" y="327195"/>
            <a:ext cx="15367754" cy="183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Dans l’accompagnement au baptême,</a:t>
            </a:r>
          </a:p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 les propositions qui semblent essentielles…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4524" y="4140693"/>
            <a:ext cx="663936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Open Sans Extra Bold"/>
              </a:rPr>
              <a:t>76,7% (138 </a:t>
            </a:r>
            <a:r>
              <a:rPr lang="en-US" sz="3199" dirty="0" err="1">
                <a:solidFill>
                  <a:srgbClr val="FFFFFF"/>
                </a:solidFill>
                <a:latin typeface="Open Sans Extra Bold"/>
              </a:rPr>
              <a:t>personnes</a:t>
            </a:r>
            <a:r>
              <a:rPr lang="en-US" sz="3199" dirty="0">
                <a:solidFill>
                  <a:srgbClr val="FFFFFF"/>
                </a:solidFill>
                <a:latin typeface="Open Sans Extra Bold"/>
              </a:rPr>
              <a:t>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5701842" y="6548526"/>
            <a:ext cx="1450497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47,8% (86)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1848879" y="8960803"/>
            <a:ext cx="679905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21, 1% (38)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09322" y="6409549"/>
            <a:ext cx="6890656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Mettre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perspective la vie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chrétienne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014" y="3336871"/>
            <a:ext cx="10917841" cy="5435775"/>
            <a:chOff x="0" y="0"/>
            <a:chExt cx="14557121" cy="72477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4557121" cy="7247700"/>
              <a:chOff x="0" y="0"/>
              <a:chExt cx="18802496" cy="936138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50" y="0"/>
                <a:ext cx="18815196" cy="9361388"/>
              </a:xfrm>
              <a:custGeom>
                <a:avLst/>
                <a:gdLst/>
                <a:ahLst/>
                <a:cxnLst/>
                <a:rect l="l" t="t" r="r" b="b"/>
                <a:pathLst>
                  <a:path w="18815196" h="9361388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9361388"/>
                    </a:lnTo>
                    <a:lnTo>
                      <a:pt x="0" y="9361388"/>
                    </a:lnTo>
                    <a:close/>
                    <a:moveTo>
                      <a:pt x="4700624" y="0"/>
                    </a:moveTo>
                    <a:lnTo>
                      <a:pt x="4713324" y="0"/>
                    </a:lnTo>
                    <a:lnTo>
                      <a:pt x="4713324" y="9361388"/>
                    </a:lnTo>
                    <a:lnTo>
                      <a:pt x="4700624" y="9361388"/>
                    </a:lnTo>
                    <a:close/>
                    <a:moveTo>
                      <a:pt x="9401248" y="0"/>
                    </a:moveTo>
                    <a:lnTo>
                      <a:pt x="9413948" y="0"/>
                    </a:lnTo>
                    <a:lnTo>
                      <a:pt x="9413948" y="9361388"/>
                    </a:lnTo>
                    <a:lnTo>
                      <a:pt x="9401248" y="9361388"/>
                    </a:lnTo>
                    <a:close/>
                    <a:moveTo>
                      <a:pt x="14101873" y="0"/>
                    </a:moveTo>
                    <a:lnTo>
                      <a:pt x="14114573" y="0"/>
                    </a:lnTo>
                    <a:lnTo>
                      <a:pt x="14114573" y="9361388"/>
                    </a:lnTo>
                    <a:lnTo>
                      <a:pt x="14101873" y="9361388"/>
                    </a:lnTo>
                    <a:close/>
                    <a:moveTo>
                      <a:pt x="18802496" y="0"/>
                    </a:moveTo>
                    <a:lnTo>
                      <a:pt x="18815196" y="0"/>
                    </a:lnTo>
                    <a:lnTo>
                      <a:pt x="18815196" y="9361388"/>
                    </a:lnTo>
                    <a:lnTo>
                      <a:pt x="18802496" y="9361388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1505042" cy="7247700"/>
              <a:chOff x="0" y="0"/>
              <a:chExt cx="14860322" cy="936138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860322" cy="2886428"/>
              </a:xfrm>
              <a:custGeom>
                <a:avLst/>
                <a:gdLst/>
                <a:ahLst/>
                <a:cxnLst/>
                <a:rect l="l" t="t" r="r" b="b"/>
                <a:pathLst>
                  <a:path w="14860322" h="2886428">
                    <a:moveTo>
                      <a:pt x="0" y="0"/>
                    </a:moveTo>
                    <a:lnTo>
                      <a:pt x="14629408" y="0"/>
                    </a:lnTo>
                    <a:cubicBezTo>
                      <a:pt x="14690651" y="0"/>
                      <a:pt x="14749383" y="24328"/>
                      <a:pt x="14792689" y="67633"/>
                    </a:cubicBezTo>
                    <a:cubicBezTo>
                      <a:pt x="14835994" y="110938"/>
                      <a:pt x="14860322" y="169672"/>
                      <a:pt x="14860322" y="230914"/>
                    </a:cubicBezTo>
                    <a:lnTo>
                      <a:pt x="14860322" y="2655514"/>
                    </a:lnTo>
                    <a:cubicBezTo>
                      <a:pt x="14860322" y="2716756"/>
                      <a:pt x="14835994" y="2775490"/>
                      <a:pt x="14792689" y="2818795"/>
                    </a:cubicBezTo>
                    <a:cubicBezTo>
                      <a:pt x="14749383" y="2862100"/>
                      <a:pt x="14690651" y="2886428"/>
                      <a:pt x="14629408" y="2886428"/>
                    </a:cubicBezTo>
                    <a:lnTo>
                      <a:pt x="0" y="2886428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3237480"/>
                <a:ext cx="8373461" cy="2886428"/>
              </a:xfrm>
              <a:custGeom>
                <a:avLst/>
                <a:gdLst/>
                <a:ahLst/>
                <a:cxnLst/>
                <a:rect l="l" t="t" r="r" b="b"/>
                <a:pathLst>
                  <a:path w="8373461" h="2886428">
                    <a:moveTo>
                      <a:pt x="0" y="0"/>
                    </a:moveTo>
                    <a:lnTo>
                      <a:pt x="8142546" y="0"/>
                    </a:lnTo>
                    <a:cubicBezTo>
                      <a:pt x="8203788" y="0"/>
                      <a:pt x="8262523" y="24328"/>
                      <a:pt x="8305828" y="67633"/>
                    </a:cubicBezTo>
                    <a:cubicBezTo>
                      <a:pt x="8349132" y="110938"/>
                      <a:pt x="8373461" y="169672"/>
                      <a:pt x="8373461" y="230914"/>
                    </a:cubicBezTo>
                    <a:lnTo>
                      <a:pt x="8373461" y="2655514"/>
                    </a:lnTo>
                    <a:cubicBezTo>
                      <a:pt x="8373461" y="2716756"/>
                      <a:pt x="8349132" y="2775490"/>
                      <a:pt x="8305828" y="2818795"/>
                    </a:cubicBezTo>
                    <a:cubicBezTo>
                      <a:pt x="8262523" y="2862100"/>
                      <a:pt x="8203788" y="2886428"/>
                      <a:pt x="8142546" y="2886428"/>
                    </a:cubicBezTo>
                    <a:lnTo>
                      <a:pt x="0" y="2886428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6474960"/>
                <a:ext cx="10159698" cy="2886428"/>
              </a:xfrm>
              <a:custGeom>
                <a:avLst/>
                <a:gdLst/>
                <a:ahLst/>
                <a:cxnLst/>
                <a:rect l="l" t="t" r="r" b="b"/>
                <a:pathLst>
                  <a:path w="10159698" h="2886428">
                    <a:moveTo>
                      <a:pt x="0" y="0"/>
                    </a:moveTo>
                    <a:lnTo>
                      <a:pt x="9928784" y="0"/>
                    </a:lnTo>
                    <a:cubicBezTo>
                      <a:pt x="10056314" y="0"/>
                      <a:pt x="10159698" y="103384"/>
                      <a:pt x="10159698" y="230914"/>
                    </a:cubicBezTo>
                    <a:lnTo>
                      <a:pt x="10159698" y="2655514"/>
                    </a:lnTo>
                    <a:cubicBezTo>
                      <a:pt x="10159698" y="2783044"/>
                      <a:pt x="10056314" y="2886428"/>
                      <a:pt x="9928784" y="2886428"/>
                    </a:cubicBezTo>
                    <a:lnTo>
                      <a:pt x="0" y="2886428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-530234" y="-1543050"/>
            <a:ext cx="19365191" cy="4033602"/>
            <a:chOff x="0" y="0"/>
            <a:chExt cx="5100297" cy="10623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00297" cy="1062348"/>
            </a:xfrm>
            <a:custGeom>
              <a:avLst/>
              <a:gdLst/>
              <a:ahLst/>
              <a:cxnLst/>
              <a:rect l="l" t="t" r="r" b="b"/>
              <a:pathLst>
                <a:path w="5100297" h="1062348">
                  <a:moveTo>
                    <a:pt x="0" y="0"/>
                  </a:moveTo>
                  <a:lnTo>
                    <a:pt x="5100297" y="0"/>
                  </a:lnTo>
                  <a:lnTo>
                    <a:pt x="5100297" y="1062348"/>
                  </a:lnTo>
                  <a:lnTo>
                    <a:pt x="0" y="10623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588414" y="5613417"/>
            <a:ext cx="7075765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Mettre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œuvre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une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célébration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festive</a:t>
            </a:r>
          </a:p>
          <a:p>
            <a:pPr algn="just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88414" y="7669117"/>
            <a:ext cx="6405529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Une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communauté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chrétienne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24491" y="5676933"/>
            <a:ext cx="166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Open Sans Extra Bold"/>
              </a:rPr>
              <a:t>44,5 %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87742" y="3925234"/>
            <a:ext cx="811530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Veiller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à un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accueil</a:t>
            </a:r>
            <a:r>
              <a:rPr lang="en-US" sz="3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 Extra Bold"/>
              </a:rPr>
              <a:t>chaleureux</a:t>
            </a:r>
            <a:endParaRPr lang="en-US" sz="3200" dirty="0">
              <a:solidFill>
                <a:srgbClr val="000000"/>
              </a:solidFill>
              <a:latin typeface="Open Sans Extra Bold"/>
            </a:endParaRPr>
          </a:p>
          <a:p>
            <a:pPr algn="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923925"/>
            <a:ext cx="10996374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Pour vivre la célébration, il faut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7440" y="3902101"/>
            <a:ext cx="477416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87,3% (158 </a:t>
            </a:r>
            <a:r>
              <a:rPr lang="en-US" sz="3200" dirty="0" err="1">
                <a:solidFill>
                  <a:srgbClr val="FFFFFF"/>
                </a:solidFill>
                <a:latin typeface="Open Sans Extra Bold"/>
              </a:rPr>
              <a:t>personnes</a:t>
            </a: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7440" y="5830286"/>
            <a:ext cx="332028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49,2% (89)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7440" y="7663531"/>
            <a:ext cx="308104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Open Sans Extra Bold"/>
              </a:rPr>
              <a:t>59,7% (106)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376" y="3390659"/>
            <a:ext cx="8690986" cy="5973240"/>
            <a:chOff x="0" y="0"/>
            <a:chExt cx="11587981" cy="796432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1587981" cy="7964320"/>
              <a:chOff x="0" y="0"/>
              <a:chExt cx="14967450" cy="10287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50" y="0"/>
                <a:ext cx="14980151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4980151" h="102870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287000"/>
                    </a:lnTo>
                    <a:lnTo>
                      <a:pt x="0" y="10287000"/>
                    </a:lnTo>
                    <a:close/>
                    <a:moveTo>
                      <a:pt x="2993490" y="0"/>
                    </a:moveTo>
                    <a:lnTo>
                      <a:pt x="3006190" y="0"/>
                    </a:lnTo>
                    <a:lnTo>
                      <a:pt x="3006190" y="10287000"/>
                    </a:lnTo>
                    <a:lnTo>
                      <a:pt x="2993490" y="10287000"/>
                    </a:lnTo>
                    <a:close/>
                    <a:moveTo>
                      <a:pt x="5986980" y="0"/>
                    </a:moveTo>
                    <a:lnTo>
                      <a:pt x="5999680" y="0"/>
                    </a:lnTo>
                    <a:lnTo>
                      <a:pt x="5999680" y="10287000"/>
                    </a:lnTo>
                    <a:lnTo>
                      <a:pt x="5986980" y="10287000"/>
                    </a:lnTo>
                    <a:close/>
                    <a:moveTo>
                      <a:pt x="8980470" y="0"/>
                    </a:moveTo>
                    <a:lnTo>
                      <a:pt x="8993170" y="0"/>
                    </a:lnTo>
                    <a:lnTo>
                      <a:pt x="8993170" y="10287000"/>
                    </a:lnTo>
                    <a:lnTo>
                      <a:pt x="8980470" y="10287000"/>
                    </a:lnTo>
                    <a:close/>
                    <a:moveTo>
                      <a:pt x="11973960" y="0"/>
                    </a:moveTo>
                    <a:lnTo>
                      <a:pt x="11986660" y="0"/>
                    </a:lnTo>
                    <a:lnTo>
                      <a:pt x="11986660" y="10287000"/>
                    </a:lnTo>
                    <a:lnTo>
                      <a:pt x="11973960" y="10287000"/>
                    </a:lnTo>
                    <a:close/>
                    <a:moveTo>
                      <a:pt x="14967451" y="0"/>
                    </a:moveTo>
                    <a:lnTo>
                      <a:pt x="14980151" y="0"/>
                    </a:lnTo>
                    <a:lnTo>
                      <a:pt x="14980151" y="10287000"/>
                    </a:lnTo>
                    <a:lnTo>
                      <a:pt x="14967451" y="102870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1500194" cy="7964320"/>
              <a:chOff x="0" y="0"/>
              <a:chExt cx="14854060" cy="10287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854061" cy="4757738"/>
              </a:xfrm>
              <a:custGeom>
                <a:avLst/>
                <a:gdLst/>
                <a:ahLst/>
                <a:cxnLst/>
                <a:rect l="l" t="t" r="r" b="b"/>
                <a:pathLst>
                  <a:path w="14854061" h="4757738">
                    <a:moveTo>
                      <a:pt x="0" y="0"/>
                    </a:moveTo>
                    <a:lnTo>
                      <a:pt x="14473441" y="0"/>
                    </a:lnTo>
                    <a:cubicBezTo>
                      <a:pt x="14574388" y="0"/>
                      <a:pt x="14671199" y="40100"/>
                      <a:pt x="14742579" y="111480"/>
                    </a:cubicBezTo>
                    <a:cubicBezTo>
                      <a:pt x="14813959" y="182860"/>
                      <a:pt x="14854061" y="279672"/>
                      <a:pt x="14854061" y="380619"/>
                    </a:cubicBezTo>
                    <a:lnTo>
                      <a:pt x="14854061" y="4377118"/>
                    </a:lnTo>
                    <a:cubicBezTo>
                      <a:pt x="14854061" y="4478065"/>
                      <a:pt x="14813959" y="4574877"/>
                      <a:pt x="14742579" y="4646257"/>
                    </a:cubicBezTo>
                    <a:cubicBezTo>
                      <a:pt x="14671199" y="4717637"/>
                      <a:pt x="14574388" y="4757738"/>
                      <a:pt x="14473441" y="4757738"/>
                    </a:cubicBezTo>
                    <a:lnTo>
                      <a:pt x="0" y="4757738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5529262"/>
                <a:ext cx="11022393" cy="4757738"/>
              </a:xfrm>
              <a:custGeom>
                <a:avLst/>
                <a:gdLst/>
                <a:ahLst/>
                <a:cxnLst/>
                <a:rect l="l" t="t" r="r" b="b"/>
                <a:pathLst>
                  <a:path w="11022393" h="4757738">
                    <a:moveTo>
                      <a:pt x="0" y="0"/>
                    </a:moveTo>
                    <a:lnTo>
                      <a:pt x="10641774" y="0"/>
                    </a:lnTo>
                    <a:cubicBezTo>
                      <a:pt x="10851984" y="1"/>
                      <a:pt x="11022393" y="170409"/>
                      <a:pt x="11022393" y="380620"/>
                    </a:cubicBezTo>
                    <a:lnTo>
                      <a:pt x="11022393" y="4377119"/>
                    </a:lnTo>
                    <a:cubicBezTo>
                      <a:pt x="11022393" y="4587329"/>
                      <a:pt x="10851984" y="4757738"/>
                      <a:pt x="10641774" y="4757738"/>
                    </a:cubicBezTo>
                    <a:lnTo>
                      <a:pt x="0" y="4757738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039775" y="7281286"/>
            <a:ext cx="7812175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dirty="0">
                <a:solidFill>
                  <a:srgbClr val="000000"/>
                </a:solidFill>
                <a:latin typeface="Open Sans Extra Bold"/>
              </a:rPr>
              <a:t>Imaginer de </a:t>
            </a:r>
            <a:r>
              <a:rPr lang="en-US" sz="4299" dirty="0" err="1">
                <a:solidFill>
                  <a:srgbClr val="000000"/>
                </a:solidFill>
                <a:latin typeface="Open Sans Extra Bold"/>
              </a:rPr>
              <a:t>nouvelles</a:t>
            </a:r>
            <a:r>
              <a:rPr lang="en-US" sz="4299" dirty="0">
                <a:solidFill>
                  <a:srgbClr val="000000"/>
                </a:solidFill>
                <a:latin typeface="Open Sans Extra Bold"/>
              </a:rPr>
              <a:t> rencontres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39775" y="4421505"/>
            <a:ext cx="7409905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</a:pPr>
            <a:r>
              <a:rPr lang="en-US" sz="4299" dirty="0">
                <a:solidFill>
                  <a:srgbClr val="000000"/>
                </a:solidFill>
                <a:latin typeface="Open Sans Extra Bold"/>
              </a:rPr>
              <a:t>Proposer un </a:t>
            </a:r>
            <a:r>
              <a:rPr lang="en-US" sz="4299" dirty="0" err="1">
                <a:solidFill>
                  <a:srgbClr val="000000"/>
                </a:solidFill>
                <a:latin typeface="Open Sans Extra Bold"/>
              </a:rPr>
              <a:t>éveil</a:t>
            </a:r>
            <a:r>
              <a:rPr lang="en-US" sz="4299" dirty="0">
                <a:solidFill>
                  <a:srgbClr val="000000"/>
                </a:solidFill>
                <a:latin typeface="Open Sans Extra Bold"/>
              </a:rPr>
              <a:t> à la </a:t>
            </a:r>
            <a:r>
              <a:rPr lang="en-US" sz="4299" dirty="0" err="1">
                <a:solidFill>
                  <a:srgbClr val="000000"/>
                </a:solidFill>
                <a:latin typeface="Open Sans Extra Bold"/>
              </a:rPr>
              <a:t>foi</a:t>
            </a:r>
            <a:endParaRPr lang="en-US" sz="4299" dirty="0">
              <a:solidFill>
                <a:srgbClr val="000000"/>
              </a:solidFill>
              <a:latin typeface="Open Sans Extra Bold"/>
            </a:endParaRPr>
          </a:p>
          <a:p>
            <a:pPr algn="just">
              <a:lnSpc>
                <a:spcPts val="6019"/>
              </a:lnSpc>
              <a:spcBef>
                <a:spcPct val="0"/>
              </a:spcBef>
            </a:pPr>
            <a:endParaRPr lang="en-US" sz="42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274361"/>
            <a:ext cx="9686092" cy="183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Pour accompagner le début </a:t>
            </a:r>
          </a:p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Open Sans Extra Bold"/>
              </a:rPr>
              <a:t>de vie chrétienne, il faut 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8827" y="4431030"/>
            <a:ext cx="6093238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70,5% (124)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8827" y="7675304"/>
            <a:ext cx="792216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52,3% (92)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234" y="0"/>
            <a:ext cx="19365191" cy="2246944"/>
            <a:chOff x="0" y="0"/>
            <a:chExt cx="5100297" cy="5917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0297" cy="591788"/>
            </a:xfrm>
            <a:custGeom>
              <a:avLst/>
              <a:gdLst/>
              <a:ahLst/>
              <a:cxnLst/>
              <a:rect l="l" t="t" r="r" b="b"/>
              <a:pathLst>
                <a:path w="5100297" h="591788">
                  <a:moveTo>
                    <a:pt x="0" y="0"/>
                  </a:moveTo>
                  <a:lnTo>
                    <a:pt x="5100297" y="0"/>
                  </a:lnTo>
                  <a:lnTo>
                    <a:pt x="5100297" y="591788"/>
                  </a:lnTo>
                  <a:lnTo>
                    <a:pt x="0" y="5917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94269" y="464508"/>
            <a:ext cx="5581293" cy="125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latin typeface="Open Sans Bold"/>
              </a:rPr>
              <a:t>Suggestions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9600" y="3305833"/>
            <a:ext cx="890736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CADC"/>
                </a:solidFill>
                <a:latin typeface="Open Sans Extra Bold"/>
              </a:rPr>
              <a:t>Tisser</a:t>
            </a:r>
            <a:r>
              <a:rPr lang="en-US" sz="3999" dirty="0">
                <a:solidFill>
                  <a:srgbClr val="00CADC"/>
                </a:solidFill>
                <a:latin typeface="Open Sans Extra Bold"/>
              </a:rPr>
              <a:t> des liens </a:t>
            </a:r>
            <a:r>
              <a:rPr lang="en-US" sz="3999" dirty="0" err="1">
                <a:solidFill>
                  <a:srgbClr val="00CADC"/>
                </a:solidFill>
                <a:latin typeface="Open Sans Extra Bold"/>
              </a:rPr>
              <a:t>paroisse</a:t>
            </a:r>
            <a:r>
              <a:rPr lang="en-US" sz="3999" dirty="0">
                <a:solidFill>
                  <a:srgbClr val="00CADC"/>
                </a:solidFill>
                <a:latin typeface="Open Sans Extra Bold"/>
              </a:rPr>
              <a:t>/</a:t>
            </a:r>
            <a:r>
              <a:rPr lang="en-US" sz="3999" dirty="0" err="1">
                <a:solidFill>
                  <a:srgbClr val="00CADC"/>
                </a:solidFill>
                <a:latin typeface="Open Sans Extra Bold"/>
              </a:rPr>
              <a:t>familles</a:t>
            </a:r>
            <a:endParaRPr lang="en-US" sz="3999" dirty="0">
              <a:solidFill>
                <a:srgbClr val="00CADC"/>
              </a:solidFill>
              <a:latin typeface="Open Sans Ext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62400" y="5082867"/>
            <a:ext cx="94404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CB6CE6"/>
                </a:solidFill>
                <a:latin typeface="Open Sans Extra Bold"/>
              </a:rPr>
              <a:t>Initier</a:t>
            </a:r>
            <a:r>
              <a:rPr lang="en-US" sz="3999" dirty="0">
                <a:solidFill>
                  <a:srgbClr val="CB6CE6"/>
                </a:solidFill>
                <a:latin typeface="Open Sans Extra Bold"/>
              </a:rPr>
              <a:t> des rencontres entre parents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72200" y="7124700"/>
            <a:ext cx="1121342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F66C4"/>
                </a:solidFill>
                <a:latin typeface="Open Sans Extra Bold"/>
              </a:rPr>
              <a:t>Proposer un </a:t>
            </a:r>
            <a:r>
              <a:rPr lang="en-US" sz="3999" dirty="0" err="1">
                <a:solidFill>
                  <a:srgbClr val="FF66C4"/>
                </a:solidFill>
                <a:latin typeface="Open Sans Extra Bold"/>
              </a:rPr>
              <a:t>accompagnement</a:t>
            </a:r>
            <a:r>
              <a:rPr lang="en-US" sz="3999" dirty="0">
                <a:solidFill>
                  <a:srgbClr val="FF66C4"/>
                </a:solidFill>
                <a:latin typeface="Open Sans Extra Bold"/>
              </a:rPr>
              <a:t> des parents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234" y="0"/>
            <a:ext cx="19365191" cy="2490552"/>
            <a:chOff x="0" y="0"/>
            <a:chExt cx="5100297" cy="6559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00297" cy="655948"/>
            </a:xfrm>
            <a:custGeom>
              <a:avLst/>
              <a:gdLst/>
              <a:ahLst/>
              <a:cxnLst/>
              <a:rect l="l" t="t" r="r" b="b"/>
              <a:pathLst>
                <a:path w="5100297" h="655948">
                  <a:moveTo>
                    <a:pt x="0" y="0"/>
                  </a:moveTo>
                  <a:lnTo>
                    <a:pt x="5100297" y="0"/>
                  </a:lnTo>
                  <a:lnTo>
                    <a:pt x="5100297" y="655948"/>
                  </a:lnTo>
                  <a:lnTo>
                    <a:pt x="0" y="65594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30234" y="-1543050"/>
            <a:ext cx="19365191" cy="3789994"/>
            <a:chOff x="0" y="0"/>
            <a:chExt cx="5100297" cy="998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00297" cy="998188"/>
            </a:xfrm>
            <a:custGeom>
              <a:avLst/>
              <a:gdLst/>
              <a:ahLst/>
              <a:cxnLst/>
              <a:rect l="l" t="t" r="r" b="b"/>
              <a:pathLst>
                <a:path w="5100297" h="998188">
                  <a:moveTo>
                    <a:pt x="0" y="0"/>
                  </a:moveTo>
                  <a:lnTo>
                    <a:pt x="5100297" y="0"/>
                  </a:lnTo>
                  <a:lnTo>
                    <a:pt x="5100297" y="998188"/>
                  </a:lnTo>
                  <a:lnTo>
                    <a:pt x="0" y="998188"/>
                  </a:lnTo>
                  <a:close/>
                </a:path>
              </a:pathLst>
            </a:custGeom>
            <a:gradFill rotWithShape="1">
              <a:gsLst>
                <a:gs pos="0">
                  <a:srgbClr val="5170FF">
                    <a:alpha val="100000"/>
                  </a:srgbClr>
                </a:gs>
                <a:gs pos="100000">
                  <a:srgbClr val="FF66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953000" y="3401293"/>
            <a:ext cx="7618798" cy="5628387"/>
          </a:xfrm>
          <a:custGeom>
            <a:avLst/>
            <a:gdLst/>
            <a:ahLst/>
            <a:cxnLst/>
            <a:rect l="l" t="t" r="r" b="b"/>
            <a:pathLst>
              <a:path w="7618798" h="5628387">
                <a:moveTo>
                  <a:pt x="0" y="0"/>
                </a:moveTo>
                <a:lnTo>
                  <a:pt x="7618798" y="0"/>
                </a:lnTo>
                <a:lnTo>
                  <a:pt x="7618798" y="5628387"/>
                </a:lnTo>
                <a:lnTo>
                  <a:pt x="0" y="5628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33213" y="855656"/>
            <a:ext cx="844418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5299" dirty="0">
                <a:solidFill>
                  <a:srgbClr val="FFFFFF"/>
                </a:solidFill>
                <a:latin typeface="Open Sans Extra Bold"/>
              </a:rPr>
              <a:t>Des </a:t>
            </a:r>
            <a:r>
              <a:rPr lang="en-US" sz="5299" dirty="0" err="1">
                <a:solidFill>
                  <a:srgbClr val="FFFFFF"/>
                </a:solidFill>
                <a:latin typeface="Open Sans Extra Bold"/>
              </a:rPr>
              <a:t>difficultés</a:t>
            </a:r>
            <a:r>
              <a:rPr lang="en-US" sz="5299" dirty="0">
                <a:solidFill>
                  <a:srgbClr val="FFFFFF"/>
                </a:solidFill>
                <a:latin typeface="Open Sans Extra Bold"/>
              </a:rPr>
              <a:t> ...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33213" y="4000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sp>
        <p:nvSpPr>
          <p:cNvPr id="11" name="TextBox 7"/>
          <p:cNvSpPr txBox="1"/>
          <p:nvPr/>
        </p:nvSpPr>
        <p:spPr>
          <a:xfrm rot="20768595">
            <a:off x="1012505" y="6669303"/>
            <a:ext cx="4128759" cy="2332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4"/>
              </a:lnSpc>
            </a:pPr>
            <a:r>
              <a:rPr lang="en-US" sz="4396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Célébrer</a:t>
            </a:r>
            <a:r>
              <a:rPr lang="en-US" sz="4396" dirty="0" smtClean="0">
                <a:solidFill>
                  <a:srgbClr val="000000"/>
                </a:solidFill>
                <a:latin typeface="Open Sans Extra Bold"/>
              </a:rPr>
              <a:t> avec 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assemblée</a:t>
            </a:r>
            <a:r>
              <a:rPr lang="en-US" sz="4396" dirty="0" smtClean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hétéroclite</a:t>
            </a:r>
            <a:endParaRPr lang="en-US" sz="4396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2" name="TextBox 7"/>
          <p:cNvSpPr txBox="1"/>
          <p:nvPr/>
        </p:nvSpPr>
        <p:spPr>
          <a:xfrm rot="1094870">
            <a:off x="11952690" y="7210341"/>
            <a:ext cx="5787378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4"/>
              </a:lnSpc>
            </a:pPr>
            <a:r>
              <a:rPr lang="en-US" sz="4396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Choix</a:t>
            </a:r>
            <a:r>
              <a:rPr lang="en-US" sz="4396" dirty="0" smtClean="0">
                <a:solidFill>
                  <a:srgbClr val="000000"/>
                </a:solidFill>
                <a:latin typeface="Open Sans Extra Bold"/>
              </a:rPr>
              <a:t> des 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parrains</a:t>
            </a:r>
            <a:r>
              <a:rPr lang="en-US" sz="4396" dirty="0" smtClean="0">
                <a:solidFill>
                  <a:srgbClr val="000000"/>
                </a:solidFill>
                <a:latin typeface="Open Sans Extra Bold"/>
              </a:rPr>
              <a:t>/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marraines</a:t>
            </a:r>
            <a:endParaRPr lang="en-US" sz="4396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3" name="TextBox 7"/>
          <p:cNvSpPr txBox="1"/>
          <p:nvPr/>
        </p:nvSpPr>
        <p:spPr>
          <a:xfrm rot="20768595">
            <a:off x="1274606" y="3548030"/>
            <a:ext cx="4128759" cy="205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4"/>
              </a:lnSpc>
            </a:pPr>
            <a:r>
              <a:rPr lang="en-US" sz="4396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396" dirty="0" smtClean="0">
                <a:solidFill>
                  <a:srgbClr val="000000"/>
                </a:solidFill>
                <a:latin typeface="Open Sans Extra Bold"/>
              </a:rPr>
              <a:t>Parents loin de la 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foi</a:t>
            </a:r>
            <a:endParaRPr lang="en-US" sz="4396" dirty="0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3324"/>
              </a:lnSpc>
              <a:spcBef>
                <a:spcPct val="0"/>
              </a:spcBef>
            </a:pPr>
            <a:endParaRPr lang="en-US" sz="4396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4" name="TextBox 7"/>
          <p:cNvSpPr txBox="1"/>
          <p:nvPr/>
        </p:nvSpPr>
        <p:spPr>
          <a:xfrm rot="738735">
            <a:off x="11774752" y="3311404"/>
            <a:ext cx="5388238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4"/>
              </a:lnSpc>
            </a:pPr>
            <a:r>
              <a:rPr lang="en-US" sz="4396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Plusieurs</a:t>
            </a:r>
            <a:r>
              <a:rPr lang="en-US" sz="4396" dirty="0" smtClean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baptêmes</a:t>
            </a:r>
            <a:r>
              <a:rPr lang="en-US" sz="4396" dirty="0" smtClean="0">
                <a:solidFill>
                  <a:srgbClr val="000000"/>
                </a:solidFill>
                <a:latin typeface="Open Sans Extra Bold"/>
              </a:rPr>
              <a:t> pour 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une</a:t>
            </a:r>
            <a:r>
              <a:rPr lang="en-US" sz="4396" dirty="0" smtClean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396" dirty="0" err="1" smtClean="0">
                <a:solidFill>
                  <a:srgbClr val="000000"/>
                </a:solidFill>
                <a:latin typeface="Open Sans Extra Bold"/>
              </a:rPr>
              <a:t>célébration</a:t>
            </a:r>
            <a:endParaRPr lang="en-US" sz="4396" dirty="0">
              <a:solidFill>
                <a:srgbClr val="000000"/>
              </a:solidFill>
              <a:latin typeface="Open Sans Extra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353</Words>
  <Application>Microsoft Office PowerPoint</Application>
  <PresentationFormat>Personnalisé</PresentationFormat>
  <Paragraphs>74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Calibri</vt:lpstr>
      <vt:lpstr>Open Sans Extra Bold</vt:lpstr>
      <vt:lpstr>Open Sans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journée du 27 septembre</dc:title>
  <dc:creator>Anaïs Marescaux</dc:creator>
  <cp:lastModifiedBy>Christine Merckaert</cp:lastModifiedBy>
  <cp:revision>11</cp:revision>
  <dcterms:created xsi:type="dcterms:W3CDTF">2006-08-16T00:00:00Z</dcterms:created>
  <dcterms:modified xsi:type="dcterms:W3CDTF">2023-12-14T13:54:07Z</dcterms:modified>
  <dc:identifier>DAFu-MZiBhk</dc:identifier>
</cp:coreProperties>
</file>