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0"/>
  </p:notesMasterIdLst>
  <p:handoutMasterIdLst>
    <p:handoutMasterId r:id="rId61"/>
  </p:handoutMasterIdLst>
  <p:sldIdLst>
    <p:sldId id="387" r:id="rId2"/>
    <p:sldId id="466" r:id="rId3"/>
    <p:sldId id="403" r:id="rId4"/>
    <p:sldId id="459" r:id="rId5"/>
    <p:sldId id="460" r:id="rId6"/>
    <p:sldId id="461" r:id="rId7"/>
    <p:sldId id="462" r:id="rId8"/>
    <p:sldId id="463" r:id="rId9"/>
    <p:sldId id="464" r:id="rId10"/>
    <p:sldId id="465" r:id="rId11"/>
    <p:sldId id="421" r:id="rId12"/>
    <p:sldId id="406" r:id="rId13"/>
    <p:sldId id="410" r:id="rId14"/>
    <p:sldId id="412" r:id="rId15"/>
    <p:sldId id="413" r:id="rId16"/>
    <p:sldId id="414" r:id="rId17"/>
    <p:sldId id="422" r:id="rId18"/>
    <p:sldId id="415" r:id="rId19"/>
    <p:sldId id="416" r:id="rId20"/>
    <p:sldId id="441" r:id="rId21"/>
    <p:sldId id="418" r:id="rId22"/>
    <p:sldId id="419" r:id="rId23"/>
    <p:sldId id="420" r:id="rId24"/>
    <p:sldId id="407" r:id="rId25"/>
    <p:sldId id="423" r:id="rId26"/>
    <p:sldId id="424" r:id="rId27"/>
    <p:sldId id="433" r:id="rId28"/>
    <p:sldId id="434" r:id="rId29"/>
    <p:sldId id="435" r:id="rId30"/>
    <p:sldId id="436" r:id="rId31"/>
    <p:sldId id="437" r:id="rId32"/>
    <p:sldId id="438" r:id="rId33"/>
    <p:sldId id="439" r:id="rId34"/>
    <p:sldId id="440" r:id="rId35"/>
    <p:sldId id="442" r:id="rId36"/>
    <p:sldId id="408" r:id="rId37"/>
    <p:sldId id="425" r:id="rId38"/>
    <p:sldId id="446" r:id="rId39"/>
    <p:sldId id="431" r:id="rId40"/>
    <p:sldId id="445" r:id="rId41"/>
    <p:sldId id="448" r:id="rId42"/>
    <p:sldId id="449" r:id="rId43"/>
    <p:sldId id="450" r:id="rId44"/>
    <p:sldId id="451" r:id="rId45"/>
    <p:sldId id="452" r:id="rId46"/>
    <p:sldId id="453" r:id="rId47"/>
    <p:sldId id="454" r:id="rId48"/>
    <p:sldId id="455" r:id="rId49"/>
    <p:sldId id="409" r:id="rId50"/>
    <p:sldId id="426" r:id="rId51"/>
    <p:sldId id="458" r:id="rId52"/>
    <p:sldId id="432" r:id="rId53"/>
    <p:sldId id="456" r:id="rId54"/>
    <p:sldId id="457" r:id="rId55"/>
    <p:sldId id="444" r:id="rId56"/>
    <p:sldId id="468" r:id="rId57"/>
    <p:sldId id="467" r:id="rId58"/>
    <p:sldId id="396" r:id="rId59"/>
  </p:sldIdLst>
  <p:sldSz cx="9144000" cy="6858000" type="screen4x3"/>
  <p:notesSz cx="7104063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8F"/>
    <a:srgbClr val="FFA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5749" autoAdjust="0"/>
  </p:normalViewPr>
  <p:slideViewPr>
    <p:cSldViewPr>
      <p:cViewPr varScale="1">
        <p:scale>
          <a:sx n="96" d="100"/>
          <a:sy n="96" d="100"/>
        </p:scale>
        <p:origin x="111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3" d="100"/>
        <a:sy n="53" d="100"/>
      </p:scale>
      <p:origin x="0" y="-1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/>
          <a:lstStyle>
            <a:lvl1pPr algn="l">
              <a:defRPr sz="1200"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601" y="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/>
          <a:lstStyle>
            <a:lvl1pPr algn="r">
              <a:defRPr sz="1200"/>
            </a:lvl1pPr>
          </a:lstStyle>
          <a:p>
            <a:pPr>
              <a:defRPr/>
            </a:pPr>
            <a:fld id="{91E1470E-0E75-42E8-90F7-5DBE01F61FA7}" type="datetime1">
              <a:rPr lang="fr-FR" smtClean="0"/>
              <a:t>04/12/2013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097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601" y="972097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 anchor="b"/>
          <a:lstStyle>
            <a:lvl1pPr algn="r">
              <a:defRPr sz="1200"/>
            </a:lvl1pPr>
          </a:lstStyle>
          <a:p>
            <a:pPr>
              <a:defRPr/>
            </a:pPr>
            <a:fld id="{35140C4F-30AA-44F8-AD7B-4C7F044B50F1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501816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/>
          <a:lstStyle>
            <a:lvl1pPr algn="l">
              <a:defRPr sz="1200"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601" y="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/>
          <a:lstStyle>
            <a:lvl1pPr algn="r">
              <a:defRPr sz="1200"/>
            </a:lvl1pPr>
          </a:lstStyle>
          <a:p>
            <a:pPr>
              <a:defRPr/>
            </a:pPr>
            <a:fld id="{9CB9A29B-61AC-4D04-B378-B96BA2F5F7DE}" type="datetime1">
              <a:rPr lang="fr-FR" smtClean="0"/>
              <a:t>04/12/2013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39" tIns="47170" rIns="94339" bIns="47170" rtlCol="0" anchor="ctr"/>
          <a:lstStyle/>
          <a:p>
            <a:pPr lvl="0"/>
            <a:endParaRPr lang="fr-BE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747" y="4862149"/>
            <a:ext cx="5682572" cy="4604495"/>
          </a:xfrm>
          <a:prstGeom prst="rect">
            <a:avLst/>
          </a:prstGeom>
        </p:spPr>
        <p:txBody>
          <a:bodyPr vert="horz" lIns="94339" tIns="47170" rIns="94339" bIns="4717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097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601" y="9720970"/>
            <a:ext cx="3078767" cy="511980"/>
          </a:xfrm>
          <a:prstGeom prst="rect">
            <a:avLst/>
          </a:prstGeom>
        </p:spPr>
        <p:txBody>
          <a:bodyPr vert="horz" lIns="94339" tIns="47170" rIns="94339" bIns="47170" rtlCol="0" anchor="b"/>
          <a:lstStyle>
            <a:lvl1pPr algn="r">
              <a:defRPr sz="1200"/>
            </a:lvl1pPr>
          </a:lstStyle>
          <a:p>
            <a:pPr>
              <a:defRPr/>
            </a:pPr>
            <a:fld id="{05C155A7-39CE-46DC-9F76-89F8F3F288AC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9555351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C0591CD-5830-405D-A61E-BEC83CA9BFCB}" type="datetime1">
              <a:rPr lang="fr-FR" smtClean="0"/>
              <a:t>04/12/2013</a:t>
            </a:fld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C155A7-39CE-46DC-9F76-89F8F3F288AC}" type="slidenum">
              <a:rPr lang="fr-BE" smtClean="0"/>
              <a:pPr>
                <a:defRPr/>
              </a:pPr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6613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C0591CD-5830-405D-A61E-BEC83CA9BFCB}" type="datetime1">
              <a:rPr lang="fr-FR" smtClean="0"/>
              <a:t>04/12/2013</a:t>
            </a:fld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C155A7-39CE-46DC-9F76-89F8F3F288AC}" type="slidenum">
              <a:rPr lang="fr-BE" smtClean="0"/>
              <a:pPr>
                <a:defRPr/>
              </a:pPr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372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C0591CD-5830-405D-A61E-BEC83CA9BFCB}" type="datetime1">
              <a:rPr lang="fr-FR" smtClean="0"/>
              <a:t>04/12/2013</a:t>
            </a:fld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C155A7-39CE-46DC-9F76-89F8F3F288AC}" type="slidenum">
              <a:rPr lang="fr-BE" smtClean="0"/>
              <a:pPr>
                <a:defRPr/>
              </a:pPr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420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C0591CD-5830-405D-A61E-BEC83CA9BFCB}" type="datetime1">
              <a:rPr lang="fr-FR" smtClean="0"/>
              <a:t>04/12/2013</a:t>
            </a:fld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C155A7-39CE-46DC-9F76-89F8F3F288AC}" type="slidenum">
              <a:rPr lang="fr-BE" smtClean="0"/>
              <a:pPr>
                <a:defRPr/>
              </a:pPr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2993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C0591CD-5830-405D-A61E-BEC83CA9BFCB}" type="datetime1">
              <a:rPr lang="fr-FR" smtClean="0"/>
              <a:t>04/12/2013</a:t>
            </a:fld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C155A7-39CE-46DC-9F76-89F8F3F288AC}" type="slidenum">
              <a:rPr lang="fr-BE" smtClean="0"/>
              <a:pPr>
                <a:defRPr/>
              </a:pPr>
              <a:t>57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80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E5253C-666F-4031-8891-928331027C6E}" type="datetime1">
              <a:rPr lang="fr-BE"/>
              <a:pPr>
                <a:defRPr/>
              </a:pPr>
              <a:t>04-12-13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5990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700808"/>
            <a:ext cx="8785225" cy="4968280"/>
          </a:xfrm>
        </p:spPr>
        <p:txBody>
          <a:bodyPr/>
          <a:lstStyle>
            <a:lvl1pPr>
              <a:defRPr sz="3200" b="0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108520" y="-62151"/>
            <a:ext cx="9361040" cy="1474927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88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ide blan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>
          <a:xfrm>
            <a:off x="7010400" y="260648"/>
            <a:ext cx="1981200" cy="6336704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79389" y="260648"/>
            <a:ext cx="6696868" cy="6408440"/>
          </a:xfrm>
        </p:spPr>
        <p:txBody>
          <a:bodyPr/>
          <a:lstStyle>
            <a:lvl1pPr>
              <a:defRPr sz="3600" b="0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1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BA8225-E112-4DA6-8A1E-9D64FEA11734}" type="datetime1">
              <a:rPr lang="fr-BE"/>
              <a:pPr>
                <a:defRPr/>
              </a:pPr>
              <a:t>04-12-13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7967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878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878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5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41589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41589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5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 blan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36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62205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3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311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79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0C1F7ED-88F5-438B-94DE-DF11C0A59E8E}" type="datetime1">
              <a:rPr lang="fr-BE"/>
              <a:pPr>
                <a:defRPr/>
              </a:pPr>
              <a:t>04-12-13</a:t>
            </a:fld>
            <a:endParaRPr lang="fr-BE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65CE5F-341C-44DB-9E95-318861A3A494}" type="slidenum">
              <a:rPr lang="fr-BE"/>
              <a:pPr>
                <a:defRPr/>
              </a:p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8784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-108520" y="-62151"/>
            <a:ext cx="9361040" cy="1330911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16000" tIns="108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Modifiez le style du titre</a:t>
            </a:r>
            <a:endParaRPr lang="en-US" altLang="fr-FR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79388" y="1556792"/>
            <a:ext cx="8785225" cy="511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Modifiez les styles du texte du masque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  <a:p>
            <a:pPr lvl="3"/>
            <a:r>
              <a:rPr lang="fr-FR" altLang="fr-FR" dirty="0" smtClean="0"/>
              <a:t>Quatrième niveau</a:t>
            </a:r>
          </a:p>
          <a:p>
            <a:pPr lvl="4"/>
            <a:r>
              <a:rPr lang="fr-FR" altLang="fr-FR" dirty="0" smtClean="0"/>
              <a:t>Cinquième niveau</a:t>
            </a:r>
            <a:endParaRPr lang="en-US" altLang="fr-FR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4" r:id="rId1"/>
    <p:sldLayoutId id="2147484239" r:id="rId2"/>
    <p:sldLayoutId id="2147484245" r:id="rId3"/>
    <p:sldLayoutId id="2147484246" r:id="rId4"/>
    <p:sldLayoutId id="2147484240" r:id="rId5"/>
    <p:sldLayoutId id="2147484241" r:id="rId6"/>
    <p:sldLayoutId id="2147484242" r:id="rId7"/>
    <p:sldLayoutId id="2147484247" r:id="rId8"/>
    <p:sldLayoutId id="2147484248" r:id="rId9"/>
    <p:sldLayoutId id="2147484249" r:id="rId10"/>
    <p:sldLayoutId id="2147484250" r:id="rId11"/>
    <p:sldLayoutId id="2147484243" r:id="rId12"/>
    <p:sldLayoutId id="2147484251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Tahoma" pitchFamily="34" charset="0"/>
          <a:cs typeface="Tahom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libri" pitchFamily="34" charset="0"/>
          <a:cs typeface="Tahoma" pitchFamily="34" charset="0"/>
        </a:defRPr>
      </a:lvl9pPr>
    </p:titleStyle>
    <p:bodyStyle>
      <a:lvl1pPr marL="324000" indent="-3240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"/>
        <a:defRPr sz="3200">
          <a:solidFill>
            <a:schemeClr val="tx1"/>
          </a:solidFill>
          <a:latin typeface="+mn-lt"/>
          <a:ea typeface="Tahoma" pitchFamily="34" charset="0"/>
          <a:cs typeface="Tahoma" pitchFamily="34" charset="0"/>
        </a:defRPr>
      </a:lvl1pPr>
      <a:lvl2pPr marL="547688" indent="-2520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Tahoma" pitchFamily="34" charset="0"/>
          <a:cs typeface="Tahoma" pitchFamily="34" charset="0"/>
        </a:defRPr>
      </a:lvl2pPr>
      <a:lvl3pPr marL="822325" indent="-182563" algn="l" rtl="0" eaLnBrk="0" fontAlgn="base" hangingPunct="0">
        <a:spcBef>
          <a:spcPct val="20000"/>
        </a:spcBef>
        <a:spcAft>
          <a:spcPct val="0"/>
        </a:spcAft>
        <a:buClr>
          <a:srgbClr val="928B70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Tahoma" pitchFamily="34" charset="0"/>
          <a:cs typeface="Tahoma" pitchFamily="34" charset="0"/>
        </a:defRPr>
      </a:lvl3pPr>
      <a:lvl4pPr marL="1096963" indent="-182563" algn="l" rtl="0" eaLnBrk="0" fontAlgn="base" hangingPunct="0">
        <a:spcBef>
          <a:spcPct val="20000"/>
        </a:spcBef>
        <a:spcAft>
          <a:spcPct val="0"/>
        </a:spcAft>
        <a:buClr>
          <a:srgbClr val="87706B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Tahoma" pitchFamily="34" charset="0"/>
          <a:cs typeface="Tahoma" pitchFamily="34" charset="0"/>
        </a:defRPr>
      </a:lvl4pPr>
      <a:lvl5pPr marL="1279525" indent="-182563" algn="l" rtl="0" eaLnBrk="0" fontAlgn="base" hangingPunct="0">
        <a:spcBef>
          <a:spcPct val="20000"/>
        </a:spcBef>
        <a:spcAft>
          <a:spcPct val="0"/>
        </a:spcAft>
        <a:buClr>
          <a:srgbClr val="6F777D"/>
        </a:buClr>
        <a:buFont typeface="Wingdings" pitchFamily="2" charset="2"/>
        <a:buChar char="§"/>
        <a:defRPr sz="2000">
          <a:solidFill>
            <a:schemeClr val="tx2"/>
          </a:solidFill>
          <a:latin typeface="+mn-lt"/>
          <a:ea typeface="Tahoma" pitchFamily="34" charset="0"/>
          <a:cs typeface="Tahoma" pitchFamily="34" charset="0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node-tournai.b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node-tournai.b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5" descr="D:\Utilisateurs\fortemps\Dropbox\Synode\PROJETS LOGO\logo-synode-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/>
          <a:stretch>
            <a:fillRect/>
          </a:stretch>
        </p:blipFill>
        <p:spPr bwMode="auto">
          <a:xfrm>
            <a:off x="1295400" y="163513"/>
            <a:ext cx="4932363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1"/>
          <p:cNvSpPr>
            <a:spLocks noGrp="1"/>
          </p:cNvSpPr>
          <p:nvPr>
            <p:ph idx="1"/>
          </p:nvPr>
        </p:nvSpPr>
        <p:spPr>
          <a:xfrm>
            <a:off x="179389" y="1556792"/>
            <a:ext cx="5184699" cy="4968280"/>
          </a:xfrm>
        </p:spPr>
        <p:txBody>
          <a:bodyPr/>
          <a:lstStyle/>
          <a:p>
            <a:r>
              <a:rPr lang="fr-BE" dirty="0" smtClean="0"/>
              <a:t>Ce fichier vous présente </a:t>
            </a:r>
            <a:br>
              <a:rPr lang="fr-BE" dirty="0" smtClean="0"/>
            </a:br>
            <a:r>
              <a:rPr lang="fr-BE" b="1" dirty="0" smtClean="0"/>
              <a:t>les éléments principaux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des décrets promulgués </a:t>
            </a:r>
            <a:br>
              <a:rPr lang="fr-BE" dirty="0" smtClean="0"/>
            </a:br>
            <a:r>
              <a:rPr lang="fr-BE" dirty="0" smtClean="0"/>
              <a:t>ce samedi 30 novembre, </a:t>
            </a:r>
            <a:br>
              <a:rPr lang="fr-BE" dirty="0" smtClean="0"/>
            </a:br>
            <a:r>
              <a:rPr lang="fr-BE" dirty="0" smtClean="0"/>
              <a:t>par notre Évêque, </a:t>
            </a:r>
            <a:br>
              <a:rPr lang="fr-BE" dirty="0" smtClean="0"/>
            </a:br>
            <a:r>
              <a:rPr lang="fr-BE" dirty="0" smtClean="0"/>
              <a:t>Mgr Guy Harpigny.</a:t>
            </a:r>
          </a:p>
          <a:p>
            <a:endParaRPr lang="fr-BE" dirty="0"/>
          </a:p>
          <a:p>
            <a:r>
              <a:rPr lang="fr-BE" dirty="0" smtClean="0"/>
              <a:t>Pour retrouver l’intégralité </a:t>
            </a:r>
            <a:br>
              <a:rPr lang="fr-BE" dirty="0" smtClean="0"/>
            </a:br>
            <a:r>
              <a:rPr lang="fr-BE" dirty="0" smtClean="0"/>
              <a:t>du texte, vous pouvez aller sur </a:t>
            </a:r>
            <a:r>
              <a:rPr lang="fr-BE" dirty="0" smtClean="0">
                <a:hlinkClick r:id="rId3"/>
              </a:rPr>
              <a:t>www.synode-tournai.be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 smtClean="0"/>
          </a:p>
        </p:txBody>
      </p:sp>
      <p:sp>
        <p:nvSpPr>
          <p:cNvPr id="1536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dirty="0" smtClean="0"/>
              <a:t>Pour trouver l’intégralité des décrets…</a:t>
            </a:r>
            <a:r>
              <a:rPr lang="fr-BE" dirty="0"/>
              <a:t> </a:t>
            </a:r>
            <a:endParaRPr lang="fr-BE" altLang="fr-FR" dirty="0" smtClean="0"/>
          </a:p>
        </p:txBody>
      </p:sp>
      <p:sp>
        <p:nvSpPr>
          <p:cNvPr id="2" name="AutoShape 2" descr="http://www.synode-tournai.be/images/documents/cloture/decre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320" y="1799708"/>
            <a:ext cx="3266611" cy="472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388" y="260350"/>
            <a:ext cx="6697662" cy="6408738"/>
          </a:xfrm>
        </p:spPr>
        <p:txBody>
          <a:bodyPr/>
          <a:lstStyle/>
          <a:p>
            <a:pPr marL="44450" indent="0">
              <a:buNone/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Note préliminaire</a:t>
            </a:r>
            <a:br>
              <a:rPr lang="fr-BE" sz="3600" dirty="0" smtClean="0"/>
            </a:br>
            <a:r>
              <a:rPr lang="fr-BE" sz="3600" dirty="0" smtClean="0"/>
              <a:t>(promulguant les décrets)</a:t>
            </a:r>
          </a:p>
        </p:txBody>
      </p:sp>
      <p:sp>
        <p:nvSpPr>
          <p:cNvPr id="4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1"/>
          <p:cNvSpPr>
            <a:spLocks noGrp="1"/>
          </p:cNvSpPr>
          <p:nvPr>
            <p:ph idx="1"/>
          </p:nvPr>
        </p:nvSpPr>
        <p:spPr>
          <a:xfrm>
            <a:off x="179388" y="1556792"/>
            <a:ext cx="8785225" cy="4968280"/>
          </a:xfrm>
        </p:spPr>
        <p:txBody>
          <a:bodyPr/>
          <a:lstStyle/>
          <a:p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Puisque </a:t>
            </a:r>
            <a:r>
              <a:rPr lang="fr-BE" dirty="0"/>
              <a:t>Dieu notre Sauveur « veut que tous les hommes soient sauvés et parviennent à la pleine connaissance de la vérité » (2 Tim 2,4), </a:t>
            </a:r>
            <a:r>
              <a:rPr lang="fr-BE" b="1" dirty="0"/>
              <a:t>en quoi consiste la mission de chrétiens dans la société actuelle</a:t>
            </a:r>
            <a:r>
              <a:rPr lang="fr-BE" dirty="0"/>
              <a:t> ?</a:t>
            </a:r>
          </a:p>
          <a:p>
            <a:pPr marL="0" indent="0" eaLnBrk="1" hangingPunct="1">
              <a:buNone/>
            </a:pPr>
            <a:endParaRPr lang="fr-BE" altLang="fr-FR" dirty="0" smtClean="0"/>
          </a:p>
        </p:txBody>
      </p:sp>
      <p:sp>
        <p:nvSpPr>
          <p:cNvPr id="1536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dirty="0"/>
              <a:t>Une question fondamentale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à </a:t>
            </a:r>
            <a:r>
              <a:rPr lang="fr-BE" dirty="0"/>
              <a:t>l’origine du synode </a:t>
            </a:r>
            <a:endParaRPr lang="fr-BE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38016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1"/>
          <p:cNvSpPr>
            <a:spLocks noGrp="1"/>
          </p:cNvSpPr>
          <p:nvPr>
            <p:ph idx="1"/>
          </p:nvPr>
        </p:nvSpPr>
        <p:spPr>
          <a:xfrm>
            <a:off x="179388" y="1556792"/>
            <a:ext cx="8785225" cy="4968280"/>
          </a:xfrm>
        </p:spPr>
        <p:txBody>
          <a:bodyPr/>
          <a:lstStyle/>
          <a:p>
            <a:r>
              <a:rPr lang="fr-BE" dirty="0" smtClean="0"/>
              <a:t>«</a:t>
            </a:r>
            <a:r>
              <a:rPr lang="fr-BE" dirty="0"/>
              <a:t> L’Église </a:t>
            </a:r>
            <a:r>
              <a:rPr lang="fr-BE" dirty="0" smtClean="0"/>
              <a:t>est, </a:t>
            </a:r>
            <a:r>
              <a:rPr lang="fr-BE" dirty="0"/>
              <a:t>dans le Christ, en quelque sorte le sacrement, c’est-à-dire </a:t>
            </a:r>
            <a:r>
              <a:rPr lang="fr-BE" b="1" dirty="0"/>
              <a:t>à la fois le signe et le moyen de l’union intime avec Dieu et de l’unité de tout le genre humain </a:t>
            </a:r>
            <a:r>
              <a:rPr lang="fr-BE" dirty="0"/>
              <a:t>(…) </a:t>
            </a:r>
            <a:r>
              <a:rPr lang="fr-BE" dirty="0" smtClean="0"/>
              <a:t>»</a:t>
            </a:r>
          </a:p>
          <a:p>
            <a:endParaRPr lang="fr-BE" dirty="0"/>
          </a:p>
          <a:p>
            <a:r>
              <a:rPr lang="fr-BE" dirty="0"/>
              <a:t>En convoquant le synode diocésain de Tournai, </a:t>
            </a:r>
            <a:r>
              <a:rPr lang="fr-BE" dirty="0" smtClean="0"/>
              <a:t>notre </a:t>
            </a:r>
            <a:r>
              <a:rPr lang="fr-BE" dirty="0"/>
              <a:t>É</a:t>
            </a:r>
            <a:r>
              <a:rPr lang="fr-BE" dirty="0" smtClean="0"/>
              <a:t>vêque a </a:t>
            </a:r>
            <a:r>
              <a:rPr lang="fr-BE" dirty="0"/>
              <a:t>proposé que nous nous mettions à l’écoute de l’Esprit Saint  afin de discerner, dans la province de Hainaut, </a:t>
            </a:r>
            <a:r>
              <a:rPr lang="fr-BE" b="1" dirty="0"/>
              <a:t>comment l’Église correspond à sa nature et à sa mission.</a:t>
            </a:r>
          </a:p>
        </p:txBody>
      </p:sp>
      <p:sp>
        <p:nvSpPr>
          <p:cNvPr id="1536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Une réponse proposée par Vatican II (Lumen </a:t>
            </a:r>
            <a:r>
              <a:rPr lang="fr-BE" dirty="0" err="1"/>
              <a:t>Gentium</a:t>
            </a:r>
            <a:r>
              <a:rPr lang="fr-BE" dirty="0"/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394389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Il ne s’agissait pas d’aborder toutes les questions qui se posent… mais d’en considérer 4 principales </a:t>
            </a:r>
            <a:r>
              <a:rPr lang="fr-BE" dirty="0" smtClean="0"/>
              <a:t>:</a:t>
            </a:r>
          </a:p>
          <a:p>
            <a:pPr marL="0" indent="0">
              <a:buNone/>
            </a:pPr>
            <a:endParaRPr lang="fr-BE" dirty="0"/>
          </a:p>
          <a:p>
            <a:pPr lvl="0"/>
            <a:r>
              <a:rPr lang="fr-BE" dirty="0"/>
              <a:t>La sacramentalité de </a:t>
            </a:r>
            <a:r>
              <a:rPr lang="fr-BE" dirty="0" smtClean="0"/>
              <a:t>l’Église</a:t>
            </a:r>
            <a:endParaRPr lang="fr-BE" dirty="0"/>
          </a:p>
          <a:p>
            <a:pPr lvl="0"/>
            <a:r>
              <a:rPr lang="fr-BE" dirty="0"/>
              <a:t>Les lieux où l’Église est clairement manifestée</a:t>
            </a:r>
          </a:p>
          <a:p>
            <a:pPr lvl="0"/>
            <a:r>
              <a:rPr lang="fr-BE" dirty="0"/>
              <a:t>L’appel aux ministères et à la vie consacrée</a:t>
            </a:r>
          </a:p>
          <a:p>
            <a:pPr lvl="0"/>
            <a:r>
              <a:rPr lang="fr-BE" dirty="0"/>
              <a:t>L’initiation chrétienne des jeunes et des adultes, ainsi que la vie de famille</a:t>
            </a:r>
          </a:p>
          <a:p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4 questions principales ont été posées </a:t>
            </a:r>
            <a:br>
              <a:rPr lang="fr-BE" dirty="0" smtClean="0"/>
            </a:br>
            <a:r>
              <a:rPr lang="fr-BE" dirty="0" smtClean="0"/>
              <a:t>au synode diocésain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4379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800" b="1" dirty="0" smtClean="0"/>
              <a:t>Les équipes synodales </a:t>
            </a:r>
            <a:r>
              <a:rPr lang="fr-BE" sz="2800" dirty="0" smtClean="0"/>
              <a:t>ont réalisé un travail considérable, entre février et juin 2012</a:t>
            </a:r>
          </a:p>
          <a:p>
            <a:r>
              <a:rPr lang="fr-BE" sz="2800" dirty="0" smtClean="0"/>
              <a:t>L’ouverture </a:t>
            </a:r>
            <a:r>
              <a:rPr lang="fr-BE" sz="2800" dirty="0"/>
              <a:t>du synode diocésain a eu lieu, </a:t>
            </a:r>
            <a:r>
              <a:rPr lang="fr-BE" sz="2800" dirty="0" smtClean="0"/>
              <a:t>en </a:t>
            </a:r>
            <a:r>
              <a:rPr lang="fr-BE" sz="2800" dirty="0"/>
              <a:t>la Cathédrale de Tournai, le 22 septembre 2012. </a:t>
            </a:r>
            <a:endParaRPr lang="fr-BE" sz="2800" dirty="0" smtClean="0"/>
          </a:p>
          <a:p>
            <a:r>
              <a:rPr lang="fr-BE" sz="2800" dirty="0" smtClean="0"/>
              <a:t>Entre novembre 2012 et octobre 2013, </a:t>
            </a:r>
            <a:r>
              <a:rPr lang="fr-BE" sz="2800" b="1" dirty="0" smtClean="0"/>
              <a:t>l’assemblée synodale</a:t>
            </a:r>
            <a:r>
              <a:rPr lang="fr-BE" sz="2800" dirty="0" smtClean="0"/>
              <a:t> s’est réunie pour 5 </a:t>
            </a:r>
            <a:r>
              <a:rPr lang="fr-BE" sz="2800" dirty="0"/>
              <a:t>sessions de prière et de discernement. </a:t>
            </a:r>
            <a:r>
              <a:rPr lang="fr-BE" sz="2800" dirty="0" smtClean="0"/>
              <a:t/>
            </a:r>
            <a:br>
              <a:rPr lang="fr-BE" sz="2800" dirty="0" smtClean="0"/>
            </a:br>
            <a:r>
              <a:rPr lang="fr-BE" sz="2800" b="1" dirty="0" smtClean="0"/>
              <a:t>Les </a:t>
            </a:r>
            <a:r>
              <a:rPr lang="fr-BE" sz="2800" b="1" dirty="0"/>
              <a:t>propositions d’orientations pastorales et d’actions </a:t>
            </a:r>
            <a:r>
              <a:rPr lang="fr-BE" sz="2800" dirty="0"/>
              <a:t>ont été votées en plusieurs </a:t>
            </a:r>
            <a:r>
              <a:rPr lang="fr-BE" sz="2800" dirty="0" smtClean="0"/>
              <a:t>journées.</a:t>
            </a:r>
            <a:br>
              <a:rPr lang="fr-BE" sz="2800" dirty="0" smtClean="0"/>
            </a:br>
            <a:r>
              <a:rPr lang="fr-BE" sz="2800" dirty="0" smtClean="0"/>
              <a:t>Elles ont confiées à notre Évêque, le 12 octobre 2013.</a:t>
            </a:r>
            <a:endParaRPr lang="fr-BE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Un discernement synodal impliquant </a:t>
            </a:r>
            <a:br>
              <a:rPr lang="fr-BE" dirty="0" smtClean="0"/>
            </a:br>
            <a:r>
              <a:rPr lang="fr-BE" dirty="0" smtClean="0"/>
              <a:t>tout le diocèse pendant environ 2 ans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00428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800" dirty="0" smtClean="0"/>
              <a:t>D’abord</a:t>
            </a:r>
            <a:r>
              <a:rPr lang="fr-BE" sz="2800" dirty="0"/>
              <a:t>, ne pas y chercher toute la mission pastorale de l’Église. Le synode n’a pas abordé tous les aspects</a:t>
            </a:r>
            <a:r>
              <a:rPr lang="fr-BE" sz="2800" dirty="0" smtClean="0"/>
              <a:t>.</a:t>
            </a:r>
          </a:p>
          <a:p>
            <a:endParaRPr lang="fr-BE" sz="2800" dirty="0"/>
          </a:p>
          <a:p>
            <a:r>
              <a:rPr lang="fr-BE" sz="2800" dirty="0"/>
              <a:t>Ensuite, ne pas y chercher des programmes d’évangélisation. Un groupe de travail sur la communication, et des mini-synodes </a:t>
            </a:r>
            <a:r>
              <a:rPr lang="fr-BE" sz="2800" dirty="0" smtClean="0"/>
              <a:t>seront </a:t>
            </a:r>
            <a:r>
              <a:rPr lang="fr-BE" sz="2800" dirty="0"/>
              <a:t>mis sur </a:t>
            </a:r>
            <a:r>
              <a:rPr lang="fr-BE" sz="2800" dirty="0" smtClean="0"/>
              <a:t>pied (un sur </a:t>
            </a:r>
            <a:r>
              <a:rPr lang="fr-BE" sz="2800" dirty="0"/>
              <a:t>les jeunes et </a:t>
            </a:r>
            <a:r>
              <a:rPr lang="fr-BE" sz="2800" dirty="0" smtClean="0"/>
              <a:t>un sur </a:t>
            </a:r>
            <a:r>
              <a:rPr lang="fr-BE" sz="2800" dirty="0"/>
              <a:t>les familles)</a:t>
            </a:r>
            <a:r>
              <a:rPr lang="fr-BE" sz="2800" dirty="0" smtClean="0"/>
              <a:t>.</a:t>
            </a:r>
          </a:p>
          <a:p>
            <a:endParaRPr lang="fr-BE" sz="2800" dirty="0"/>
          </a:p>
          <a:p>
            <a:r>
              <a:rPr lang="fr-BE" sz="2800" dirty="0"/>
              <a:t>En revanche, on y trouvera des repères pour devenir en quelque sorte « sacrement » de l’union intime avec Dieu et de l’unité de tout le genre humain</a:t>
            </a:r>
            <a:r>
              <a:rPr lang="fr-BE" sz="2800" dirty="0" smtClean="0"/>
              <a:t>.</a:t>
            </a:r>
            <a:endParaRPr lang="fr-BE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Comment lire </a:t>
            </a:r>
            <a:r>
              <a:rPr lang="fr-BE" dirty="0" smtClean="0"/>
              <a:t>les </a:t>
            </a:r>
            <a:r>
              <a:rPr lang="fr-BE" dirty="0"/>
              <a:t>décrets </a:t>
            </a:r>
            <a:r>
              <a:rPr lang="fr-BE" dirty="0" smtClean="0"/>
              <a:t>promulgués par notre Évêque ce 30 novembre 2013?</a:t>
            </a:r>
            <a:r>
              <a:rPr lang="fr-BE" dirty="0"/>
              <a:t/>
            </a:r>
            <a:br>
              <a:rPr lang="fr-BE" dirty="0"/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23842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BE" sz="2800" dirty="0"/>
              <a:t>Un chapitre pour former le peuple de Dieu en Hainaut, </a:t>
            </a:r>
            <a:r>
              <a:rPr lang="fr-BE" sz="2800" dirty="0" smtClean="0"/>
              <a:t/>
            </a:r>
            <a:br>
              <a:rPr lang="fr-BE" sz="2800" dirty="0" smtClean="0"/>
            </a:br>
            <a:r>
              <a:rPr lang="fr-BE" sz="2800" dirty="0" err="1" smtClean="0"/>
              <a:t>c-à-d</a:t>
            </a:r>
            <a:r>
              <a:rPr lang="fr-BE" sz="2800" dirty="0" smtClean="0"/>
              <a:t> pour </a:t>
            </a:r>
            <a:r>
              <a:rPr lang="fr-BE" sz="2800" b="1" dirty="0"/>
              <a:t>vivre de l’Évangile dans des </a:t>
            </a:r>
            <a:r>
              <a:rPr lang="fr-BE" sz="2800" b="1" dirty="0" smtClean="0"/>
              <a:t>communautés</a:t>
            </a:r>
            <a:r>
              <a:rPr lang="fr-BE" sz="2800" dirty="0" smtClean="0"/>
              <a:t>.</a:t>
            </a:r>
            <a:endParaRPr lang="fr-BE" sz="2800" dirty="0"/>
          </a:p>
          <a:p>
            <a:pPr lvl="0"/>
            <a:r>
              <a:rPr lang="fr-BE" sz="2800" dirty="0"/>
              <a:t>Un chapitre sur </a:t>
            </a:r>
            <a:r>
              <a:rPr lang="fr-BE" sz="2800" b="1" dirty="0"/>
              <a:t>la gouvernance et les conseils</a:t>
            </a:r>
            <a:r>
              <a:rPr lang="fr-BE" sz="2800" dirty="0"/>
              <a:t>, et donc aussi sur la place importante des femmes au sein de ces conseils. On y trouvera les mini-synodes </a:t>
            </a:r>
            <a:r>
              <a:rPr lang="fr-BE" sz="2800" dirty="0" smtClean="0"/>
              <a:t>annoncés.</a:t>
            </a:r>
            <a:endParaRPr lang="fr-BE" sz="2800" dirty="0"/>
          </a:p>
          <a:p>
            <a:pPr lvl="0"/>
            <a:r>
              <a:rPr lang="fr-BE" sz="2800" dirty="0"/>
              <a:t>Un chapitre sur </a:t>
            </a:r>
            <a:r>
              <a:rPr lang="fr-BE" sz="2800" b="1" dirty="0"/>
              <a:t>la diversité des membres du peuple de Dieu</a:t>
            </a:r>
            <a:r>
              <a:rPr lang="fr-BE" sz="2800" dirty="0"/>
              <a:t> et </a:t>
            </a:r>
            <a:r>
              <a:rPr lang="fr-BE" sz="2800" dirty="0" smtClean="0"/>
              <a:t>la </a:t>
            </a:r>
            <a:r>
              <a:rPr lang="fr-BE" sz="2800" dirty="0"/>
              <a:t>variété des appels, et en même temps sur </a:t>
            </a:r>
            <a:r>
              <a:rPr lang="fr-BE" sz="2800" b="1" dirty="0"/>
              <a:t>l’importance de la liturgie </a:t>
            </a:r>
            <a:r>
              <a:rPr lang="fr-BE" sz="2800" dirty="0"/>
              <a:t>pour recevoir la vie, la vie en </a:t>
            </a:r>
            <a:r>
              <a:rPr lang="fr-BE" sz="2800" dirty="0" smtClean="0"/>
              <a:t>abondance, pour pouvoir la transmettre à tous.</a:t>
            </a:r>
            <a:endParaRPr lang="fr-BE" sz="2800" dirty="0"/>
          </a:p>
          <a:p>
            <a:pPr lvl="0"/>
            <a:r>
              <a:rPr lang="fr-BE" sz="2800" dirty="0"/>
              <a:t>Un chapitre sur </a:t>
            </a:r>
            <a:r>
              <a:rPr lang="fr-BE" sz="2800" b="1" dirty="0"/>
              <a:t>les </a:t>
            </a:r>
            <a:r>
              <a:rPr lang="fr-BE" sz="2800" b="1" dirty="0" smtClean="0"/>
              <a:t>lieux</a:t>
            </a:r>
            <a:r>
              <a:rPr lang="fr-BE" sz="2800" dirty="0" smtClean="0"/>
              <a:t>, avec le projet d’une maison diocésaine de la prière.</a:t>
            </a:r>
            <a:endParaRPr lang="fr-BE" sz="2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Les décrets sont organisés en 4 </a:t>
            </a:r>
            <a:r>
              <a:rPr lang="fr-BE" dirty="0" smtClean="0"/>
              <a:t>chapitres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10973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785225" cy="5976664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La promulgation des décrets ouvre une nouvelle étape dans le diocèse, une sorte de nouveau </a:t>
            </a:r>
            <a:r>
              <a:rPr lang="fr-BE" dirty="0" smtClean="0"/>
              <a:t>commencement.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 smtClean="0"/>
              <a:t>Pour </a:t>
            </a:r>
            <a:r>
              <a:rPr lang="fr-BE" dirty="0"/>
              <a:t>vivre cette étape, nous demeurons dans l’action de grâce et nous continuons à implorer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le </a:t>
            </a:r>
            <a:r>
              <a:rPr lang="fr-BE" dirty="0"/>
              <a:t>Seigneur afin que nous puissions vivre comme une nouvelle Pentecôte : </a:t>
            </a:r>
            <a:r>
              <a:rPr lang="fr-BE" b="1" dirty="0"/>
              <a:t>accueillir l’Esprit Saint pour témoigner du Christ</a:t>
            </a:r>
            <a:r>
              <a:rPr lang="fr-BE" dirty="0"/>
              <a:t>, dans son mystère de Pâques, </a:t>
            </a:r>
            <a:r>
              <a:rPr lang="fr-BE" dirty="0" smtClean="0"/>
              <a:t>à </a:t>
            </a:r>
            <a:r>
              <a:rPr lang="fr-BE" dirty="0"/>
              <a:t>toutes les nations qui sont dans la province de Hainaut.</a:t>
            </a:r>
            <a:endParaRPr lang="fr-BE" sz="28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43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388" y="260350"/>
            <a:ext cx="6697662" cy="6408738"/>
          </a:xfrm>
        </p:spPr>
        <p:txBody>
          <a:bodyPr/>
          <a:lstStyle/>
          <a:p>
            <a:pPr marL="44450" indent="0">
              <a:buNone/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Note préliminaire</a:t>
            </a:r>
          </a:p>
          <a:p>
            <a:pPr marL="363538" indent="-319088"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Chapitre 1: </a:t>
            </a:r>
            <a:br>
              <a:rPr lang="fr-BE" sz="3600" dirty="0" smtClean="0"/>
            </a:br>
            <a:r>
              <a:rPr lang="fr-BE" sz="3600" dirty="0" smtClean="0"/>
              <a:t>Pour former le peuple de Dieu </a:t>
            </a:r>
            <a:br>
              <a:rPr lang="fr-BE" sz="3600" dirty="0" smtClean="0"/>
            </a:br>
            <a:r>
              <a:rPr lang="fr-BE" sz="3600" dirty="0" smtClean="0"/>
              <a:t>en Hainaut</a:t>
            </a:r>
          </a:p>
          <a:p>
            <a:pPr marL="363538" indent="-319088">
              <a:defRPr/>
            </a:pPr>
            <a:r>
              <a:rPr lang="fr-BE" sz="3600" dirty="0" smtClean="0"/>
              <a:t>Chapitre 2: Les conseils</a:t>
            </a:r>
          </a:p>
          <a:p>
            <a:pPr marL="363538" indent="-319088">
              <a:defRPr/>
            </a:pPr>
            <a:r>
              <a:rPr lang="fr-BE" sz="3600" dirty="0" smtClean="0"/>
              <a:t>Chapitre 3: Les personnes</a:t>
            </a:r>
          </a:p>
          <a:p>
            <a:pPr marL="363538" indent="-319088">
              <a:defRPr/>
            </a:pPr>
            <a:r>
              <a:rPr lang="fr-BE" sz="3600" dirty="0" smtClean="0"/>
              <a:t>Chapitre 4: Les lieux</a:t>
            </a:r>
            <a:endParaRPr lang="fr-BE" sz="3600" b="0" dirty="0"/>
          </a:p>
        </p:txBody>
      </p:sp>
      <p:sp>
        <p:nvSpPr>
          <p:cNvPr id="4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  <p:extLst>
      <p:ext uri="{BB962C8B-B14F-4D97-AF65-F5344CB8AC3E}">
        <p14:creationId xmlns:p14="http://schemas.microsoft.com/office/powerpoint/2010/main" val="376903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6697662" cy="6408738"/>
          </a:xfrm>
        </p:spPr>
        <p:txBody>
          <a:bodyPr/>
          <a:lstStyle/>
          <a:p>
            <a:pPr marL="44450" indent="0">
              <a:buNone/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Note préliminaire</a:t>
            </a:r>
          </a:p>
          <a:p>
            <a:pPr marL="363538" indent="-319088"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>
                <a:solidFill>
                  <a:schemeClr val="accent1"/>
                </a:solidFill>
              </a:rPr>
              <a:t>Chapitre 1: </a:t>
            </a:r>
            <a:br>
              <a:rPr lang="fr-BE" sz="3600" dirty="0" smtClean="0">
                <a:solidFill>
                  <a:schemeClr val="accent1"/>
                </a:solidFill>
              </a:rPr>
            </a:br>
            <a:r>
              <a:rPr lang="fr-BE" sz="3600" dirty="0" smtClean="0">
                <a:solidFill>
                  <a:schemeClr val="accent1"/>
                </a:solidFill>
              </a:rPr>
              <a:t>Pour former le peuple de Dieu </a:t>
            </a:r>
            <a:br>
              <a:rPr lang="fr-BE" sz="3600" dirty="0" smtClean="0">
                <a:solidFill>
                  <a:schemeClr val="accent1"/>
                </a:solidFill>
              </a:rPr>
            </a:br>
            <a:r>
              <a:rPr lang="fr-BE" sz="3600" dirty="0" smtClean="0">
                <a:solidFill>
                  <a:schemeClr val="accent1"/>
                </a:solidFill>
              </a:rPr>
              <a:t>en Hainaut</a:t>
            </a:r>
          </a:p>
          <a:p>
            <a:pPr marL="363538" indent="-319088">
              <a:defRPr/>
            </a:pPr>
            <a:r>
              <a:rPr lang="fr-BE" sz="3600" dirty="0" smtClean="0"/>
              <a:t>Chapitre 2: Les conseils</a:t>
            </a:r>
          </a:p>
          <a:p>
            <a:pPr marL="363538" indent="-319088">
              <a:defRPr/>
            </a:pPr>
            <a:r>
              <a:rPr lang="fr-BE" sz="3600" dirty="0" smtClean="0"/>
              <a:t>Chapitre 3: Les personnes</a:t>
            </a:r>
          </a:p>
          <a:p>
            <a:pPr marL="363538" indent="-319088">
              <a:defRPr/>
            </a:pPr>
            <a:r>
              <a:rPr lang="fr-BE" sz="3600" dirty="0" smtClean="0"/>
              <a:t>Chapitre 4: Les lieux</a:t>
            </a:r>
            <a:endParaRPr lang="fr-BE" sz="3600" b="0" dirty="0"/>
          </a:p>
        </p:txBody>
      </p:sp>
      <p:sp>
        <p:nvSpPr>
          <p:cNvPr id="5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  <p:extLst>
      <p:ext uri="{BB962C8B-B14F-4D97-AF65-F5344CB8AC3E}">
        <p14:creationId xmlns:p14="http://schemas.microsoft.com/office/powerpoint/2010/main" val="22644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1"/>
          <p:cNvSpPr>
            <a:spLocks noGrp="1"/>
          </p:cNvSpPr>
          <p:nvPr>
            <p:ph idx="1"/>
          </p:nvPr>
        </p:nvSpPr>
        <p:spPr>
          <a:xfrm>
            <a:off x="179388" y="1556792"/>
            <a:ext cx="8785225" cy="496828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BE" altLang="fr-FR" b="1" dirty="0" smtClean="0"/>
              <a:t>Pour que notre Église diocésaine soit davantage sacrement </a:t>
            </a:r>
            <a:r>
              <a:rPr lang="fr-BE" altLang="fr-FR" dirty="0" smtClean="0"/>
              <a:t>de l’union intime avec Dieu et de l’unité de tout le genre humain à l’égard de tous les habitants </a:t>
            </a:r>
            <a:r>
              <a:rPr lang="fr-BE" altLang="fr-FR" dirty="0"/>
              <a:t>du </a:t>
            </a:r>
            <a:r>
              <a:rPr lang="fr-BE" altLang="fr-FR" dirty="0" smtClean="0"/>
              <a:t>Hainaut,</a:t>
            </a:r>
            <a:br>
              <a:rPr lang="fr-BE" altLang="fr-FR" dirty="0" smtClean="0"/>
            </a:br>
            <a:endParaRPr lang="fr-BE" altLang="fr-FR" sz="1800" dirty="0" smtClean="0"/>
          </a:p>
          <a:p>
            <a:pPr marL="0" indent="0" eaLnBrk="1" hangingPunct="1">
              <a:buNone/>
            </a:pPr>
            <a:r>
              <a:rPr lang="fr-BE" altLang="fr-FR" dirty="0" smtClean="0"/>
              <a:t>et en réponse à la </a:t>
            </a:r>
            <a:r>
              <a:rPr lang="fr-BE" altLang="fr-FR" b="1" dirty="0" smtClean="0"/>
              <a:t>volonté de l’assemblée synodale</a:t>
            </a:r>
            <a:r>
              <a:rPr lang="fr-BE" altLang="fr-FR" dirty="0" smtClean="0"/>
              <a:t> d’avancer plus résolument </a:t>
            </a:r>
            <a:r>
              <a:rPr lang="fr-BE" altLang="fr-FR" b="1" dirty="0" smtClean="0"/>
              <a:t>dans la voie des unités pastorales</a:t>
            </a:r>
            <a:r>
              <a:rPr lang="fr-BE" altLang="fr-FR" dirty="0" smtClean="0"/>
              <a:t>, communautés vivantes et signifiantes,</a:t>
            </a:r>
          </a:p>
          <a:p>
            <a:pPr marL="0" indent="0" eaLnBrk="1" hangingPunct="1">
              <a:buNone/>
            </a:pPr>
            <a:r>
              <a:rPr lang="fr-BE" altLang="fr-FR" sz="1800" dirty="0" smtClean="0"/>
              <a:t> </a:t>
            </a:r>
          </a:p>
          <a:p>
            <a:pPr marL="0" indent="0" eaLnBrk="1" hangingPunct="1">
              <a:buNone/>
            </a:pPr>
            <a:r>
              <a:rPr lang="fr-BE" altLang="fr-FR" dirty="0" smtClean="0"/>
              <a:t>le chapitre 1 présente les décrets suivants:</a:t>
            </a:r>
          </a:p>
        </p:txBody>
      </p:sp>
      <p:sp>
        <p:nvSpPr>
          <p:cNvPr id="1536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 smtClean="0"/>
              <a:t>Chapitre 1: </a:t>
            </a:r>
            <a:br>
              <a:rPr lang="fr-BE" altLang="fr-FR" dirty="0" smtClean="0"/>
            </a:br>
            <a:r>
              <a:rPr lang="fr-BE" altLang="fr-FR" dirty="0" smtClean="0"/>
              <a:t>Pour former le peuple de Dieu en Hainaut</a:t>
            </a:r>
          </a:p>
        </p:txBody>
      </p:sp>
    </p:spTree>
    <p:extLst>
      <p:ext uri="{BB962C8B-B14F-4D97-AF65-F5344CB8AC3E}">
        <p14:creationId xmlns:p14="http://schemas.microsoft.com/office/powerpoint/2010/main" val="351462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Chacune de ces paroisses nouvelles </a:t>
            </a:r>
            <a:br>
              <a:rPr lang="fr-BE" dirty="0" smtClean="0"/>
            </a:br>
            <a:r>
              <a:rPr lang="fr-BE" dirty="0" smtClean="0"/>
              <a:t>(actuellement « unités pastorales »), </a:t>
            </a:r>
            <a:br>
              <a:rPr lang="fr-BE" dirty="0" smtClean="0"/>
            </a:br>
            <a:r>
              <a:rPr lang="fr-BE" dirty="0" smtClean="0"/>
              <a:t>sera sous la responsabilité d’</a:t>
            </a:r>
            <a:r>
              <a:rPr lang="fr-BE" b="1" dirty="0" smtClean="0"/>
              <a:t>un « curé »</a:t>
            </a:r>
            <a:r>
              <a:rPr lang="fr-BE" dirty="0" smtClean="0"/>
              <a:t> </a:t>
            </a:r>
            <a:br>
              <a:rPr lang="fr-BE" dirty="0" smtClean="0"/>
            </a:br>
            <a:r>
              <a:rPr lang="fr-BE" dirty="0" smtClean="0"/>
              <a:t>au sein d’</a:t>
            </a:r>
            <a:r>
              <a:rPr lang="fr-BE" b="1" dirty="0" smtClean="0"/>
              <a:t>une équipe d’animation pastorale</a:t>
            </a:r>
            <a:r>
              <a:rPr lang="fr-BE" dirty="0" smtClean="0"/>
              <a:t>.</a:t>
            </a:r>
            <a:br>
              <a:rPr lang="fr-BE" dirty="0" smtClean="0"/>
            </a:br>
            <a:endParaRPr lang="fr-BE" dirty="0" smtClean="0"/>
          </a:p>
          <a:p>
            <a:r>
              <a:rPr lang="fr-BE" b="1" dirty="0"/>
              <a:t>Les clochers </a:t>
            </a:r>
            <a:r>
              <a:rPr lang="fr-BE" dirty="0" smtClean="0"/>
              <a:t>(actuelles communautés </a:t>
            </a:r>
            <a:r>
              <a:rPr lang="fr-BE" dirty="0"/>
              <a:t>paroissiales) </a:t>
            </a:r>
            <a:r>
              <a:rPr lang="fr-BE" dirty="0" smtClean="0"/>
              <a:t>seront </a:t>
            </a:r>
            <a:r>
              <a:rPr lang="fr-BE" b="1" dirty="0"/>
              <a:t>comme les cellules </a:t>
            </a:r>
            <a:r>
              <a:rPr lang="fr-BE" b="1" dirty="0" smtClean="0"/>
              <a:t>vivantes du </a:t>
            </a:r>
            <a:r>
              <a:rPr lang="fr-BE" b="1" dirty="0"/>
              <a:t>corps</a:t>
            </a:r>
            <a:r>
              <a:rPr lang="fr-BE" dirty="0"/>
              <a:t> qu’est la </a:t>
            </a:r>
            <a:r>
              <a:rPr lang="fr-BE" dirty="0" smtClean="0"/>
              <a:t>paroisse.</a:t>
            </a:r>
            <a:endParaRPr lang="fr-BE" b="1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D’ici 5 ans, le diocèse sera structuré territorialement en 49 paroisses nouvelles</a:t>
            </a:r>
          </a:p>
        </p:txBody>
      </p:sp>
    </p:spTree>
    <p:extLst>
      <p:ext uri="{BB962C8B-B14F-4D97-AF65-F5344CB8AC3E}">
        <p14:creationId xmlns:p14="http://schemas.microsoft.com/office/powerpoint/2010/main" val="398528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388" y="1556792"/>
            <a:ext cx="8785225" cy="4968280"/>
          </a:xfrm>
        </p:spPr>
        <p:txBody>
          <a:bodyPr/>
          <a:lstStyle/>
          <a:p>
            <a:r>
              <a:rPr lang="fr-BE" dirty="0" smtClean="0"/>
              <a:t>Elle </a:t>
            </a:r>
            <a:r>
              <a:rPr lang="fr-BE" dirty="0"/>
              <a:t>portera </a:t>
            </a:r>
            <a:r>
              <a:rPr lang="fr-BE" b="1" dirty="0"/>
              <a:t>le soin global de la mission</a:t>
            </a:r>
            <a:r>
              <a:rPr lang="fr-BE" dirty="0"/>
              <a:t> de la paroisse</a:t>
            </a:r>
            <a:r>
              <a:rPr lang="fr-BE" dirty="0" smtClean="0"/>
              <a:t>, en veillant à déployer les ressources locales pour le bien de tous.</a:t>
            </a:r>
            <a:endParaRPr lang="fr-BE" b="1" dirty="0"/>
          </a:p>
          <a:p>
            <a:r>
              <a:rPr lang="fr-BE" dirty="0" smtClean="0"/>
              <a:t>Elle sera </a:t>
            </a:r>
            <a:r>
              <a:rPr lang="fr-BE" dirty="0"/>
              <a:t>envoyée en mission comme équipe, </a:t>
            </a:r>
            <a:r>
              <a:rPr lang="fr-BE" dirty="0" smtClean="0"/>
              <a:t>par </a:t>
            </a:r>
            <a:r>
              <a:rPr lang="fr-BE" dirty="0"/>
              <a:t>l’évêque, </a:t>
            </a:r>
            <a:r>
              <a:rPr lang="fr-BE" b="1" dirty="0"/>
              <a:t>pour un mandat de 3 </a:t>
            </a:r>
            <a:r>
              <a:rPr lang="fr-BE" b="1" dirty="0" smtClean="0"/>
              <a:t>ans.</a:t>
            </a:r>
          </a:p>
          <a:p>
            <a:r>
              <a:rPr lang="fr-BE" dirty="0" smtClean="0"/>
              <a:t>Elle sera </a:t>
            </a:r>
            <a:r>
              <a:rPr lang="fr-BE" dirty="0"/>
              <a:t>composée du curé et d’autres baptisés, dans un </a:t>
            </a:r>
            <a:r>
              <a:rPr lang="fr-BE" b="1" dirty="0"/>
              <a:t>équilibre entre hommes et femmes </a:t>
            </a:r>
            <a:r>
              <a:rPr lang="fr-BE" dirty="0"/>
              <a:t>comme demandé par le synode</a:t>
            </a:r>
            <a:r>
              <a:rPr lang="fr-BE" dirty="0" smtClean="0"/>
              <a:t>.</a:t>
            </a:r>
            <a:endParaRPr lang="fr-BE" b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Dans chaque paroisse, </a:t>
            </a:r>
            <a:br>
              <a:rPr lang="fr-BE" dirty="0"/>
            </a:br>
            <a:r>
              <a:rPr lang="fr-BE" dirty="0"/>
              <a:t>une Équipe d’Animation </a:t>
            </a:r>
            <a:r>
              <a:rPr lang="fr-BE" dirty="0" smtClean="0"/>
              <a:t>Pastorale (EAP)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0394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 Conseil Pastoral constituera un organe d’échange et de discernement avec l’EAP.</a:t>
            </a:r>
          </a:p>
          <a:p>
            <a:endParaRPr lang="fr-BE" dirty="0" smtClean="0"/>
          </a:p>
          <a:p>
            <a:r>
              <a:rPr lang="fr-BE" dirty="0" smtClean="0"/>
              <a:t>Il sera </a:t>
            </a:r>
            <a:r>
              <a:rPr lang="fr-BE" b="1" dirty="0" smtClean="0"/>
              <a:t>composé de représentants de la paroisse et de personnes portant des responsabilités pastorales dans des secteurs de la mission de l’Église </a:t>
            </a:r>
            <a:r>
              <a:rPr lang="fr-BE" dirty="0" smtClean="0"/>
              <a:t>exercés sur le territoire de la paroisse.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Dans chaque paroisse, en plus de l’EAP, </a:t>
            </a:r>
            <a:br>
              <a:rPr lang="fr-BE" dirty="0"/>
            </a:br>
            <a:r>
              <a:rPr lang="fr-BE" dirty="0"/>
              <a:t>un Conseil Pastoral unique</a:t>
            </a:r>
          </a:p>
        </p:txBody>
      </p:sp>
    </p:spTree>
    <p:extLst>
      <p:ext uri="{BB962C8B-B14F-4D97-AF65-F5344CB8AC3E}">
        <p14:creationId xmlns:p14="http://schemas.microsoft.com/office/powerpoint/2010/main" val="344882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Elle assumera </a:t>
            </a:r>
            <a:r>
              <a:rPr lang="fr-BE" b="1" dirty="0" smtClean="0"/>
              <a:t>un </a:t>
            </a:r>
            <a:r>
              <a:rPr lang="fr-BE" b="1" dirty="0"/>
              <a:t>mandat de </a:t>
            </a:r>
            <a:r>
              <a:rPr lang="fr-BE" b="1" dirty="0" smtClean="0"/>
              <a:t>3</a:t>
            </a:r>
            <a:r>
              <a:rPr lang="fr-BE" b="1" dirty="0"/>
              <a:t> </a:t>
            </a:r>
            <a:r>
              <a:rPr lang="fr-BE" b="1" dirty="0" smtClean="0"/>
              <a:t>ans, renouvelable, </a:t>
            </a:r>
            <a:r>
              <a:rPr lang="fr-BE" dirty="0" smtClean="0"/>
              <a:t>reçu </a:t>
            </a:r>
            <a:r>
              <a:rPr lang="fr-BE" dirty="0"/>
              <a:t>de </a:t>
            </a:r>
            <a:r>
              <a:rPr lang="fr-BE" dirty="0" smtClean="0"/>
              <a:t>l’évêque,</a:t>
            </a:r>
          </a:p>
          <a:p>
            <a:endParaRPr lang="fr-BE" dirty="0" smtClean="0"/>
          </a:p>
          <a:p>
            <a:r>
              <a:rPr lang="fr-BE" dirty="0" smtClean="0"/>
              <a:t>Sa mission inclura un devoir de formation et d’évaluation, ainsi qu’une </a:t>
            </a:r>
            <a:r>
              <a:rPr lang="fr-BE" b="1" dirty="0" smtClean="0"/>
              <a:t>participation au Conseil Pastoral de la paroisse</a:t>
            </a:r>
            <a:r>
              <a:rPr lang="fr-BE" dirty="0" smtClean="0"/>
              <a:t>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Chaque clocher sera </a:t>
            </a:r>
            <a:r>
              <a:rPr lang="fr-BE" dirty="0" smtClean="0"/>
              <a:t>placé </a:t>
            </a:r>
            <a:r>
              <a:rPr lang="fr-BE" dirty="0"/>
              <a:t>sous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la </a:t>
            </a:r>
            <a:r>
              <a:rPr lang="fr-BE" dirty="0"/>
              <a:t>coordination d’une personne-relais</a:t>
            </a:r>
          </a:p>
        </p:txBody>
      </p:sp>
    </p:spTree>
    <p:extLst>
      <p:ext uri="{BB962C8B-B14F-4D97-AF65-F5344CB8AC3E}">
        <p14:creationId xmlns:p14="http://schemas.microsoft.com/office/powerpoint/2010/main" val="348995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b="1" dirty="0" smtClean="0"/>
              <a:t>Une équipe </a:t>
            </a:r>
            <a:r>
              <a:rPr lang="fr-BE" dirty="0" smtClean="0"/>
              <a:t>liturgique sous la responsabilité directe du curé</a:t>
            </a:r>
          </a:p>
          <a:p>
            <a:r>
              <a:rPr lang="fr-BE" b="1" dirty="0" smtClean="0"/>
              <a:t>Une équipe de l’initiation chrétienne et de la catéchèse </a:t>
            </a:r>
            <a:r>
              <a:rPr lang="fr-BE" dirty="0" smtClean="0"/>
              <a:t>dont le responsable recevra de l’évêque un mandat de</a:t>
            </a:r>
            <a:r>
              <a:rPr lang="fr-BE" b="1" dirty="0"/>
              <a:t> </a:t>
            </a:r>
            <a:r>
              <a:rPr lang="fr-BE" dirty="0" smtClean="0"/>
              <a:t>3 ans</a:t>
            </a:r>
          </a:p>
          <a:p>
            <a:r>
              <a:rPr lang="fr-BE" b="1" dirty="0" smtClean="0"/>
              <a:t>Une équipe de la diaconie </a:t>
            </a:r>
            <a:r>
              <a:rPr lang="fr-BE" dirty="0" smtClean="0"/>
              <a:t>dont le responsable recevra de l’évêque un mandat de</a:t>
            </a:r>
            <a:r>
              <a:rPr lang="fr-BE" b="1" dirty="0"/>
              <a:t> </a:t>
            </a:r>
            <a:r>
              <a:rPr lang="fr-BE" dirty="0" smtClean="0"/>
              <a:t>3 ans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Dans chaque paroisse, trois équipes </a:t>
            </a:r>
            <a:br>
              <a:rPr lang="fr-BE" altLang="fr-FR" dirty="0" smtClean="0"/>
            </a:br>
            <a:r>
              <a:rPr lang="fr-BE" altLang="fr-FR" dirty="0" smtClean="0"/>
              <a:t>au service de la mission</a:t>
            </a:r>
            <a:r>
              <a:rPr lang="fr-BE" altLang="fr-FR" dirty="0"/>
              <a:t> </a:t>
            </a:r>
            <a:r>
              <a:rPr lang="fr-BE" altLang="fr-FR" dirty="0" smtClean="0"/>
              <a:t>ecclésiale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559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Chaque paroisse veillera à entretenir </a:t>
            </a:r>
          </a:p>
          <a:p>
            <a:pPr lvl="1"/>
            <a:r>
              <a:rPr lang="fr-BE" b="1" dirty="0" smtClean="0"/>
              <a:t>avec </a:t>
            </a:r>
            <a:r>
              <a:rPr lang="fr-BE" b="1" dirty="0"/>
              <a:t>les écoles catholiques</a:t>
            </a:r>
            <a:r>
              <a:rPr lang="fr-BE" dirty="0"/>
              <a:t>, notamment fondamentales, et </a:t>
            </a:r>
            <a:r>
              <a:rPr lang="fr-BE" b="1" dirty="0"/>
              <a:t>les maîtres de religion catholique</a:t>
            </a:r>
            <a:r>
              <a:rPr lang="fr-BE" dirty="0"/>
              <a:t> de l’enseignement </a:t>
            </a:r>
            <a:r>
              <a:rPr lang="fr-BE" dirty="0" smtClean="0"/>
              <a:t>officiel </a:t>
            </a:r>
            <a:endParaRPr lang="fr-BE" dirty="0"/>
          </a:p>
          <a:p>
            <a:pPr lvl="1"/>
            <a:r>
              <a:rPr lang="fr-BE" dirty="0" smtClean="0"/>
              <a:t>des </a:t>
            </a:r>
            <a:r>
              <a:rPr lang="fr-BE" b="1" dirty="0" smtClean="0"/>
              <a:t>liens d’estime mutuelle et de franche collaboration pour des initiatives et des projets concrets.</a:t>
            </a:r>
            <a:endParaRPr lang="fr-BE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Relations d’une paroisse avec </a:t>
            </a:r>
            <a:br>
              <a:rPr lang="fr-BE" altLang="fr-FR" dirty="0" smtClean="0"/>
            </a:br>
            <a:r>
              <a:rPr lang="fr-BE" altLang="fr-FR" dirty="0" smtClean="0"/>
              <a:t>les écoles de son territoire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1818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 </a:t>
            </a:r>
            <a:r>
              <a:rPr lang="fr-BE" b="1" dirty="0" smtClean="0"/>
              <a:t>centre </a:t>
            </a:r>
            <a:r>
              <a:rPr lang="fr-BE" b="1" dirty="0"/>
              <a:t>pastoral </a:t>
            </a:r>
            <a:r>
              <a:rPr lang="fr-BE" dirty="0" smtClean="0"/>
              <a:t>sera </a:t>
            </a:r>
            <a:r>
              <a:rPr lang="fr-BE" dirty="0"/>
              <a:t>une maison favorisant l’accueil, la convivialité, la formation et le ressourcement</a:t>
            </a:r>
            <a:r>
              <a:rPr lang="fr-BE" dirty="0" smtClean="0"/>
              <a:t>.</a:t>
            </a:r>
          </a:p>
          <a:p>
            <a:endParaRPr lang="fr-BE" dirty="0"/>
          </a:p>
          <a:p>
            <a:r>
              <a:rPr lang="fr-BE" dirty="0" smtClean="0"/>
              <a:t>Il veillera à </a:t>
            </a:r>
            <a:r>
              <a:rPr lang="fr-BE" b="1" dirty="0" smtClean="0"/>
              <a:t>rendre visibles </a:t>
            </a:r>
            <a:r>
              <a:rPr lang="fr-BE" dirty="0" smtClean="0"/>
              <a:t>les aspects de la mission de l’Église qui ne pourraient se déployer en ses murs, </a:t>
            </a:r>
            <a:r>
              <a:rPr lang="fr-BE" b="1" dirty="0" smtClean="0"/>
              <a:t>en renvoyant à d’autres lieux de la paroisse</a:t>
            </a:r>
            <a:r>
              <a:rPr lang="fr-BE" dirty="0" smtClean="0"/>
              <a:t>.</a:t>
            </a:r>
          </a:p>
          <a:p>
            <a:pPr lvl="1"/>
            <a:endParaRPr lang="fr-BE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Chaque paroisse développera </a:t>
            </a:r>
            <a:br>
              <a:rPr lang="fr-BE" altLang="fr-FR" dirty="0" smtClean="0"/>
            </a:br>
            <a:r>
              <a:rPr lang="fr-BE" altLang="fr-FR" dirty="0" smtClean="0"/>
              <a:t>un « centre pastoral »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095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chaque paroisse aura </a:t>
            </a:r>
            <a:r>
              <a:rPr lang="fr-BE" b="1" dirty="0" smtClean="0"/>
              <a:t>une seule </a:t>
            </a:r>
            <a:r>
              <a:rPr lang="fr-BE" b="1" dirty="0" err="1" smtClean="0"/>
              <a:t>asbl</a:t>
            </a:r>
            <a:r>
              <a:rPr lang="fr-BE" b="1" dirty="0" smtClean="0"/>
              <a:t> paroissiale</a:t>
            </a:r>
            <a:r>
              <a:rPr lang="fr-BE" dirty="0" smtClean="0"/>
              <a:t>;</a:t>
            </a:r>
            <a:br>
              <a:rPr lang="fr-BE" dirty="0" smtClean="0"/>
            </a:br>
            <a:endParaRPr lang="fr-BE" sz="2400" dirty="0" smtClean="0"/>
          </a:p>
          <a:p>
            <a:r>
              <a:rPr lang="fr-BE" dirty="0" smtClean="0"/>
              <a:t>les fabriques d’église se concerteront au sein d’un </a:t>
            </a:r>
            <a:r>
              <a:rPr lang="fr-BE" b="1" dirty="0" smtClean="0"/>
              <a:t>groupement de fabriques d’église</a:t>
            </a:r>
            <a:r>
              <a:rPr lang="fr-BE" dirty="0" smtClean="0"/>
              <a:t> par commune.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Pour assurer sa vie matérielle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3623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 processus comportera </a:t>
            </a:r>
            <a:r>
              <a:rPr lang="fr-BE" b="1" dirty="0" smtClean="0"/>
              <a:t>une visite pastorale de l’évêque</a:t>
            </a:r>
            <a:r>
              <a:rPr lang="fr-BE" dirty="0" smtClean="0"/>
              <a:t>.	</a:t>
            </a:r>
            <a:r>
              <a:rPr lang="fr-BE" dirty="0"/>
              <a:t/>
            </a:r>
            <a:br>
              <a:rPr lang="fr-BE" dirty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L’ensemble démarrera en septembre 2014, pour se terminer en septembre 2018.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processus d’une année permettra à chaque UP d’évoluer vers une </a:t>
            </a:r>
            <a:r>
              <a:rPr lang="fr-BE" dirty="0" smtClean="0"/>
              <a:t>paroisse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8747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785225" cy="5976664"/>
          </a:xfrm>
        </p:spPr>
        <p:txBody>
          <a:bodyPr/>
          <a:lstStyle/>
          <a:p>
            <a:pPr marL="0" indent="0">
              <a:buNone/>
            </a:pPr>
            <a:r>
              <a:rPr lang="fr-BE" dirty="0" smtClean="0"/>
              <a:t>Nous chercherons ainsi à vivre l’appel lancé par l’apôtre Paul à chaque disciple du Christ:</a:t>
            </a:r>
          </a:p>
          <a:p>
            <a:pPr marL="0" indent="0">
              <a:buNone/>
            </a:pPr>
            <a:endParaRPr lang="fr-BE" sz="1800" dirty="0" smtClean="0"/>
          </a:p>
          <a:p>
            <a:pPr marL="0" indent="0">
              <a:buNone/>
            </a:pPr>
            <a:endParaRPr lang="fr-BE" sz="1800" dirty="0" smtClean="0"/>
          </a:p>
          <a:p>
            <a:pPr marL="0" indent="0">
              <a:buNone/>
            </a:pPr>
            <a:r>
              <a:rPr lang="fr-BE" i="1" dirty="0" smtClean="0"/>
              <a:t>Soyez unis les uns aux autres par l’affection fraternelle, rivalisez de respect les uns </a:t>
            </a:r>
            <a:br>
              <a:rPr lang="fr-BE" i="1" dirty="0" smtClean="0"/>
            </a:br>
            <a:r>
              <a:rPr lang="fr-BE" i="1" dirty="0" smtClean="0"/>
              <a:t>pour les autres. </a:t>
            </a:r>
            <a:br>
              <a:rPr lang="fr-BE" i="1" dirty="0" smtClean="0"/>
            </a:br>
            <a:r>
              <a:rPr lang="fr-BE" i="1" dirty="0" smtClean="0"/>
              <a:t>Ne brisez pas l’élan de votre générosité, </a:t>
            </a:r>
            <a:br>
              <a:rPr lang="fr-BE" i="1" dirty="0" smtClean="0"/>
            </a:br>
            <a:r>
              <a:rPr lang="fr-BE" i="1" dirty="0" smtClean="0"/>
              <a:t>mais laissez jaillir l’Esprit; </a:t>
            </a:r>
            <a:br>
              <a:rPr lang="fr-BE" i="1" dirty="0" smtClean="0"/>
            </a:br>
            <a:r>
              <a:rPr lang="fr-BE" i="1" dirty="0" smtClean="0"/>
              <a:t>soyez les serviteurs du Seigneur.</a:t>
            </a:r>
          </a:p>
          <a:p>
            <a:pPr marL="0" indent="0" algn="r">
              <a:buNone/>
            </a:pPr>
            <a:r>
              <a:rPr lang="fr-BE" sz="2800" dirty="0" smtClean="0"/>
              <a:t>(Romains 12, 10-11)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21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388" y="260350"/>
            <a:ext cx="6697662" cy="6408738"/>
          </a:xfrm>
        </p:spPr>
        <p:txBody>
          <a:bodyPr/>
          <a:lstStyle/>
          <a:p>
            <a:pPr marL="44450" indent="0">
              <a:buNone/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Note préliminaire</a:t>
            </a:r>
          </a:p>
          <a:p>
            <a:pPr marL="363538" indent="-319088"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Chapitre 1: </a:t>
            </a:r>
            <a:br>
              <a:rPr lang="fr-BE" sz="3600" dirty="0" smtClean="0"/>
            </a:br>
            <a:r>
              <a:rPr lang="fr-BE" sz="3600" dirty="0" smtClean="0"/>
              <a:t>Pour former le peuple de Dieu </a:t>
            </a:r>
            <a:br>
              <a:rPr lang="fr-BE" sz="3600" dirty="0" smtClean="0"/>
            </a:br>
            <a:r>
              <a:rPr lang="fr-BE" sz="3600" dirty="0" smtClean="0"/>
              <a:t>en Hainaut</a:t>
            </a:r>
          </a:p>
          <a:p>
            <a:pPr marL="363538" indent="-319088">
              <a:defRPr/>
            </a:pPr>
            <a:r>
              <a:rPr lang="fr-BE" sz="3600" dirty="0" smtClean="0">
                <a:solidFill>
                  <a:schemeClr val="accent1"/>
                </a:solidFill>
              </a:rPr>
              <a:t>Chapitre 2: Les conseils</a:t>
            </a:r>
          </a:p>
          <a:p>
            <a:pPr marL="363538" indent="-319088">
              <a:defRPr/>
            </a:pPr>
            <a:r>
              <a:rPr lang="fr-BE" sz="3600" dirty="0" smtClean="0"/>
              <a:t>Chapitre 3: Les personnes</a:t>
            </a:r>
          </a:p>
          <a:p>
            <a:pPr marL="363538" indent="-319088">
              <a:defRPr/>
            </a:pPr>
            <a:r>
              <a:rPr lang="fr-BE" sz="3600" dirty="0" smtClean="0"/>
              <a:t>Chapitre 4: Les lieux</a:t>
            </a:r>
            <a:endParaRPr lang="fr-BE" sz="3600" b="0" dirty="0"/>
          </a:p>
        </p:txBody>
      </p:sp>
      <p:sp>
        <p:nvSpPr>
          <p:cNvPr id="6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  <p:extLst>
      <p:ext uri="{BB962C8B-B14F-4D97-AF65-F5344CB8AC3E}">
        <p14:creationId xmlns:p14="http://schemas.microsoft.com/office/powerpoint/2010/main" val="31037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smtClean="0"/>
              <a:t>En réponse aux propositions du synode sur</a:t>
            </a:r>
          </a:p>
          <a:p>
            <a:pPr>
              <a:buClr>
                <a:schemeClr val="tx1"/>
              </a:buClr>
            </a:pPr>
            <a:r>
              <a:rPr lang="fr-BE" b="1" dirty="0" smtClean="0"/>
              <a:t>l’exercice </a:t>
            </a:r>
            <a:r>
              <a:rPr lang="fr-BE" b="1" dirty="0"/>
              <a:t>de responsabilités</a:t>
            </a:r>
            <a:r>
              <a:rPr lang="fr-BE" dirty="0"/>
              <a:t> dans </a:t>
            </a:r>
            <a:r>
              <a:rPr lang="fr-BE" dirty="0" smtClean="0"/>
              <a:t>le témoignage du Christ et dans la pastorale,</a:t>
            </a:r>
          </a:p>
          <a:p>
            <a:pPr>
              <a:buClr>
                <a:schemeClr val="tx1"/>
              </a:buClr>
            </a:pPr>
            <a:r>
              <a:rPr lang="fr-BE" b="1" dirty="0" smtClean="0"/>
              <a:t>la </a:t>
            </a:r>
            <a:r>
              <a:rPr lang="fr-BE" b="1" dirty="0"/>
              <a:t>manière de faire Église et de discerner l’œuvre de Dieu</a:t>
            </a:r>
            <a:r>
              <a:rPr lang="fr-BE" dirty="0" smtClean="0"/>
              <a:t>,</a:t>
            </a:r>
          </a:p>
          <a:p>
            <a:pPr>
              <a:buClr>
                <a:schemeClr val="tx1"/>
              </a:buClr>
            </a:pPr>
            <a:r>
              <a:rPr lang="fr-BE" b="1" dirty="0" smtClean="0"/>
              <a:t>trois thématiques </a:t>
            </a:r>
            <a:r>
              <a:rPr lang="fr-BE" dirty="0" smtClean="0"/>
              <a:t>de grande préoccupation: </a:t>
            </a:r>
            <a:br>
              <a:rPr lang="fr-BE" dirty="0" smtClean="0"/>
            </a:br>
            <a:r>
              <a:rPr lang="fr-BE" dirty="0" smtClean="0"/>
              <a:t>les familles, la jeunesse et la communication</a:t>
            </a:r>
          </a:p>
          <a:p>
            <a:pPr marL="0" indent="0">
              <a:buClr>
                <a:schemeClr val="tx1"/>
              </a:buClr>
              <a:buNone/>
            </a:pPr>
            <a:endParaRPr lang="fr-BE" sz="2000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fr-BE" dirty="0" smtClean="0"/>
              <a:t>le chapitre 2 présente les décrets suivants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/>
              <a:t>Chapitre </a:t>
            </a:r>
            <a:r>
              <a:rPr lang="fr-BE" altLang="fr-FR" dirty="0" smtClean="0"/>
              <a:t>2: Les conseils </a:t>
            </a:r>
            <a:r>
              <a:rPr lang="fr-BE" altLang="fr-FR" dirty="0"/>
              <a:t/>
            </a:r>
            <a:br>
              <a:rPr lang="fr-BE" altLang="fr-FR" dirty="0"/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405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Des </a:t>
            </a:r>
            <a:r>
              <a:rPr lang="fr-BE" b="1" dirty="0" smtClean="0"/>
              <a:t>formations seront mises en œuvre </a:t>
            </a:r>
            <a:r>
              <a:rPr lang="fr-BE" dirty="0" smtClean="0"/>
              <a:t>qui initient à la bonne gouvernance les acteurs pastoraux</a:t>
            </a:r>
          </a:p>
          <a:p>
            <a:endParaRPr lang="fr-BE" dirty="0" smtClean="0"/>
          </a:p>
          <a:p>
            <a:r>
              <a:rPr lang="fr-BE" dirty="0" smtClean="0"/>
              <a:t>Comme demandé par l’assemblée synodale, dans le but d’arriver à une parité hommes/femmes, </a:t>
            </a:r>
            <a:r>
              <a:rPr lang="fr-BE" b="1" dirty="0" smtClean="0"/>
              <a:t>des femmes seront appelées à tous les niveaux de gouvernance</a:t>
            </a:r>
            <a:r>
              <a:rPr lang="fr-BE" dirty="0" smtClean="0"/>
              <a:t>: conseil épiscopal, conseils diocésains, services pastoraux...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Pour une gouvernance plus harmonieuse</a:t>
            </a:r>
            <a:br>
              <a:rPr lang="fr-BE" altLang="fr-FR" dirty="0" smtClean="0"/>
            </a:br>
            <a:r>
              <a:rPr lang="fr-BE" altLang="fr-FR" dirty="0" smtClean="0"/>
              <a:t>à tous les niveaux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010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Le prochain conseil </a:t>
            </a:r>
            <a:br>
              <a:rPr lang="fr-BE" dirty="0" smtClean="0"/>
            </a:br>
            <a:r>
              <a:rPr lang="fr-BE" dirty="0" smtClean="0"/>
              <a:t>(dont le mandat commencera en juillet 2014) veillera à vérifier s’il continue à </a:t>
            </a:r>
            <a:r>
              <a:rPr lang="fr-BE" b="1" dirty="0" smtClean="0"/>
              <a:t>s’adapter à l’évolution du presbyterium diocésain </a:t>
            </a:r>
            <a:r>
              <a:rPr lang="fr-BE" dirty="0" smtClean="0"/>
              <a:t>et à </a:t>
            </a:r>
            <a:r>
              <a:rPr lang="fr-BE" b="1" dirty="0" smtClean="0"/>
              <a:t>répondre à sa mission</a:t>
            </a:r>
            <a:r>
              <a:rPr lang="fr-BE" dirty="0" smtClean="0"/>
              <a:t>, tant dans les sujets abordés que dans la manière de les réfléchir </a:t>
            </a:r>
            <a:br>
              <a:rPr lang="fr-BE" dirty="0" smtClean="0"/>
            </a:br>
            <a:r>
              <a:rPr lang="fr-BE" dirty="0" smtClean="0"/>
              <a:t>et de les travailler.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conseil presbytéral est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«</a:t>
            </a:r>
            <a:r>
              <a:rPr lang="fr-BE" dirty="0"/>
              <a:t> comme le sénat de </a:t>
            </a:r>
            <a:r>
              <a:rPr lang="fr-BE" dirty="0" smtClean="0"/>
              <a:t>l’évêque</a:t>
            </a:r>
            <a:r>
              <a:rPr lang="fr-BE" dirty="0"/>
              <a:t> » (</a:t>
            </a:r>
            <a:r>
              <a:rPr lang="fr-BE" dirty="0" err="1" smtClean="0"/>
              <a:t>can</a:t>
            </a:r>
            <a:r>
              <a:rPr lang="fr-BE" dirty="0" smtClean="0"/>
              <a:t> </a:t>
            </a:r>
            <a:r>
              <a:rPr lang="fr-BE" dirty="0"/>
              <a:t>495)</a:t>
            </a:r>
          </a:p>
        </p:txBody>
      </p:sp>
    </p:spTree>
    <p:extLst>
      <p:ext uri="{BB962C8B-B14F-4D97-AF65-F5344CB8AC3E}">
        <p14:creationId xmlns:p14="http://schemas.microsoft.com/office/powerpoint/2010/main" val="116810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Il sera un lieu où </a:t>
            </a:r>
            <a:r>
              <a:rPr lang="fr-BE" b="1" dirty="0" smtClean="0"/>
              <a:t>les baptisés </a:t>
            </a:r>
            <a:r>
              <a:rPr lang="fr-BE" dirty="0" smtClean="0"/>
              <a:t>pourront </a:t>
            </a:r>
            <a:br>
              <a:rPr lang="fr-BE" dirty="0" smtClean="0"/>
            </a:br>
            <a:r>
              <a:rPr lang="fr-BE" dirty="0" smtClean="0"/>
              <a:t>conseiller l’évêque dans les choix pastoraux, </a:t>
            </a:r>
            <a:br>
              <a:rPr lang="fr-BE" dirty="0" smtClean="0"/>
            </a:br>
            <a:r>
              <a:rPr lang="fr-BE" dirty="0" smtClean="0"/>
              <a:t>tant pour </a:t>
            </a:r>
            <a:r>
              <a:rPr lang="fr-BE" b="1" dirty="0" smtClean="0"/>
              <a:t>la mise en œuvre des décrets </a:t>
            </a:r>
            <a:r>
              <a:rPr lang="fr-BE" dirty="0" smtClean="0"/>
              <a:t>synodaux que par </a:t>
            </a:r>
            <a:r>
              <a:rPr lang="fr-BE" b="1" dirty="0" smtClean="0"/>
              <a:t>des suggestions </a:t>
            </a:r>
            <a:r>
              <a:rPr lang="fr-BE" dirty="0" smtClean="0"/>
              <a:t>sur les autres dimensions de la vie diocésaine. </a:t>
            </a:r>
          </a:p>
          <a:p>
            <a:r>
              <a:rPr lang="fr-BE" dirty="0" smtClean="0"/>
              <a:t>Il sera </a:t>
            </a:r>
            <a:r>
              <a:rPr lang="fr-BE" b="1" dirty="0" smtClean="0"/>
              <a:t>élu pour 3 ans </a:t>
            </a:r>
            <a:r>
              <a:rPr lang="fr-BE" dirty="0" smtClean="0"/>
              <a:t>et se rencontrera </a:t>
            </a:r>
            <a:r>
              <a:rPr lang="fr-BE" b="1" dirty="0" smtClean="0"/>
              <a:t>au minimum deux fois par année.</a:t>
            </a:r>
          </a:p>
          <a:p>
            <a:r>
              <a:rPr lang="fr-BE" b="1" dirty="0" smtClean="0"/>
              <a:t>La parité hommes/femmes sera respectée. </a:t>
            </a:r>
            <a:endParaRPr lang="fr-BE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conseil pastoral diocésain sera </a:t>
            </a:r>
            <a:r>
              <a:rPr lang="fr-BE" dirty="0" smtClean="0"/>
              <a:t>revu</a:t>
            </a:r>
            <a:br>
              <a:rPr lang="fr-BE" dirty="0" smtClean="0"/>
            </a:br>
            <a:r>
              <a:rPr lang="fr-BE" dirty="0" smtClean="0"/>
              <a:t>et aura de nouveaux statuts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9984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 groupe de travail rassemblera des spécialistes de la communication et des médias, ainsi que des responsables pastoraux.</a:t>
            </a:r>
          </a:p>
          <a:p>
            <a:r>
              <a:rPr lang="fr-BE" dirty="0" smtClean="0"/>
              <a:t>Il </a:t>
            </a:r>
            <a:r>
              <a:rPr lang="fr-BE" b="1" dirty="0" smtClean="0"/>
              <a:t>analysera et fera des propositions concrètes </a:t>
            </a:r>
            <a:r>
              <a:rPr lang="fr-BE" dirty="0" smtClean="0"/>
              <a:t>aux différents échelons de la vie du diocèse, </a:t>
            </a:r>
          </a:p>
          <a:p>
            <a:r>
              <a:rPr lang="fr-BE" dirty="0" smtClean="0"/>
              <a:t>Le service Communication proposera un </a:t>
            </a:r>
            <a:r>
              <a:rPr lang="fr-BE" b="1" dirty="0" smtClean="0"/>
              <a:t>outil concret, </a:t>
            </a:r>
            <a:r>
              <a:rPr lang="fr-BE" dirty="0" smtClean="0"/>
              <a:t>utilisable de manière simple dans chaque « paroisse nouvelle » (tant sur internet que sur papier).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groupe de travail « information »</a:t>
            </a:r>
          </a:p>
        </p:txBody>
      </p:sp>
    </p:spTree>
    <p:extLst>
      <p:ext uri="{BB962C8B-B14F-4D97-AF65-F5344CB8AC3E}">
        <p14:creationId xmlns:p14="http://schemas.microsoft.com/office/powerpoint/2010/main" val="269426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Au sein de chaque EAP, doit être désigné un </a:t>
            </a:r>
            <a:r>
              <a:rPr lang="fr-BE" b="1" dirty="0" smtClean="0"/>
              <a:t>responsable communication</a:t>
            </a:r>
            <a:r>
              <a:rPr lang="fr-BE" dirty="0" smtClean="0"/>
              <a:t>, pour faire circuler les informations au sein de la « paroisse », faire le lien avec le diocèse et soigner la communication.</a:t>
            </a:r>
          </a:p>
          <a:p>
            <a:endParaRPr lang="fr-BE" dirty="0" smtClean="0"/>
          </a:p>
          <a:p>
            <a:r>
              <a:rPr lang="fr-BE" b="1" dirty="0" smtClean="0"/>
              <a:t>Des formations seront mises sur pied</a:t>
            </a:r>
            <a:r>
              <a:rPr lang="fr-BE" dirty="0" smtClean="0"/>
              <a:t>, qui initient au travail en équipe, à la dynamique de groupe et à la communication.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Une communication au service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de </a:t>
            </a:r>
            <a:r>
              <a:rPr lang="fr-BE" dirty="0"/>
              <a:t>la communion</a:t>
            </a:r>
          </a:p>
        </p:txBody>
      </p:sp>
    </p:spTree>
    <p:extLst>
      <p:ext uri="{BB962C8B-B14F-4D97-AF65-F5344CB8AC3E}">
        <p14:creationId xmlns:p14="http://schemas.microsoft.com/office/powerpoint/2010/main" val="24777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Les </a:t>
            </a:r>
            <a:r>
              <a:rPr lang="fr-BE" b="1" dirty="0" smtClean="0"/>
              <a:t>formations diocésaines </a:t>
            </a:r>
            <a:r>
              <a:rPr lang="fr-BE" dirty="0" smtClean="0"/>
              <a:t>pour découvrir et approfondir sa foi seront attentives non seulement </a:t>
            </a:r>
            <a:r>
              <a:rPr lang="fr-BE" b="1" dirty="0" smtClean="0"/>
              <a:t>au contenu de la foi</a:t>
            </a:r>
            <a:r>
              <a:rPr lang="fr-BE" dirty="0" smtClean="0"/>
              <a:t>, </a:t>
            </a:r>
            <a:br>
              <a:rPr lang="fr-BE" dirty="0" smtClean="0"/>
            </a:br>
            <a:r>
              <a:rPr lang="fr-BE" dirty="0" smtClean="0"/>
              <a:t>mais aussi </a:t>
            </a:r>
            <a:r>
              <a:rPr lang="fr-BE" b="1" dirty="0" smtClean="0"/>
              <a:t>à la manière de la communiquer</a:t>
            </a:r>
            <a:r>
              <a:rPr lang="fr-BE" dirty="0"/>
              <a:t> </a:t>
            </a:r>
            <a:r>
              <a:rPr lang="fr-BE" dirty="0" smtClean="0"/>
              <a:t>et de vivre le témoignage au cœur de notre société en Hainaut.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Communiquer, c’est s’impliquer soi-même dans le message que l’on partage</a:t>
            </a:r>
          </a:p>
        </p:txBody>
      </p:sp>
    </p:spTree>
    <p:extLst>
      <p:ext uri="{BB962C8B-B14F-4D97-AF65-F5344CB8AC3E}">
        <p14:creationId xmlns:p14="http://schemas.microsoft.com/office/powerpoint/2010/main" val="196124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b="1" dirty="0" smtClean="0"/>
              <a:t>Cette assemblée fera place à la parole des jeunes </a:t>
            </a:r>
            <a:r>
              <a:rPr lang="fr-BE" dirty="0" smtClean="0"/>
              <a:t>et se basera d’abord sur leurs attentes et leurs espérances, pour leur vie et pour l’Église.</a:t>
            </a:r>
          </a:p>
          <a:p>
            <a:pPr marL="0" indent="0">
              <a:buNone/>
            </a:pPr>
            <a:endParaRPr lang="fr-BE" dirty="0" smtClean="0"/>
          </a:p>
          <a:p>
            <a:r>
              <a:rPr lang="fr-BE" dirty="0" smtClean="0"/>
              <a:t>On veillera à </a:t>
            </a:r>
            <a:r>
              <a:rPr lang="fr-BE" b="1" dirty="0" smtClean="0"/>
              <a:t>recréer des liens </a:t>
            </a:r>
            <a:r>
              <a:rPr lang="fr-BE" dirty="0" smtClean="0"/>
              <a:t>entre les groupes de jeunes, le monde de l’enseignement, et les paroisses, ainsi que des lieux particuliers comme le séminaire de Tournai et Bonne-Espérance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Une assemblée synodale pour la jeunesse au cours de l’année pastorale 2015-2016</a:t>
            </a:r>
          </a:p>
        </p:txBody>
      </p:sp>
    </p:spTree>
    <p:extLst>
      <p:ext uri="{BB962C8B-B14F-4D97-AF65-F5344CB8AC3E}">
        <p14:creationId xmlns:p14="http://schemas.microsoft.com/office/powerpoint/2010/main" val="93731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Nous nous rendons d’abord disponibles aux conclusions du </a:t>
            </a:r>
            <a:r>
              <a:rPr lang="fr-BE" b="1" dirty="0" smtClean="0"/>
              <a:t>synode extraordinaire sur la famille, convoqué par le Pape pour 2014</a:t>
            </a:r>
            <a:r>
              <a:rPr lang="fr-BE" dirty="0" smtClean="0"/>
              <a:t>.</a:t>
            </a:r>
          </a:p>
          <a:p>
            <a:endParaRPr lang="fr-BE" sz="2000" dirty="0"/>
          </a:p>
          <a:p>
            <a:r>
              <a:rPr lang="fr-BE" dirty="0" smtClean="0"/>
              <a:t>Ensuite, la </a:t>
            </a:r>
            <a:r>
              <a:rPr lang="fr-BE" b="1" dirty="0" smtClean="0"/>
              <a:t>grande assemblée des familles</a:t>
            </a:r>
            <a:r>
              <a:rPr lang="fr-BE" dirty="0" smtClean="0"/>
              <a:t> </a:t>
            </a:r>
            <a:br>
              <a:rPr lang="fr-BE" dirty="0" smtClean="0"/>
            </a:br>
            <a:r>
              <a:rPr lang="fr-BE" dirty="0" smtClean="0"/>
              <a:t>sera un lieu d’expression des familles, avec leurs joies et leurs difficultés, en veillant à intégrer enfants, adolescents et parents.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Une grande assemblée des familles,</a:t>
            </a:r>
            <a:br>
              <a:rPr lang="fr-BE" altLang="fr-FR" dirty="0" smtClean="0"/>
            </a:br>
            <a:r>
              <a:rPr lang="fr-BE" altLang="fr-FR" dirty="0" smtClean="0"/>
              <a:t>au cours de l’année pastorale 2016-2017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13676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388" y="1556792"/>
            <a:ext cx="8785225" cy="4968280"/>
          </a:xfrm>
        </p:spPr>
        <p:txBody>
          <a:bodyPr/>
          <a:lstStyle/>
          <a:p>
            <a:r>
              <a:rPr lang="fr-BE" dirty="0" smtClean="0"/>
              <a:t>Ils reprendront, </a:t>
            </a:r>
            <a:r>
              <a:rPr lang="fr-BE" b="1" dirty="0"/>
              <a:t>en lien avec l’équipe des CPM</a:t>
            </a:r>
            <a:r>
              <a:rPr lang="fr-BE" dirty="0"/>
              <a:t>,</a:t>
            </a:r>
            <a:r>
              <a:rPr lang="fr-BE" dirty="0" smtClean="0"/>
              <a:t> la </a:t>
            </a:r>
            <a:r>
              <a:rPr lang="fr-BE" dirty="0"/>
              <a:t>question de </a:t>
            </a:r>
            <a:r>
              <a:rPr lang="fr-BE" b="1" dirty="0"/>
              <a:t>la préparation au mariage </a:t>
            </a:r>
            <a:r>
              <a:rPr lang="fr-BE" b="1" dirty="0" smtClean="0"/>
              <a:t>sacramentel</a:t>
            </a:r>
          </a:p>
          <a:p>
            <a:r>
              <a:rPr lang="fr-BE" dirty="0" smtClean="0"/>
              <a:t>Ils suggéreront des pistes concrètes pour </a:t>
            </a:r>
            <a:r>
              <a:rPr lang="fr-BE" b="1" dirty="0" smtClean="0"/>
              <a:t>l’initiation à la foi et à la prière des petits enfants</a:t>
            </a:r>
          </a:p>
          <a:p>
            <a:r>
              <a:rPr lang="fr-BE" dirty="0" smtClean="0"/>
              <a:t>Ils feront un </a:t>
            </a:r>
            <a:r>
              <a:rPr lang="fr-BE" b="1" dirty="0" smtClean="0"/>
              <a:t>inventaire des initiatives nouvelles et fécondes </a:t>
            </a:r>
            <a:r>
              <a:rPr lang="fr-BE" dirty="0" smtClean="0"/>
              <a:t>proposées aux couples et aux familles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Entretemps, les services pastoraux diocésains restent attentifs aux familles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4213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785225" cy="5976664"/>
          </a:xfrm>
        </p:spPr>
        <p:txBody>
          <a:bodyPr/>
          <a:lstStyle/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Nous </a:t>
            </a:r>
            <a:r>
              <a:rPr lang="fr-BE" dirty="0"/>
              <a:t>chercherons ainsi à poursuivre la dynamique </a:t>
            </a:r>
            <a:r>
              <a:rPr lang="fr-BE" dirty="0" smtClean="0"/>
              <a:t>vécue </a:t>
            </a:r>
            <a:r>
              <a:rPr lang="fr-BE" dirty="0"/>
              <a:t>dans les équipes synodales et puis lors des sessions de l’assemblée.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Et nous continuerons </a:t>
            </a:r>
            <a:r>
              <a:rPr lang="fr-BE" dirty="0" smtClean="0"/>
              <a:t>à </a:t>
            </a:r>
            <a:r>
              <a:rPr lang="fr-BE" dirty="0"/>
              <a:t>nous </a:t>
            </a:r>
            <a:r>
              <a:rPr lang="fr-BE" dirty="0" smtClean="0"/>
              <a:t>mettre ensemble  </a:t>
            </a:r>
            <a:r>
              <a:rPr lang="fr-BE" dirty="0"/>
              <a:t>à l’écoute de </a:t>
            </a:r>
            <a:r>
              <a:rPr lang="fr-BE" i="1" dirty="0"/>
              <a:t>ce que l’Esprit dit aux Églises</a:t>
            </a:r>
            <a:r>
              <a:rPr lang="fr-BE" dirty="0"/>
              <a:t>.</a:t>
            </a:r>
          </a:p>
          <a:p>
            <a:pPr marL="0" indent="0" algn="r">
              <a:buNone/>
            </a:pPr>
            <a:r>
              <a:rPr lang="fr-BE" sz="2800" dirty="0"/>
              <a:t>(Apocalypse 2,11)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684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388" y="260350"/>
            <a:ext cx="6697662" cy="6408738"/>
          </a:xfrm>
        </p:spPr>
        <p:txBody>
          <a:bodyPr/>
          <a:lstStyle/>
          <a:p>
            <a:pPr marL="44450" indent="0">
              <a:buNone/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Note préliminaire</a:t>
            </a:r>
          </a:p>
          <a:p>
            <a:pPr marL="363538" indent="-319088"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Chapitre 1: </a:t>
            </a:r>
            <a:br>
              <a:rPr lang="fr-BE" sz="3600" dirty="0" smtClean="0"/>
            </a:br>
            <a:r>
              <a:rPr lang="fr-BE" sz="3600" dirty="0" smtClean="0"/>
              <a:t>Pour former le peuple de Dieu </a:t>
            </a:r>
            <a:br>
              <a:rPr lang="fr-BE" sz="3600" dirty="0" smtClean="0"/>
            </a:br>
            <a:r>
              <a:rPr lang="fr-BE" sz="3600" dirty="0" smtClean="0"/>
              <a:t>en Hainaut</a:t>
            </a:r>
          </a:p>
          <a:p>
            <a:pPr marL="363538" indent="-319088">
              <a:defRPr/>
            </a:pPr>
            <a:r>
              <a:rPr lang="fr-BE" sz="3600" dirty="0" smtClean="0"/>
              <a:t>Chapitre 2: Les conseils</a:t>
            </a:r>
          </a:p>
          <a:p>
            <a:pPr marL="363538" indent="-319088">
              <a:defRPr/>
            </a:pPr>
            <a:r>
              <a:rPr lang="fr-BE" sz="3600" dirty="0" smtClean="0">
                <a:solidFill>
                  <a:schemeClr val="accent1"/>
                </a:solidFill>
              </a:rPr>
              <a:t>Chapitre 3: Les personnes</a:t>
            </a:r>
          </a:p>
          <a:p>
            <a:pPr marL="363538" indent="-319088">
              <a:defRPr/>
            </a:pPr>
            <a:r>
              <a:rPr lang="fr-BE" sz="3600" dirty="0" smtClean="0"/>
              <a:t>Chapitre 4: Les lieux</a:t>
            </a:r>
            <a:endParaRPr lang="fr-BE" sz="3600" b="0" dirty="0"/>
          </a:p>
        </p:txBody>
      </p:sp>
      <p:sp>
        <p:nvSpPr>
          <p:cNvPr id="5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  <p:extLst>
      <p:ext uri="{BB962C8B-B14F-4D97-AF65-F5344CB8AC3E}">
        <p14:creationId xmlns:p14="http://schemas.microsoft.com/office/powerpoint/2010/main" val="31037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smtClean="0"/>
              <a:t>Pour </a:t>
            </a:r>
            <a:r>
              <a:rPr lang="fr-BE" b="1" dirty="0" smtClean="0"/>
              <a:t>vivre la diversité des membres du peuple de Dieu</a:t>
            </a:r>
            <a:r>
              <a:rPr lang="fr-BE" dirty="0" smtClean="0"/>
              <a:t>, dans l’annonce du Christ à toutes les nations, dans la liturgie et dans le service, </a:t>
            </a:r>
          </a:p>
          <a:p>
            <a:pPr marL="0" indent="0">
              <a:buNone/>
            </a:pPr>
            <a:endParaRPr lang="fr-BE" sz="1800" dirty="0" smtClean="0"/>
          </a:p>
          <a:p>
            <a:pPr marL="0" indent="0">
              <a:buNone/>
            </a:pPr>
            <a:r>
              <a:rPr lang="fr-BE" dirty="0" smtClean="0"/>
              <a:t>Et en réponse aux demandes fortes du synode de </a:t>
            </a:r>
            <a:r>
              <a:rPr lang="fr-BE" b="1" dirty="0" smtClean="0"/>
              <a:t>redécouvrir le sens profond et l’importance de la liturgie</a:t>
            </a:r>
            <a:r>
              <a:rPr lang="fr-BE" dirty="0"/>
              <a:t> </a:t>
            </a:r>
            <a:r>
              <a:rPr lang="fr-BE" dirty="0" smtClean="0"/>
              <a:t>pour recevoir la vie, la vie en abondance, afin de partager cette vie avec tous,  </a:t>
            </a:r>
          </a:p>
          <a:p>
            <a:pPr marL="0" indent="0">
              <a:buNone/>
            </a:pPr>
            <a:endParaRPr lang="fr-BE" sz="1800" dirty="0"/>
          </a:p>
          <a:p>
            <a:pPr marL="0" indent="0">
              <a:buNone/>
            </a:pPr>
            <a:r>
              <a:rPr lang="fr-BE" dirty="0" smtClean="0"/>
              <a:t>Le chapitre 3 présente les décrets suivants: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/>
              <a:t>Chapitre </a:t>
            </a:r>
            <a:r>
              <a:rPr lang="fr-BE" altLang="fr-FR" dirty="0" smtClean="0"/>
              <a:t>3: </a:t>
            </a:r>
            <a:r>
              <a:rPr lang="fr-BE" altLang="fr-FR" dirty="0"/>
              <a:t>Les </a:t>
            </a:r>
            <a:r>
              <a:rPr lang="fr-BE" altLang="fr-FR" dirty="0" smtClean="0"/>
              <a:t>personnes</a:t>
            </a:r>
            <a:r>
              <a:rPr lang="fr-BE" altLang="fr-FR" dirty="0"/>
              <a:t/>
            </a:r>
            <a:br>
              <a:rPr lang="fr-BE" altLang="fr-FR" dirty="0"/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9251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Pour entrer dans </a:t>
            </a:r>
            <a:r>
              <a:rPr lang="fr-BE" b="1" dirty="0" smtClean="0"/>
              <a:t>la signification de la liturgie, </a:t>
            </a:r>
            <a:r>
              <a:rPr lang="fr-BE" dirty="0" smtClean="0"/>
              <a:t>en particulier </a:t>
            </a:r>
            <a:r>
              <a:rPr lang="fr-BE" b="1" dirty="0" smtClean="0"/>
              <a:t>de l’assemblée du dimanche</a:t>
            </a:r>
            <a:r>
              <a:rPr lang="fr-BE" dirty="0" smtClean="0"/>
              <a:t>, et par conséquent </a:t>
            </a:r>
            <a:r>
              <a:rPr lang="fr-BE" b="1" dirty="0" smtClean="0"/>
              <a:t>de l’eucharistie</a:t>
            </a:r>
            <a:r>
              <a:rPr lang="fr-BE" dirty="0" smtClean="0"/>
              <a:t>,</a:t>
            </a:r>
          </a:p>
          <a:p>
            <a:pPr marL="0" indent="0">
              <a:buNone/>
            </a:pPr>
            <a:endParaRPr lang="fr-BE" sz="1800" dirty="0" smtClean="0"/>
          </a:p>
          <a:p>
            <a:r>
              <a:rPr lang="fr-BE" dirty="0" smtClean="0"/>
              <a:t>Pour être initié à différentes formes de prière, en particulier </a:t>
            </a:r>
            <a:r>
              <a:rPr lang="fr-BE" b="1" dirty="0" smtClean="0"/>
              <a:t>l’oraison et l’adoration eucharistique</a:t>
            </a:r>
            <a:r>
              <a:rPr lang="fr-BE" dirty="0" smtClean="0"/>
              <a:t>,</a:t>
            </a:r>
          </a:p>
          <a:p>
            <a:pPr marL="0" indent="0">
              <a:buNone/>
            </a:pPr>
            <a:endParaRPr lang="fr-BE" sz="1800" dirty="0" smtClean="0"/>
          </a:p>
          <a:p>
            <a:r>
              <a:rPr lang="fr-BE" dirty="0" smtClean="0"/>
              <a:t>Pour aider ceux qui exercent </a:t>
            </a:r>
            <a:r>
              <a:rPr lang="fr-BE" b="1" dirty="0" smtClean="0"/>
              <a:t>un service particulier dans les célébrations</a:t>
            </a:r>
            <a:r>
              <a:rPr lang="fr-BE" dirty="0" smtClean="0"/>
              <a:t> (lecteurs, acolytes, chantres, sacristains, …)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Des formations seront proposées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06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388" y="2132856"/>
            <a:ext cx="8785225" cy="4536232"/>
          </a:xfrm>
        </p:spPr>
        <p:txBody>
          <a:bodyPr/>
          <a:lstStyle/>
          <a:p>
            <a:r>
              <a:rPr lang="fr-BE" dirty="0" smtClean="0"/>
              <a:t>Pour les autres lieux de culte, un discernement s’impose: </a:t>
            </a:r>
            <a:r>
              <a:rPr lang="fr-BE" b="1" dirty="0" smtClean="0"/>
              <a:t>où célébrer l’eucharistie chaque dimanche?</a:t>
            </a:r>
          </a:p>
          <a:p>
            <a:endParaRPr lang="fr-BE" dirty="0"/>
          </a:p>
          <a:p>
            <a:r>
              <a:rPr lang="fr-BE" dirty="0" smtClean="0"/>
              <a:t>Face à des impossibilités motivées, un </a:t>
            </a:r>
            <a:r>
              <a:rPr lang="fr-BE" b="1" dirty="0" smtClean="0"/>
              <a:t>groupe de travail sera mis en place</a:t>
            </a:r>
            <a:r>
              <a:rPr lang="fr-BE" dirty="0" smtClean="0"/>
              <a:t> avec l’accord de l’évêque pour mener une réflexion, débouchant sur des décisions concrètes.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108520" y="-62151"/>
            <a:ext cx="9361040" cy="1978983"/>
          </a:xfrm>
        </p:spPr>
        <p:txBody>
          <a:bodyPr/>
          <a:lstStyle/>
          <a:p>
            <a:r>
              <a:rPr lang="fr-BE" altLang="fr-FR" dirty="0" smtClean="0"/>
              <a:t>Chaque paroisse désignera un lieu de culte où, de manière systématique, l’eucharistie est célébrée chaque dimanche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6224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Ce service veillera à</a:t>
            </a:r>
          </a:p>
          <a:p>
            <a:pPr lvl="1"/>
            <a:r>
              <a:rPr lang="fr-BE" dirty="0" smtClean="0"/>
              <a:t>ouvrir la porte à ceux qui n’osent pas entrer</a:t>
            </a:r>
          </a:p>
          <a:p>
            <a:pPr lvl="1"/>
            <a:r>
              <a:rPr lang="fr-BE" dirty="0" smtClean="0"/>
              <a:t>animer les enfants</a:t>
            </a:r>
          </a:p>
          <a:p>
            <a:pPr lvl="1"/>
            <a:r>
              <a:rPr lang="fr-BE" dirty="0" smtClean="0"/>
              <a:t>vivre un moment fort avec les jeunes</a:t>
            </a:r>
          </a:p>
          <a:p>
            <a:pPr lvl="1"/>
            <a:r>
              <a:rPr lang="fr-BE" dirty="0" smtClean="0"/>
              <a:t>proposer un moment de convivialité</a:t>
            </a:r>
          </a:p>
          <a:p>
            <a:pPr lvl="1"/>
            <a:r>
              <a:rPr lang="fr-BE" dirty="0" smtClean="0"/>
              <a:t>inviter à partager les soucis et tout ce qui fait vivre.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Dans chaque paroisse, un service d’accueil car tous sont les bienvenus le dimanche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7138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altLang="fr-FR" dirty="0"/>
              <a:t>Un appel sera lancé à ceux qui acceptent de </a:t>
            </a:r>
            <a:r>
              <a:rPr lang="fr-BE" altLang="fr-FR" b="1" dirty="0"/>
              <a:t>devenir accompagnateurs </a:t>
            </a:r>
            <a:r>
              <a:rPr lang="fr-BE" altLang="fr-FR" b="1" dirty="0" smtClean="0"/>
              <a:t>spirituels</a:t>
            </a:r>
            <a:r>
              <a:rPr lang="fr-BE" altLang="fr-FR" dirty="0" smtClean="0"/>
              <a:t>, pour aider </a:t>
            </a:r>
            <a:r>
              <a:rPr lang="fr-BE" dirty="0" smtClean="0"/>
              <a:t>au discernement personnel dans la réponse à l’amour du Seigneur.</a:t>
            </a:r>
          </a:p>
          <a:p>
            <a:endParaRPr lang="fr-BE" dirty="0"/>
          </a:p>
          <a:p>
            <a:r>
              <a:rPr lang="fr-BE" dirty="0" smtClean="0"/>
              <a:t>Un appel sera lancé aux prêtres qui acceptent de présider habituellement la célébration du </a:t>
            </a:r>
            <a:r>
              <a:rPr lang="fr-BE" b="1" dirty="0" smtClean="0"/>
              <a:t>sacrement de réconciliation</a:t>
            </a:r>
            <a:r>
              <a:rPr lang="fr-BE" dirty="0" smtClean="0"/>
              <a:t>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Pour aider chacun à devenir chrétien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3717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altLang="fr-FR" dirty="0" smtClean="0"/>
              <a:t>Chaque paroisse invitera ses membres à </a:t>
            </a:r>
            <a:r>
              <a:rPr lang="fr-BE" altLang="fr-FR" b="1" dirty="0" smtClean="0"/>
              <a:t>visiter, chaque année, une communauté de vie consacrée</a:t>
            </a:r>
          </a:p>
          <a:p>
            <a:r>
              <a:rPr lang="fr-BE" altLang="fr-FR" dirty="0" smtClean="0"/>
              <a:t>Les paroisses qui ont en leur sein une ou plusieurs communautés de vie consacrée </a:t>
            </a:r>
            <a:r>
              <a:rPr lang="fr-BE" altLang="fr-FR" b="1" dirty="0" smtClean="0"/>
              <a:t>établiront des liens réguliers avec elles</a:t>
            </a:r>
            <a:r>
              <a:rPr lang="fr-BE" altLang="fr-FR" dirty="0" smtClean="0"/>
              <a:t>.</a:t>
            </a:r>
            <a:endParaRPr lang="fr-BE" dirty="0"/>
          </a:p>
          <a:p>
            <a:r>
              <a:rPr lang="fr-BE" dirty="0" smtClean="0"/>
              <a:t>L’évêque s’engage à </a:t>
            </a:r>
            <a:r>
              <a:rPr lang="fr-BE" b="1" dirty="0" smtClean="0"/>
              <a:t>faire appel à des communautés de vie consacrée pour les paroisses</a:t>
            </a:r>
            <a:r>
              <a:rPr lang="fr-BE" dirty="0" smtClean="0"/>
              <a:t> qui en font la demande et qui sont prêtes à assurer leur accueil.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Pour découvrir le sens profond </a:t>
            </a:r>
            <a:br>
              <a:rPr lang="fr-BE" dirty="0" smtClean="0"/>
            </a:br>
            <a:r>
              <a:rPr lang="fr-BE" dirty="0" smtClean="0"/>
              <a:t>de la vie consacrée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9133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Chaque année, </a:t>
            </a:r>
            <a:r>
              <a:rPr lang="fr-BE" b="1" dirty="0" smtClean="0"/>
              <a:t>un temps festif et convivial </a:t>
            </a:r>
            <a:r>
              <a:rPr lang="fr-BE" dirty="0" smtClean="0"/>
              <a:t>manifestera publiquement toute la gratitude du diocèse.</a:t>
            </a:r>
            <a:endParaRPr lang="fr-BE" b="1" dirty="0" smtClean="0"/>
          </a:p>
          <a:p>
            <a:endParaRPr lang="fr-BE" dirty="0"/>
          </a:p>
          <a:p>
            <a:r>
              <a:rPr lang="fr-BE" dirty="0" smtClean="0"/>
              <a:t>Pour les services pastoraux qui exigent chez les bénévoles une compétence et une responsabilité significatives, l’évêque donnera </a:t>
            </a:r>
            <a:r>
              <a:rPr lang="fr-BE" b="1" dirty="0" smtClean="0"/>
              <a:t>une lettre de mission</a:t>
            </a:r>
            <a:r>
              <a:rPr lang="fr-BE" dirty="0" smtClean="0"/>
              <a:t>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personnes bénévoles et animateurs en pastorales sont un atout pour l’Église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39039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Un nouvel appel sera lancé de telle manière que </a:t>
            </a:r>
            <a:r>
              <a:rPr lang="fr-BE" b="1" dirty="0" smtClean="0"/>
              <a:t>chaque paroisse nouvelle et chaque secteur pastoral</a:t>
            </a:r>
            <a:r>
              <a:rPr lang="fr-BE" dirty="0" smtClean="0"/>
              <a:t> ait au moins </a:t>
            </a:r>
            <a:r>
              <a:rPr lang="fr-BE" b="1" dirty="0" smtClean="0"/>
              <a:t>un diacre</a:t>
            </a:r>
            <a:r>
              <a:rPr lang="fr-BE" dirty="0" smtClean="0"/>
              <a:t>.</a:t>
            </a:r>
          </a:p>
          <a:p>
            <a:pPr marL="0" indent="0">
              <a:buNone/>
            </a:pPr>
            <a:endParaRPr lang="fr-BE" sz="1800" dirty="0"/>
          </a:p>
          <a:p>
            <a:r>
              <a:rPr lang="fr-BE" dirty="0" smtClean="0"/>
              <a:t>Un groupe de travail remettra dans les mois qui viennent </a:t>
            </a:r>
            <a:r>
              <a:rPr lang="fr-BE" b="1" dirty="0" smtClean="0"/>
              <a:t>un projet pour appeler</a:t>
            </a:r>
            <a:r>
              <a:rPr lang="fr-BE" dirty="0" smtClean="0"/>
              <a:t>, de manière renouvelée, </a:t>
            </a:r>
            <a:r>
              <a:rPr lang="fr-BE" b="1" dirty="0" smtClean="0"/>
              <a:t>au ministère presbytéral</a:t>
            </a:r>
            <a:r>
              <a:rPr lang="fr-BE" dirty="0" smtClean="0"/>
              <a:t>.</a:t>
            </a:r>
          </a:p>
          <a:p>
            <a:pPr marL="0" indent="0">
              <a:buNone/>
            </a:pPr>
            <a:endParaRPr lang="fr-BE" sz="1800" dirty="0"/>
          </a:p>
          <a:p>
            <a:r>
              <a:rPr lang="fr-BE" dirty="0"/>
              <a:t>Une formation spécifique, adressée à tous,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b="1" dirty="0" smtClean="0"/>
              <a:t>sur </a:t>
            </a:r>
            <a:r>
              <a:rPr lang="fr-BE" b="1" dirty="0"/>
              <a:t>le ministère des prêtres</a:t>
            </a:r>
            <a:r>
              <a:rPr lang="fr-BE" dirty="0"/>
              <a:t> sera mise sur pied.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L’évêque appelle des ministres ordonnés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887388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« Êtes-vous bien au fait avec la </a:t>
            </a:r>
            <a:r>
              <a:rPr lang="fr-BE" b="1" dirty="0" smtClean="0"/>
              <a:t>relation personnelle avec Dieu</a:t>
            </a:r>
            <a:r>
              <a:rPr lang="fr-BE" dirty="0" smtClean="0"/>
              <a:t>, dans la prière régulière, la retraite spirituelle annuelle, la </a:t>
            </a:r>
            <a:r>
              <a:rPr lang="fr-BE" b="1" dirty="0" smtClean="0"/>
              <a:t>célébration</a:t>
            </a:r>
            <a:r>
              <a:rPr lang="fr-BE" dirty="0" smtClean="0"/>
              <a:t> de l’eucharistie et du sacrement de réconciliation, la liturgie des Heures, l’</a:t>
            </a:r>
            <a:r>
              <a:rPr lang="fr-BE" b="1" dirty="0" smtClean="0"/>
              <a:t>accompagnement</a:t>
            </a:r>
            <a:r>
              <a:rPr lang="fr-BE" dirty="0" smtClean="0"/>
              <a:t> spirituel personnel ? »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Chaque prêtre est appelé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5978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L’évêque prévoira deux jours par mois </a:t>
            </a:r>
            <a:r>
              <a:rPr lang="fr-BE" b="1" dirty="0" smtClean="0"/>
              <a:t>pour parler avec les prêtres</a:t>
            </a:r>
            <a:r>
              <a:rPr lang="fr-BE" dirty="0" smtClean="0"/>
              <a:t> qui demandent à le rencontrer personnellement.</a:t>
            </a:r>
          </a:p>
          <a:p>
            <a:endParaRPr lang="fr-BE" dirty="0"/>
          </a:p>
          <a:p>
            <a:r>
              <a:rPr lang="fr-BE" dirty="0" smtClean="0"/>
              <a:t>Il organisera </a:t>
            </a:r>
            <a:r>
              <a:rPr lang="fr-BE" b="1" dirty="0" smtClean="0"/>
              <a:t>des rencontres annuelles </a:t>
            </a:r>
            <a:r>
              <a:rPr lang="fr-BE" dirty="0" smtClean="0"/>
              <a:t>avec les prêtres, selon leur âge et leur fonction, ainsi qu’avec les prêtres venus d’ailleurs.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L’</a:t>
            </a:r>
            <a:r>
              <a:rPr lang="fr-BE" dirty="0"/>
              <a:t>é</a:t>
            </a:r>
            <a:r>
              <a:rPr lang="fr-BE" dirty="0" smtClean="0"/>
              <a:t>vêque accompagne les prêtres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37121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Des formations </a:t>
            </a:r>
            <a:r>
              <a:rPr lang="fr-BE" dirty="0" smtClean="0"/>
              <a:t>spécifiques pour </a:t>
            </a:r>
            <a:r>
              <a:rPr lang="fr-BE" dirty="0"/>
              <a:t>vivre la transition de la manière la plus évangélique possible.</a:t>
            </a:r>
          </a:p>
          <a:p>
            <a:pPr marL="0" indent="0">
              <a:buNone/>
            </a:pPr>
            <a:endParaRPr lang="fr-BE" sz="1800" dirty="0"/>
          </a:p>
          <a:p>
            <a:r>
              <a:rPr lang="fr-BE" dirty="0" smtClean="0"/>
              <a:t>Un groupe de travail est chargé de donner à l’évêque une description des contours de cette mission.</a:t>
            </a:r>
          </a:p>
          <a:p>
            <a:pPr marL="0" indent="0">
              <a:buNone/>
            </a:pPr>
            <a:endParaRPr lang="fr-BE" sz="1800" dirty="0"/>
          </a:p>
          <a:p>
            <a:r>
              <a:rPr lang="fr-BE" dirty="0" smtClean="0"/>
              <a:t>Un appel sera fait aux paroisses pour veiller aux relations avec tous les prêtres qui y vivent.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 diocèse offrira à tous les curés en charge d’une paroisse nouvelle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182451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785225" cy="5976664"/>
          </a:xfrm>
        </p:spPr>
        <p:txBody>
          <a:bodyPr/>
          <a:lstStyle/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Nous </a:t>
            </a:r>
            <a:r>
              <a:rPr lang="fr-BE" dirty="0"/>
              <a:t>chercherons ainsi </a:t>
            </a:r>
            <a:r>
              <a:rPr lang="fr-BE" dirty="0" smtClean="0"/>
              <a:t>à approfondir nos appels propres à la sainteté. 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 smtClean="0"/>
              <a:t>Car, </a:t>
            </a:r>
          </a:p>
          <a:p>
            <a:pPr marL="0" indent="0">
              <a:buNone/>
            </a:pPr>
            <a:r>
              <a:rPr lang="fr-BE" i="1" dirty="0" smtClean="0"/>
              <a:t>Dans le Christ, tous, tant que nous sommes, </a:t>
            </a:r>
            <a:br>
              <a:rPr lang="fr-BE" i="1" dirty="0" smtClean="0"/>
            </a:br>
            <a:r>
              <a:rPr lang="fr-BE" i="1" dirty="0" smtClean="0"/>
              <a:t>nous formons un seul corps; tous et chacun, </a:t>
            </a:r>
            <a:br>
              <a:rPr lang="fr-BE" i="1" dirty="0" smtClean="0"/>
            </a:br>
            <a:r>
              <a:rPr lang="fr-BE" i="1" dirty="0" smtClean="0"/>
              <a:t>nous sommes membres les uns des autres</a:t>
            </a:r>
            <a:r>
              <a:rPr lang="fr-BE" i="1" dirty="0"/>
              <a:t>. </a:t>
            </a:r>
            <a:r>
              <a:rPr lang="fr-BE" i="1" dirty="0" smtClean="0"/>
              <a:t/>
            </a:r>
            <a:br>
              <a:rPr lang="fr-BE" i="1" dirty="0" smtClean="0"/>
            </a:br>
            <a:r>
              <a:rPr lang="fr-BE" i="1" dirty="0" smtClean="0"/>
              <a:t>Et </a:t>
            </a:r>
            <a:r>
              <a:rPr lang="fr-BE" i="1" dirty="0"/>
              <a:t>selon la grâce que Dieu nous a donnée, </a:t>
            </a:r>
            <a:r>
              <a:rPr lang="fr-BE" i="1" dirty="0" smtClean="0"/>
              <a:t/>
            </a:r>
            <a:br>
              <a:rPr lang="fr-BE" i="1" dirty="0" smtClean="0"/>
            </a:br>
            <a:r>
              <a:rPr lang="fr-BE" i="1" dirty="0" smtClean="0"/>
              <a:t>nous </a:t>
            </a:r>
            <a:r>
              <a:rPr lang="fr-BE" i="1" dirty="0"/>
              <a:t>avons reçu des dons qui sont </a:t>
            </a:r>
            <a:r>
              <a:rPr lang="fr-BE" i="1" dirty="0" smtClean="0"/>
              <a:t>différents.</a:t>
            </a:r>
            <a:endParaRPr lang="fr-BE" i="1" dirty="0"/>
          </a:p>
          <a:p>
            <a:pPr marL="0" indent="0" algn="r">
              <a:buNone/>
            </a:pPr>
            <a:r>
              <a:rPr lang="fr-BE" sz="2800" dirty="0" smtClean="0"/>
              <a:t>(Romains 12,5-6)</a:t>
            </a:r>
            <a:endParaRPr lang="fr-BE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04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388" y="260350"/>
            <a:ext cx="6697662" cy="6408738"/>
          </a:xfrm>
        </p:spPr>
        <p:txBody>
          <a:bodyPr/>
          <a:lstStyle/>
          <a:p>
            <a:pPr marL="44450" indent="0">
              <a:buNone/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Note préliminaire</a:t>
            </a:r>
          </a:p>
          <a:p>
            <a:pPr marL="363538" indent="-319088">
              <a:defRPr/>
            </a:pPr>
            <a:endParaRPr lang="fr-BE" sz="3600" dirty="0" smtClean="0"/>
          </a:p>
          <a:p>
            <a:pPr marL="363538" indent="-319088">
              <a:defRPr/>
            </a:pPr>
            <a:r>
              <a:rPr lang="fr-BE" sz="3600" dirty="0" smtClean="0"/>
              <a:t>Chapitre 1: </a:t>
            </a:r>
            <a:br>
              <a:rPr lang="fr-BE" sz="3600" dirty="0" smtClean="0"/>
            </a:br>
            <a:r>
              <a:rPr lang="fr-BE" sz="3600" dirty="0" smtClean="0"/>
              <a:t>Pour former le peuple de Dieu </a:t>
            </a:r>
            <a:br>
              <a:rPr lang="fr-BE" sz="3600" dirty="0" smtClean="0"/>
            </a:br>
            <a:r>
              <a:rPr lang="fr-BE" sz="3600" dirty="0" smtClean="0"/>
              <a:t>en Hainaut</a:t>
            </a:r>
          </a:p>
          <a:p>
            <a:pPr marL="363538" indent="-319088">
              <a:defRPr/>
            </a:pPr>
            <a:r>
              <a:rPr lang="fr-BE" sz="3600" dirty="0" smtClean="0"/>
              <a:t>Chapitre 2: Les conseils</a:t>
            </a:r>
          </a:p>
          <a:p>
            <a:pPr marL="363538" indent="-319088">
              <a:defRPr/>
            </a:pPr>
            <a:r>
              <a:rPr lang="fr-BE" sz="3600" dirty="0" smtClean="0"/>
              <a:t>Chapitre 3: Les personnes</a:t>
            </a:r>
          </a:p>
          <a:p>
            <a:pPr marL="363538" indent="-319088">
              <a:defRPr/>
            </a:pPr>
            <a:r>
              <a:rPr lang="fr-BE" sz="3600" dirty="0" smtClean="0">
                <a:solidFill>
                  <a:schemeClr val="accent1"/>
                </a:solidFill>
              </a:rPr>
              <a:t>Chapitre 4: Les lieux</a:t>
            </a:r>
            <a:endParaRPr lang="fr-BE" sz="3600" b="0" dirty="0">
              <a:solidFill>
                <a:schemeClr val="accent1"/>
              </a:solidFill>
            </a:endParaRPr>
          </a:p>
        </p:txBody>
      </p:sp>
      <p:sp>
        <p:nvSpPr>
          <p:cNvPr id="5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  <p:extLst>
      <p:ext uri="{BB962C8B-B14F-4D97-AF65-F5344CB8AC3E}">
        <p14:creationId xmlns:p14="http://schemas.microsoft.com/office/powerpoint/2010/main" val="31037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smtClean="0"/>
              <a:t>Dans une </a:t>
            </a:r>
            <a:r>
              <a:rPr lang="fr-BE" b="1" dirty="0" smtClean="0"/>
              <a:t>perspective d’évangélisation</a:t>
            </a:r>
            <a:r>
              <a:rPr lang="fr-BE" dirty="0" smtClean="0"/>
              <a:t>, </a:t>
            </a:r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et en réponse aux </a:t>
            </a:r>
            <a:r>
              <a:rPr lang="fr-BE" b="1" dirty="0" smtClean="0"/>
              <a:t>suggestions du synode diocésain </a:t>
            </a:r>
            <a:r>
              <a:rPr lang="fr-BE" dirty="0" smtClean="0"/>
              <a:t>sur les lieux p</a:t>
            </a:r>
            <a:r>
              <a:rPr lang="fr-BE" altLang="fr-FR" dirty="0" smtClean="0"/>
              <a:t>our </a:t>
            </a:r>
            <a:r>
              <a:rPr lang="fr-BE" altLang="fr-FR" dirty="0"/>
              <a:t>faire assemblée, se ressourcer, s’initier à la prière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 smtClean="0"/>
              <a:t>le chapitre 4 présente les décrets suivants: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/>
              <a:t>Chapitre </a:t>
            </a:r>
            <a:r>
              <a:rPr lang="fr-BE" altLang="fr-FR" dirty="0" smtClean="0"/>
              <a:t>4: </a:t>
            </a:r>
            <a:r>
              <a:rPr lang="fr-BE" altLang="fr-FR" dirty="0"/>
              <a:t>Les </a:t>
            </a:r>
            <a:r>
              <a:rPr lang="fr-BE" altLang="fr-FR" dirty="0" smtClean="0"/>
              <a:t>lieux</a:t>
            </a:r>
            <a:r>
              <a:rPr lang="fr-BE" altLang="fr-FR" dirty="0"/>
              <a:t/>
            </a:r>
            <a:br>
              <a:rPr lang="fr-BE" altLang="fr-FR" dirty="0"/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4787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Les grandes dimensions de la mission de l’Église s’y manifestent: </a:t>
            </a:r>
          </a:p>
          <a:p>
            <a:pPr lvl="1"/>
            <a:r>
              <a:rPr lang="fr-BE" dirty="0" smtClean="0"/>
              <a:t>la prière et la liturgie, </a:t>
            </a:r>
          </a:p>
          <a:p>
            <a:pPr lvl="1"/>
            <a:r>
              <a:rPr lang="fr-BE" dirty="0" smtClean="0"/>
              <a:t>l’initiation chrétienne et </a:t>
            </a:r>
            <a:br>
              <a:rPr lang="fr-BE" dirty="0" smtClean="0"/>
            </a:br>
            <a:r>
              <a:rPr lang="fr-BE" dirty="0" smtClean="0"/>
              <a:t>l’approfondissement de la foi, </a:t>
            </a:r>
          </a:p>
          <a:p>
            <a:pPr lvl="1"/>
            <a:r>
              <a:rPr lang="fr-BE" dirty="0" smtClean="0"/>
              <a:t>l’éveil constant à la diaconie </a:t>
            </a:r>
            <a:br>
              <a:rPr lang="fr-BE" dirty="0" smtClean="0"/>
            </a:br>
            <a:r>
              <a:rPr lang="fr-BE" dirty="0" smtClean="0"/>
              <a:t>et à l’annonce de l’Évangile.</a:t>
            </a:r>
          </a:p>
          <a:p>
            <a:r>
              <a:rPr lang="fr-BE" dirty="0" smtClean="0"/>
              <a:t>Ainsi, au cours du synode, beaucoup ont évoqué </a:t>
            </a:r>
            <a:r>
              <a:rPr lang="fr-BE" b="1" dirty="0" smtClean="0"/>
              <a:t>l’importance de l’accueil </a:t>
            </a:r>
            <a:r>
              <a:rPr lang="fr-BE" dirty="0" smtClean="0"/>
              <a:t>dans nos églises.</a:t>
            </a:r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Nos églises sont les lieux par excellence </a:t>
            </a:r>
            <a:br>
              <a:rPr lang="fr-BE" dirty="0" smtClean="0"/>
            </a:br>
            <a:r>
              <a:rPr lang="fr-BE" dirty="0" smtClean="0"/>
              <a:t>du rassemblement des chrétiens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875993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Dans ce lieu, elle invitera au partage de la Parole de Dieu, de la foi et de la prière.</a:t>
            </a:r>
          </a:p>
          <a:p>
            <a:endParaRPr lang="fr-BE" dirty="0"/>
          </a:p>
          <a:p>
            <a:r>
              <a:rPr lang="fr-BE" dirty="0" smtClean="0"/>
              <a:t>On y veillera à l’importance des trois axes de la mission de l’Église: la prière et la célébration, l’annonce et la diaconie.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fr-FR" dirty="0" smtClean="0"/>
              <a:t>Chaque paroisse aura </a:t>
            </a:r>
            <a:br>
              <a:rPr lang="fr-BE" altLang="fr-FR" dirty="0" smtClean="0"/>
            </a:br>
            <a:r>
              <a:rPr lang="fr-BE" altLang="fr-FR" dirty="0" smtClean="0"/>
              <a:t>un lieu-source visible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4165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les lieux où vivent des communautés </a:t>
            </a:r>
            <a:br>
              <a:rPr lang="fr-BE" dirty="0" smtClean="0"/>
            </a:br>
            <a:r>
              <a:rPr lang="fr-BE" dirty="0" smtClean="0"/>
              <a:t>de vie consacrée</a:t>
            </a:r>
          </a:p>
          <a:p>
            <a:r>
              <a:rPr lang="fr-BE" dirty="0" smtClean="0"/>
              <a:t>le séminaire de Tournai, </a:t>
            </a:r>
          </a:p>
          <a:p>
            <a:r>
              <a:rPr lang="fr-BE" dirty="0" smtClean="0"/>
              <a:t>les maisons diocésaines de </a:t>
            </a:r>
            <a:r>
              <a:rPr lang="fr-BE" dirty="0" err="1" smtClean="0"/>
              <a:t>Mesvin</a:t>
            </a:r>
            <a:r>
              <a:rPr lang="fr-BE" dirty="0" smtClean="0"/>
              <a:t> </a:t>
            </a:r>
            <a:br>
              <a:rPr lang="fr-BE" dirty="0" smtClean="0"/>
            </a:br>
            <a:r>
              <a:rPr lang="fr-BE" dirty="0" smtClean="0"/>
              <a:t>et de Bonne-Espérance</a:t>
            </a:r>
          </a:p>
          <a:p>
            <a:r>
              <a:rPr lang="fr-BE" dirty="0" smtClean="0"/>
              <a:t>les lieux de pèlerinage.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On veillera à faire connaître </a:t>
            </a:r>
            <a:br>
              <a:rPr lang="fr-BE" dirty="0" smtClean="0"/>
            </a:br>
            <a:r>
              <a:rPr lang="fr-BE" dirty="0" smtClean="0"/>
              <a:t>les lieux-source qui existent déjà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83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Les destinataires privilégiés sont les acteurs pastoraux et les personnes de la vie consacrée. </a:t>
            </a:r>
          </a:p>
          <a:p>
            <a:endParaRPr lang="fr-BE" dirty="0" smtClean="0"/>
          </a:p>
          <a:p>
            <a:r>
              <a:rPr lang="fr-BE" dirty="0" smtClean="0"/>
              <a:t>En même temps, cette maison sera ouverte à toute personne qui demande une initiation à la prière ou un accompagnement spirituel.</a:t>
            </a:r>
          </a:p>
          <a:p>
            <a:endParaRPr lang="fr-BE" dirty="0"/>
          </a:p>
          <a:p>
            <a:r>
              <a:rPr lang="fr-BE" dirty="0" smtClean="0"/>
              <a:t>Un groupe de travail sera constitué pour mener à bien ce projet.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Nous envisageons d’ouvrir </a:t>
            </a:r>
            <a:br>
              <a:rPr lang="fr-BE" dirty="0" smtClean="0"/>
            </a:br>
            <a:r>
              <a:rPr lang="fr-BE" dirty="0" smtClean="0"/>
              <a:t>une maison diocésaine de la prière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1836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785225" cy="5976664"/>
          </a:xfrm>
        </p:spPr>
        <p:txBody>
          <a:bodyPr/>
          <a:lstStyle/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Nous </a:t>
            </a:r>
            <a:r>
              <a:rPr lang="fr-BE" dirty="0"/>
              <a:t>chercherons ainsi </a:t>
            </a:r>
            <a:r>
              <a:rPr lang="fr-BE" dirty="0" smtClean="0"/>
              <a:t>ensemble à vivre la foi en profondeur, en nous appuyant sur une relation personnelle avec Dieu. 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i="1" dirty="0" smtClean="0"/>
              <a:t>Quand deux ou trois sont réunis en mon nom, </a:t>
            </a:r>
            <a:br>
              <a:rPr lang="fr-BE" i="1" dirty="0" smtClean="0"/>
            </a:br>
            <a:r>
              <a:rPr lang="fr-BE" i="1" dirty="0" smtClean="0"/>
              <a:t>je suis là, au milieu d’eux.</a:t>
            </a:r>
          </a:p>
          <a:p>
            <a:pPr marL="0" indent="0" algn="r">
              <a:buNone/>
            </a:pPr>
            <a:r>
              <a:rPr lang="fr-BE" sz="2800" dirty="0" smtClean="0"/>
              <a:t>(Matthieu 18,20)</a:t>
            </a:r>
            <a:endParaRPr lang="fr-BE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6944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5" descr="D:\Utilisateurs\fortemps\Dropbox\Synode\PROJETS LOGO\logo-synode-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/>
          <a:stretch>
            <a:fillRect/>
          </a:stretch>
        </p:blipFill>
        <p:spPr bwMode="auto">
          <a:xfrm>
            <a:off x="1295400" y="163513"/>
            <a:ext cx="4932363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  <p:extLst>
      <p:ext uri="{BB962C8B-B14F-4D97-AF65-F5344CB8AC3E}">
        <p14:creationId xmlns:p14="http://schemas.microsoft.com/office/powerpoint/2010/main" val="98846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contenu 1"/>
          <p:cNvSpPr>
            <a:spLocks noGrp="1"/>
          </p:cNvSpPr>
          <p:nvPr>
            <p:ph idx="1"/>
          </p:nvPr>
        </p:nvSpPr>
        <p:spPr>
          <a:xfrm>
            <a:off x="179389" y="1556792"/>
            <a:ext cx="5184699" cy="4968280"/>
          </a:xfrm>
        </p:spPr>
        <p:txBody>
          <a:bodyPr/>
          <a:lstStyle/>
          <a:p>
            <a:r>
              <a:rPr lang="fr-BE" dirty="0" smtClean="0"/>
              <a:t>L’intégralité du texte des décrets est consultable</a:t>
            </a:r>
            <a:r>
              <a:rPr lang="fr-BE" dirty="0"/>
              <a:t> </a:t>
            </a:r>
            <a:r>
              <a:rPr lang="fr-BE" dirty="0" smtClean="0"/>
              <a:t>sur </a:t>
            </a:r>
            <a:r>
              <a:rPr lang="fr-BE" dirty="0" smtClean="0">
                <a:hlinkClick r:id="rId3"/>
              </a:rPr>
              <a:t>www.synode-tournai.be</a:t>
            </a:r>
            <a:r>
              <a:rPr lang="fr-BE" dirty="0" smtClean="0"/>
              <a:t> </a:t>
            </a:r>
            <a:br>
              <a:rPr lang="fr-BE" dirty="0" smtClean="0"/>
            </a:br>
            <a:endParaRPr lang="fr-BE" dirty="0"/>
          </a:p>
          <a:p>
            <a:r>
              <a:rPr lang="fr-BE" dirty="0" smtClean="0"/>
              <a:t>Le numéro de fin 2013 </a:t>
            </a:r>
            <a:br>
              <a:rPr lang="fr-BE" dirty="0" smtClean="0"/>
            </a:br>
            <a:r>
              <a:rPr lang="fr-BE" dirty="0" smtClean="0"/>
              <a:t>de la revue Paraboles est consacré au synode, et en particulier aux décrets</a:t>
            </a:r>
            <a:r>
              <a:rPr lang="fr-BE" dirty="0" smtClean="0"/>
              <a:t/>
            </a:r>
            <a:br>
              <a:rPr lang="fr-BE" dirty="0" smtClean="0"/>
            </a:br>
            <a:endParaRPr lang="fr-BE" dirty="0" smtClean="0"/>
          </a:p>
        </p:txBody>
      </p:sp>
      <p:sp>
        <p:nvSpPr>
          <p:cNvPr id="1536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dirty="0" smtClean="0"/>
              <a:t>Outils pour recevoir les décrets</a:t>
            </a:r>
            <a:endParaRPr lang="fr-BE" altLang="fr-FR" dirty="0" smtClean="0"/>
          </a:p>
        </p:txBody>
      </p:sp>
      <p:sp>
        <p:nvSpPr>
          <p:cNvPr id="2" name="AutoShape 2" descr="http://www.synode-tournai.be/images/documents/cloture/decre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320" y="1799708"/>
            <a:ext cx="3266611" cy="472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5" descr="D:\Utilisateurs\fortemps\Dropbox\Synode\PROJETS LOGO\logo-synode-f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/>
          <a:stretch>
            <a:fillRect/>
          </a:stretch>
        </p:blipFill>
        <p:spPr bwMode="auto">
          <a:xfrm>
            <a:off x="1295400" y="163513"/>
            <a:ext cx="4932363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ous-titre 1"/>
          <p:cNvSpPr>
            <a:spLocks noGrp="1"/>
          </p:cNvSpPr>
          <p:nvPr>
            <p:ph type="subTitle" idx="10"/>
          </p:nvPr>
        </p:nvSpPr>
        <p:spPr>
          <a:xfrm>
            <a:off x="7010400" y="260350"/>
            <a:ext cx="1981200" cy="6337300"/>
          </a:xfrm>
        </p:spPr>
        <p:txBody>
          <a:bodyPr>
            <a:normAutofit/>
          </a:bodyPr>
          <a:lstStyle/>
          <a:p>
            <a:pPr eaLnBrk="1" hangingPunct="1"/>
            <a:r>
              <a:rPr lang="fr-BE" altLang="fr-FR" sz="3200" b="1" dirty="0" smtClean="0"/>
              <a:t>Des décrets synodaux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Clôture du synode diocésain de Tournai</a:t>
            </a:r>
          </a:p>
          <a:p>
            <a:pPr eaLnBrk="1" hangingPunct="1"/>
            <a:endParaRPr lang="fr-BE" altLang="fr-FR" sz="2000" dirty="0" smtClean="0"/>
          </a:p>
          <a:p>
            <a:pPr eaLnBrk="1" hangingPunct="1"/>
            <a:r>
              <a:rPr lang="fr-BE" altLang="fr-FR" sz="2000" dirty="0" smtClean="0"/>
              <a:t>30 novembre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lle">
  <a:themeElements>
    <a:clrScheme name="Synode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DD3700"/>
      </a:accent1>
      <a:accent2>
        <a:srgbClr val="0011EE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ill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ynode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DD3700"/>
    </a:accent1>
    <a:accent2>
      <a:srgbClr val="0011EE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4140</TotalTime>
  <Words>1978</Words>
  <Application>Microsoft Office PowerPoint</Application>
  <PresentationFormat>Affichage à l'écran (4:3)</PresentationFormat>
  <Paragraphs>364</Paragraphs>
  <Slides>58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4" baseType="lpstr">
      <vt:lpstr>Arial</vt:lpstr>
      <vt:lpstr>Calibri</vt:lpstr>
      <vt:lpstr>Tahoma</vt:lpstr>
      <vt:lpstr>Wingdings</vt:lpstr>
      <vt:lpstr>Wingdings 2</vt:lpstr>
      <vt:lpstr>Grille</vt:lpstr>
      <vt:lpstr>Présentation PowerPoint</vt:lpstr>
      <vt:lpstr>Pour trouver l’intégralité des décrets… </vt:lpstr>
      <vt:lpstr>Présentation PowerPoint</vt:lpstr>
      <vt:lpstr>Une question fondamentale  à l’origine du synode </vt:lpstr>
      <vt:lpstr>Une réponse proposée par Vatican II (Lumen Gentium 1)</vt:lpstr>
      <vt:lpstr>4 questions principales ont été posées  au synode diocésain</vt:lpstr>
      <vt:lpstr>Un discernement synodal impliquant  tout le diocèse pendant environ 2 ans</vt:lpstr>
      <vt:lpstr>Comment lire les décrets promulgués par notre Évêque ce 30 novembre 2013? </vt:lpstr>
      <vt:lpstr>Les décrets sont organisés en 4 chapitres</vt:lpstr>
      <vt:lpstr>Présentation PowerPoint</vt:lpstr>
      <vt:lpstr>Présentation PowerPoint</vt:lpstr>
      <vt:lpstr>Présentation PowerPoint</vt:lpstr>
      <vt:lpstr>Chapitre 1:  Pour former le peuple de Dieu en Hainaut</vt:lpstr>
      <vt:lpstr>D’ici 5 ans, le diocèse sera structuré territorialement en 49 paroisses nouvelles</vt:lpstr>
      <vt:lpstr>Dans chaque paroisse,  une Équipe d’Animation Pastorale (EAP)</vt:lpstr>
      <vt:lpstr>Dans chaque paroisse, en plus de l’EAP,  un Conseil Pastoral unique</vt:lpstr>
      <vt:lpstr>Chaque clocher sera placé sous  la coordination d’une personne-relais</vt:lpstr>
      <vt:lpstr>Dans chaque paroisse, trois équipes  au service de la mission ecclésiale</vt:lpstr>
      <vt:lpstr>Relations d’une paroisse avec  les écoles de son territoire</vt:lpstr>
      <vt:lpstr>Chaque paroisse développera  un « centre pastoral »</vt:lpstr>
      <vt:lpstr>Pour assurer sa vie matérielle</vt:lpstr>
      <vt:lpstr>Un processus d’une année permettra à chaque UP d’évoluer vers une paroisse</vt:lpstr>
      <vt:lpstr>Présentation PowerPoint</vt:lpstr>
      <vt:lpstr>Présentation PowerPoint</vt:lpstr>
      <vt:lpstr>Chapitre 2: Les conseils  </vt:lpstr>
      <vt:lpstr>Pour une gouvernance plus harmonieuse à tous les niveaux</vt:lpstr>
      <vt:lpstr>Le conseil presbytéral est  « comme le sénat de l’évêque » (can 495)</vt:lpstr>
      <vt:lpstr>Le conseil pastoral diocésain sera revu et aura de nouveaux statuts</vt:lpstr>
      <vt:lpstr>Un groupe de travail « information »</vt:lpstr>
      <vt:lpstr>Une communication au service  de la communion</vt:lpstr>
      <vt:lpstr>Communiquer, c’est s’impliquer soi-même dans le message que l’on partage</vt:lpstr>
      <vt:lpstr>Une assemblée synodale pour la jeunesse au cours de l’année pastorale 2015-2016</vt:lpstr>
      <vt:lpstr>Une grande assemblée des familles, au cours de l’année pastorale 2016-2017</vt:lpstr>
      <vt:lpstr>Entretemps, les services pastoraux diocésains restent attentifs aux familles</vt:lpstr>
      <vt:lpstr>Présentation PowerPoint</vt:lpstr>
      <vt:lpstr>Présentation PowerPoint</vt:lpstr>
      <vt:lpstr>Chapitre 3: Les personnes </vt:lpstr>
      <vt:lpstr>Des formations seront proposées</vt:lpstr>
      <vt:lpstr>Chaque paroisse désignera un lieu de culte où, de manière systématique, l’eucharistie est célébrée chaque dimanche</vt:lpstr>
      <vt:lpstr>Dans chaque paroisse, un service d’accueil car tous sont les bienvenus le dimanche</vt:lpstr>
      <vt:lpstr>Pour aider chacun à devenir chrétien</vt:lpstr>
      <vt:lpstr>Pour découvrir le sens profond  de la vie consacrée</vt:lpstr>
      <vt:lpstr>Les personnes bénévoles et animateurs en pastorales sont un atout pour l’Église</vt:lpstr>
      <vt:lpstr>L’évêque appelle des ministres ordonnés</vt:lpstr>
      <vt:lpstr>Chaque prêtre est appelé</vt:lpstr>
      <vt:lpstr>L’évêque accompagne les prêtres</vt:lpstr>
      <vt:lpstr>Le diocèse offrira à tous les curés en charge d’une paroisse nouvelle</vt:lpstr>
      <vt:lpstr>Présentation PowerPoint</vt:lpstr>
      <vt:lpstr>Présentation PowerPoint</vt:lpstr>
      <vt:lpstr>Chapitre 4: Les lieux </vt:lpstr>
      <vt:lpstr>Nos églises sont les lieux par excellence  du rassemblement des chrétiens</vt:lpstr>
      <vt:lpstr>Chaque paroisse aura  un lieu-source visible</vt:lpstr>
      <vt:lpstr>On veillera à faire connaître  les lieux-source qui existent déjà</vt:lpstr>
      <vt:lpstr>Nous envisageons d’ouvrir  une maison diocésaine de la prière</vt:lpstr>
      <vt:lpstr>Présentation PowerPoint</vt:lpstr>
      <vt:lpstr>Présentation PowerPoint</vt:lpstr>
      <vt:lpstr>Outils pour recevoir les décrets</vt:lpstr>
      <vt:lpstr>Présentation PowerPoint</vt:lpstr>
    </vt:vector>
  </TitlesOfParts>
  <Company>UMONS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synode diocésain</dc:title>
  <dc:creator>Philippe Fortemps</dc:creator>
  <cp:lastModifiedBy>Philippe FORTEMPS</cp:lastModifiedBy>
  <cp:revision>283</cp:revision>
  <cp:lastPrinted>2013-11-28T14:46:06Z</cp:lastPrinted>
  <dcterms:created xsi:type="dcterms:W3CDTF">2011-06-18T14:49:51Z</dcterms:created>
  <dcterms:modified xsi:type="dcterms:W3CDTF">2013-12-04T07:51:30Z</dcterms:modified>
</cp:coreProperties>
</file>